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59" r:id="rId4"/>
    <p:sldId id="278" r:id="rId5"/>
    <p:sldId id="267" r:id="rId6"/>
    <p:sldId id="268" r:id="rId7"/>
    <p:sldId id="274" r:id="rId8"/>
    <p:sldId id="293" r:id="rId9"/>
    <p:sldId id="298" r:id="rId10"/>
    <p:sldId id="287" r:id="rId11"/>
    <p:sldId id="273" r:id="rId12"/>
    <p:sldId id="284" r:id="rId13"/>
    <p:sldId id="294" r:id="rId14"/>
    <p:sldId id="295" r:id="rId15"/>
    <p:sldId id="299" r:id="rId16"/>
    <p:sldId id="288" r:id="rId17"/>
    <p:sldId id="292" r:id="rId18"/>
    <p:sldId id="296" r:id="rId19"/>
    <p:sldId id="297" r:id="rId20"/>
    <p:sldId id="289" r:id="rId21"/>
    <p:sldId id="286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7513" autoAdjust="0"/>
  </p:normalViewPr>
  <p:slideViewPr>
    <p:cSldViewPr showGuides="1">
      <p:cViewPr varScale="1">
        <p:scale>
          <a:sx n="109" d="100"/>
          <a:sy n="109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B15F3-C0DC-4CE9-9293-376129CBB5D9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2C42-CD77-4A47-90D1-7DAF488EA7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51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706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3726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68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2C42-CD77-4A47-90D1-7DAF488EA7B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5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146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61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9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21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70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758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68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2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42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147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55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8215-513B-411B-ADA0-601173D112B4}" type="datetimeFigureOut">
              <a:rPr lang="es-CO" smtClean="0"/>
              <a:t>9/01/2019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FC84-F423-4F0F-8EFE-92190DC471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61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772816"/>
            <a:ext cx="9144000" cy="1512168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ORTAFOLIO</a:t>
            </a:r>
          </a:p>
          <a:p>
            <a:pPr algn="ctr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ROYECTOS DE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NVERSIÓN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35010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VIGENCIA 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2018</a:t>
            </a:r>
          </a:p>
          <a:p>
            <a:pPr algn="ctr"/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DICIEMBRE 31</a:t>
            </a:r>
            <a:endParaRPr lang="es-CO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82" y="628245"/>
            <a:ext cx="2521435" cy="11445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653136"/>
            <a:ext cx="5688630" cy="4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5" y="1916832"/>
            <a:ext cx="3264867" cy="3581393"/>
            <a:chOff x="467545" y="2079855"/>
            <a:chExt cx="3264867" cy="3581393"/>
          </a:xfrm>
        </p:grpSpPr>
        <p:grpSp>
          <p:nvGrpSpPr>
            <p:cNvPr id="3" name="2 Grupo"/>
            <p:cNvGrpSpPr/>
            <p:nvPr/>
          </p:nvGrpSpPr>
          <p:grpSpPr>
            <a:xfrm>
              <a:off x="467545" y="2079855"/>
              <a:ext cx="3264867" cy="3581393"/>
              <a:chOff x="467545" y="2079855"/>
              <a:chExt cx="3264867" cy="3581393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467545" y="2079855"/>
                <a:ext cx="3050212" cy="3581393"/>
                <a:chOff x="467545" y="1700806"/>
                <a:chExt cx="3050212" cy="3581393"/>
              </a:xfrm>
            </p:grpSpPr>
            <p:sp>
              <p:nvSpPr>
                <p:cNvPr id="9" name="8 Rectángulo redondeado"/>
                <p:cNvSpPr/>
                <p:nvPr/>
              </p:nvSpPr>
              <p:spPr>
                <a:xfrm rot="10800000">
                  <a:off x="1268258" y="2986950"/>
                  <a:ext cx="2223620" cy="8309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0" name="9 Grupo"/>
                <p:cNvGrpSpPr/>
                <p:nvPr/>
              </p:nvGrpSpPr>
              <p:grpSpPr>
                <a:xfrm>
                  <a:off x="467545" y="1700806"/>
                  <a:ext cx="1800199" cy="3581393"/>
                  <a:chOff x="1115616" y="1700806"/>
                  <a:chExt cx="1800199" cy="3581393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1331640" y="2799000"/>
                    <a:ext cx="1260000" cy="1260000"/>
                    <a:chOff x="1331640" y="3069120"/>
                    <a:chExt cx="1260000" cy="1260000"/>
                  </a:xfrm>
                </p:grpSpPr>
                <p:sp>
                  <p:nvSpPr>
                    <p:cNvPr id="18" name="17 Conector"/>
                    <p:cNvSpPr/>
                    <p:nvPr/>
                  </p:nvSpPr>
                  <p:spPr>
                    <a:xfrm>
                      <a:off x="1331640" y="3069120"/>
                      <a:ext cx="1260000" cy="126000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19" name="18 Anillo"/>
                    <p:cNvSpPr/>
                    <p:nvPr/>
                  </p:nvSpPr>
                  <p:spPr>
                    <a:xfrm>
                      <a:off x="1417296" y="3172152"/>
                      <a:ext cx="1080000" cy="1080000"/>
                    </a:xfrm>
                    <a:prstGeom prst="donut">
                      <a:avLst>
                        <a:gd name="adj" fmla="val 7231"/>
                      </a:avLst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" name="19 CuadroTexto"/>
                    <p:cNvSpPr txBox="1"/>
                    <p:nvPr/>
                  </p:nvSpPr>
                  <p:spPr>
                    <a:xfrm>
                      <a:off x="1641968" y="3273371"/>
                      <a:ext cx="625972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4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5</a:t>
                      </a:r>
                      <a:endParaRPr lang="es-CO" sz="4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p:txBody>
                </p:sp>
              </p:grpSp>
              <p:sp>
                <p:nvSpPr>
                  <p:cNvPr id="13" name="12 Arco"/>
                  <p:cNvSpPr/>
                  <p:nvPr/>
                </p:nvSpPr>
                <p:spPr>
                  <a:xfrm rot="10800000">
                    <a:off x="1115616" y="2636912"/>
                    <a:ext cx="1800199" cy="1638112"/>
                  </a:xfrm>
                  <a:prstGeom prst="arc">
                    <a:avLst>
                      <a:gd name="adj1" fmla="val 16371705"/>
                      <a:gd name="adj2" fmla="val 5193262"/>
                    </a:avLst>
                  </a:prstGeom>
                  <a:ln w="19050">
                    <a:solidFill>
                      <a:srgbClr val="7030A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cxnSp>
                <p:nvCxnSpPr>
                  <p:cNvPr id="14" name="13 Conector recto"/>
                  <p:cNvCxnSpPr>
                    <a:stCxn id="13" idx="0"/>
                  </p:cNvCxnSpPr>
                  <p:nvPr/>
                </p:nvCxnSpPr>
                <p:spPr>
                  <a:xfrm>
                    <a:off x="1974814" y="4274178"/>
                    <a:ext cx="4800" cy="936000"/>
                  </a:xfrm>
                  <a:prstGeom prst="line">
                    <a:avLst/>
                  </a:prstGeom>
                  <a:ln w="19050">
                    <a:solidFill>
                      <a:srgbClr val="7030A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14 Conector recto"/>
                  <p:cNvCxnSpPr>
                    <a:stCxn id="13" idx="2"/>
                  </p:cNvCxnSpPr>
                  <p:nvPr/>
                </p:nvCxnSpPr>
                <p:spPr>
                  <a:xfrm flipH="1" flipV="1">
                    <a:off x="1954954" y="1700807"/>
                    <a:ext cx="11520" cy="936000"/>
                  </a:xfrm>
                  <a:prstGeom prst="line">
                    <a:avLst/>
                  </a:prstGeom>
                  <a:ln w="19050">
                    <a:solidFill>
                      <a:srgbClr val="7030A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15 Conector"/>
                  <p:cNvSpPr/>
                  <p:nvPr/>
                </p:nvSpPr>
                <p:spPr>
                  <a:xfrm>
                    <a:off x="1916330" y="1700806"/>
                    <a:ext cx="72000" cy="72000"/>
                  </a:xfrm>
                  <a:prstGeom prst="flowChartConnector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7" name="16 Conector"/>
                  <p:cNvSpPr/>
                  <p:nvPr/>
                </p:nvSpPr>
                <p:spPr>
                  <a:xfrm>
                    <a:off x="1942208" y="5210199"/>
                    <a:ext cx="72000" cy="72000"/>
                  </a:xfrm>
                  <a:prstGeom prst="flowChartConnector">
                    <a:avLst/>
                  </a:prstGeom>
                  <a:solidFill>
                    <a:srgbClr val="7030A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1" name="10 CuadroTexto"/>
                <p:cNvSpPr txBox="1"/>
                <p:nvPr/>
              </p:nvSpPr>
              <p:spPr>
                <a:xfrm>
                  <a:off x="1969447" y="3238854"/>
                  <a:ext cx="154831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$ </a:t>
                  </a:r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7</a:t>
                  </a:r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.478 </a:t>
                  </a:r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mll</a:t>
                  </a:r>
                  <a:endParaRPr lang="es-CO" sz="2000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6" name="5 Conector angular"/>
              <p:cNvCxnSpPr/>
              <p:nvPr/>
            </p:nvCxnSpPr>
            <p:spPr>
              <a:xfrm flipV="1">
                <a:off x="1318402" y="2582756"/>
                <a:ext cx="936000" cy="1008000"/>
              </a:xfrm>
              <a:prstGeom prst="bentConnector3">
                <a:avLst>
                  <a:gd name="adj1" fmla="val 16373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278918" y="2398815"/>
                <a:ext cx="1453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Número de proyectos </a:t>
                </a:r>
              </a:p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de inversión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278918" y="5154259"/>
                <a:ext cx="145349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latin typeface="Century Gothic" panose="020B0502020202020204" pitchFamily="34" charset="0"/>
                  </a:rPr>
                  <a:t>Apropiación vigente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1" name="20 Conector angular"/>
            <p:cNvCxnSpPr/>
            <p:nvPr/>
          </p:nvCxnSpPr>
          <p:spPr>
            <a:xfrm>
              <a:off x="2015752" y="3938862"/>
              <a:ext cx="324000" cy="1332000"/>
            </a:xfrm>
            <a:prstGeom prst="bentConnector3">
              <a:avLst>
                <a:gd name="adj1" fmla="val -128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Marco">
            <a:hlinkClick r:id="rId2" action="ppaction://hlinksldjump"/>
          </p:cNvPr>
          <p:cNvSpPr/>
          <p:nvPr/>
        </p:nvSpPr>
        <p:spPr>
          <a:xfrm>
            <a:off x="251520" y="6441568"/>
            <a:ext cx="648072" cy="299800"/>
          </a:xfrm>
          <a:prstGeom prst="frame">
            <a:avLst/>
          </a:prstGeom>
          <a:solidFill>
            <a:srgbClr val="003399"/>
          </a:solidFill>
          <a:ln>
            <a:solidFill>
              <a:srgbClr val="0033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Tabla de contenido</a:t>
            </a:r>
            <a:endParaRPr lang="es-CO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AutoShape 2" descr="Resultado de imagen para arleys cuesta simanca viceministro"/>
          <p:cNvSpPr>
            <a:spLocks noChangeAspect="1" noChangeArrowheads="1"/>
          </p:cNvSpPr>
          <p:nvPr/>
        </p:nvSpPr>
        <p:spPr bwMode="auto">
          <a:xfrm>
            <a:off x="155575" y="-1423988"/>
            <a:ext cx="69913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6" name="AutoShape 4" descr="Resultado de imagen para arleys cuesta simanca viceministro"/>
          <p:cNvSpPr>
            <a:spLocks noChangeAspect="1" noChangeArrowheads="1"/>
          </p:cNvSpPr>
          <p:nvPr/>
        </p:nvSpPr>
        <p:spPr bwMode="auto">
          <a:xfrm>
            <a:off x="307975" y="-1271588"/>
            <a:ext cx="69913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6" y="6381707"/>
            <a:ext cx="965650" cy="438344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30" name="Imagen 9" descr="Min + Lema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31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VICEMINISTERIO DE PROMOCIÓN DE LA JUSTICIA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2050" name="Picture 2" descr="Resultado de imagen para acceso a la justi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09" y="2235792"/>
            <a:ext cx="5136316" cy="28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83946" y="908720"/>
            <a:ext cx="8896646" cy="5849072"/>
            <a:chOff x="183946" y="1040551"/>
            <a:chExt cx="8896646" cy="5849072"/>
          </a:xfrm>
        </p:grpSpPr>
        <p:grpSp>
          <p:nvGrpSpPr>
            <p:cNvPr id="2" name="1 Grupo"/>
            <p:cNvGrpSpPr/>
            <p:nvPr/>
          </p:nvGrpSpPr>
          <p:grpSpPr>
            <a:xfrm>
              <a:off x="183946" y="1040551"/>
              <a:ext cx="8896646" cy="5849072"/>
              <a:chOff x="183946" y="1040551"/>
              <a:chExt cx="8896646" cy="5849072"/>
            </a:xfrm>
          </p:grpSpPr>
          <p:grpSp>
            <p:nvGrpSpPr>
              <p:cNvPr id="43" name="42 Grupo"/>
              <p:cNvGrpSpPr/>
              <p:nvPr/>
            </p:nvGrpSpPr>
            <p:grpSpPr>
              <a:xfrm>
                <a:off x="3491880" y="4280911"/>
                <a:ext cx="2131030" cy="2102208"/>
                <a:chOff x="1075698" y="2335817"/>
                <a:chExt cx="3312368" cy="3312369"/>
              </a:xfrm>
            </p:grpSpPr>
            <p:sp>
              <p:nvSpPr>
                <p:cNvPr id="44" name="43 Elipse"/>
                <p:cNvSpPr/>
                <p:nvPr/>
              </p:nvSpPr>
              <p:spPr>
                <a:xfrm>
                  <a:off x="1187624" y="2457813"/>
                  <a:ext cx="3168353" cy="31683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5" name="44 Anillo"/>
                <p:cNvSpPr/>
                <p:nvPr/>
              </p:nvSpPr>
              <p:spPr>
                <a:xfrm>
                  <a:off x="1075698" y="2335817"/>
                  <a:ext cx="3312368" cy="3312369"/>
                </a:xfrm>
                <a:prstGeom prst="donut">
                  <a:avLst>
                    <a:gd name="adj" fmla="val 3262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45 CuadroTexto"/>
                <p:cNvSpPr txBox="1"/>
                <p:nvPr/>
              </p:nvSpPr>
              <p:spPr>
                <a:xfrm>
                  <a:off x="1428474" y="2932853"/>
                  <a:ext cx="2722116" cy="2012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APOYO </a:t>
                  </a:r>
                  <a:r>
                    <a:rPr lang="es-CO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A LA PROMOCIÓN DEL ACCESO A LA JUSTICIA CON MODELOS DE IMPLEMENTACIÓN REGIONAL Y LOCAL, NACIONAL</a:t>
                  </a:r>
                </a:p>
              </p:txBody>
            </p:sp>
          </p:grpSp>
          <p:grpSp>
            <p:nvGrpSpPr>
              <p:cNvPr id="13" name="12 Grupo"/>
              <p:cNvGrpSpPr/>
              <p:nvPr/>
            </p:nvGrpSpPr>
            <p:grpSpPr>
              <a:xfrm>
                <a:off x="183946" y="2516808"/>
                <a:ext cx="4454601" cy="1980127"/>
                <a:chOff x="107504" y="3717032"/>
                <a:chExt cx="4454601" cy="1980127"/>
              </a:xfrm>
            </p:grpSpPr>
            <p:sp>
              <p:nvSpPr>
                <p:cNvPr id="94" name="93 Pentágono"/>
                <p:cNvSpPr/>
                <p:nvPr/>
              </p:nvSpPr>
              <p:spPr>
                <a:xfrm>
                  <a:off x="107504" y="4149159"/>
                  <a:ext cx="3333615" cy="1548000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95" name="94 Grupo"/>
                <p:cNvGrpSpPr/>
                <p:nvPr/>
              </p:nvGrpSpPr>
              <p:grpSpPr>
                <a:xfrm>
                  <a:off x="3337969" y="3717032"/>
                  <a:ext cx="1224136" cy="1626855"/>
                  <a:chOff x="3934196" y="2420888"/>
                  <a:chExt cx="1224136" cy="1626855"/>
                </a:xfrm>
              </p:grpSpPr>
              <p:grpSp>
                <p:nvGrpSpPr>
                  <p:cNvPr id="104" name="103 Grupo"/>
                  <p:cNvGrpSpPr/>
                  <p:nvPr/>
                </p:nvGrpSpPr>
                <p:grpSpPr>
                  <a:xfrm>
                    <a:off x="4089836" y="3141365"/>
                    <a:ext cx="914798" cy="906378"/>
                    <a:chOff x="7474559" y="3566544"/>
                    <a:chExt cx="1248109" cy="1236624"/>
                  </a:xfrm>
                </p:grpSpPr>
                <p:pic>
                  <p:nvPicPr>
                    <p:cNvPr id="10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98532" y="3638552"/>
                      <a:ext cx="1197515" cy="10937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8" name="107 Anillo"/>
                    <p:cNvSpPr/>
                    <p:nvPr/>
                  </p:nvSpPr>
                  <p:spPr>
                    <a:xfrm>
                      <a:off x="7474559" y="356654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5" name="104 CuadroTexto"/>
                  <p:cNvSpPr txBox="1"/>
                  <p:nvPr/>
                </p:nvSpPr>
                <p:spPr>
                  <a:xfrm>
                    <a:off x="3934196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OBJETIVO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3" name="2 Grupo"/>
              <p:cNvGrpSpPr/>
              <p:nvPr/>
            </p:nvGrpSpPr>
            <p:grpSpPr>
              <a:xfrm>
                <a:off x="4572000" y="2152429"/>
                <a:ext cx="4508592" cy="3038606"/>
                <a:chOff x="4568324" y="3352653"/>
                <a:chExt cx="4508592" cy="3038606"/>
              </a:xfrm>
            </p:grpSpPr>
            <p:sp>
              <p:nvSpPr>
                <p:cNvPr id="93" name="92 Pentágono"/>
                <p:cNvSpPr/>
                <p:nvPr/>
              </p:nvSpPr>
              <p:spPr>
                <a:xfrm flipH="1">
                  <a:off x="5473745" y="3352653"/>
                  <a:ext cx="3603171" cy="3038606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96" name="95 Grupo"/>
                <p:cNvGrpSpPr/>
                <p:nvPr/>
              </p:nvGrpSpPr>
              <p:grpSpPr>
                <a:xfrm>
                  <a:off x="4568324" y="3717032"/>
                  <a:ext cx="1228570" cy="1620087"/>
                  <a:chOff x="7769047" y="2420888"/>
                  <a:chExt cx="1228570" cy="1620087"/>
                </a:xfrm>
              </p:grpSpPr>
              <p:grpSp>
                <p:nvGrpSpPr>
                  <p:cNvPr id="100" name="99 Grupo"/>
                  <p:cNvGrpSpPr/>
                  <p:nvPr/>
                </p:nvGrpSpPr>
                <p:grpSpPr>
                  <a:xfrm>
                    <a:off x="7769047" y="3134597"/>
                    <a:ext cx="920546" cy="906378"/>
                    <a:chOff x="3242990" y="3835433"/>
                    <a:chExt cx="1255957" cy="1236621"/>
                  </a:xfrm>
                </p:grpSpPr>
                <p:pic>
                  <p:nvPicPr>
                    <p:cNvPr id="102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08603" y="3929826"/>
                      <a:ext cx="1190344" cy="11025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3" name="102 Anillo"/>
                    <p:cNvSpPr/>
                    <p:nvPr/>
                  </p:nvSpPr>
                  <p:spPr>
                    <a:xfrm>
                      <a:off x="3242990" y="3835433"/>
                      <a:ext cx="1248111" cy="1236621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1" name="100 CuadroTexto"/>
                  <p:cNvSpPr txBox="1"/>
                  <p:nvPr/>
                </p:nvSpPr>
                <p:spPr>
                  <a:xfrm>
                    <a:off x="7773481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PRODUCTOS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99" name="98 CuadroTexto"/>
                <p:cNvSpPr txBox="1"/>
                <p:nvPr/>
              </p:nvSpPr>
              <p:spPr>
                <a:xfrm>
                  <a:off x="6481926" y="3549400"/>
                  <a:ext cx="2592288" cy="27238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6000" rIns="36000" rtlCol="0">
                  <a:spAutoFit/>
                </a:bodyPr>
                <a:lstStyle/>
                <a:p>
                  <a:pPr algn="just"/>
                  <a:r>
                    <a:rPr lang="es-CO" sz="900" dirty="0">
                      <a:latin typeface="Century Gothic" panose="020B0502020202020204" pitchFamily="34" charset="0"/>
                    </a:rPr>
                    <a:t>Casas de justicia y/o Centros de convivencia ciudadana </a:t>
                  </a:r>
                  <a:r>
                    <a:rPr lang="es-CO" sz="900" dirty="0" smtClean="0">
                      <a:latin typeface="Century Gothic" panose="020B0502020202020204" pitchFamily="34" charset="0"/>
                    </a:rPr>
                    <a:t>cofinanciadas.</a:t>
                  </a:r>
                </a:p>
                <a:p>
                  <a:pPr algn="just"/>
                  <a:endParaRPr lang="es-MX" sz="900" dirty="0"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s-CO" sz="900" dirty="0" smtClean="0">
                      <a:latin typeface="Century Gothic" panose="020B0502020202020204" pitchFamily="34" charset="0"/>
                    </a:rPr>
                    <a:t>Jornadas </a:t>
                  </a:r>
                  <a:r>
                    <a:rPr lang="es-CO" sz="900" dirty="0">
                      <a:latin typeface="Century Gothic" panose="020B0502020202020204" pitchFamily="34" charset="0"/>
                    </a:rPr>
                    <a:t>móviles de casas de justicia y convivencia ciudadana </a:t>
                  </a:r>
                  <a:r>
                    <a:rPr lang="es-CO" sz="900" dirty="0" smtClean="0">
                      <a:latin typeface="Century Gothic" panose="020B0502020202020204" pitchFamily="34" charset="0"/>
                    </a:rPr>
                    <a:t>realizadas. </a:t>
                  </a:r>
                </a:p>
                <a:p>
                  <a:pPr algn="just"/>
                  <a:endParaRPr lang="es-MX" sz="900" dirty="0"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s-CO" sz="900" dirty="0">
                      <a:latin typeface="Century Gothic" panose="020B0502020202020204" pitchFamily="34" charset="0"/>
                    </a:rPr>
                    <a:t>Herramientas promocionales </a:t>
                  </a:r>
                  <a:r>
                    <a:rPr lang="es-CO" sz="900" dirty="0" smtClean="0">
                      <a:latin typeface="Century Gothic" panose="020B0502020202020204" pitchFamily="34" charset="0"/>
                    </a:rPr>
                    <a:t>– Implementadas.</a:t>
                  </a:r>
                </a:p>
                <a:p>
                  <a:pPr algn="just"/>
                  <a:endParaRPr lang="es-CO" sz="900" dirty="0"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s-CO" sz="900" dirty="0" smtClean="0">
                      <a:latin typeface="Century Gothic" panose="020B0502020202020204" pitchFamily="34" charset="0"/>
                    </a:rPr>
                    <a:t>Evento </a:t>
                  </a:r>
                  <a:r>
                    <a:rPr lang="es-CO" sz="900" dirty="0">
                      <a:latin typeface="Century Gothic" panose="020B0502020202020204" pitchFamily="34" charset="0"/>
                    </a:rPr>
                    <a:t>de formación a los operadores de justicia y autoridades locales </a:t>
                  </a:r>
                  <a:r>
                    <a:rPr lang="es-CO" sz="900" dirty="0" smtClean="0">
                      <a:latin typeface="Century Gothic" panose="020B0502020202020204" pitchFamily="34" charset="0"/>
                    </a:rPr>
                    <a:t>realizados. </a:t>
                  </a:r>
                </a:p>
                <a:p>
                  <a:pPr algn="just"/>
                  <a:endParaRPr lang="es-CO" sz="900" dirty="0"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s-CO" sz="900" dirty="0" smtClean="0">
                      <a:latin typeface="Century Gothic" panose="020B0502020202020204" pitchFamily="34" charset="0"/>
                    </a:rPr>
                    <a:t>Eventos de formación sobre pluralismo jurídico y justicias propias realizados.</a:t>
                  </a:r>
                </a:p>
                <a:p>
                  <a:pPr algn="just"/>
                  <a:endParaRPr lang="es-CO" sz="900" dirty="0"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s-CO" sz="900" dirty="0">
                      <a:latin typeface="Century Gothic" panose="020B0502020202020204" pitchFamily="34" charset="0"/>
                    </a:rPr>
                    <a:t>Boletín de los modelos de acceso a la justicia regional y local </a:t>
                  </a:r>
                  <a:r>
                    <a:rPr lang="es-CO" sz="900" dirty="0" smtClean="0">
                      <a:latin typeface="Century Gothic" panose="020B0502020202020204" pitchFamily="34" charset="0"/>
                    </a:rPr>
                    <a:t>Difundido.</a:t>
                  </a:r>
                </a:p>
                <a:p>
                  <a:pPr algn="just"/>
                  <a:endParaRPr lang="es-CO" sz="900" dirty="0"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s-CO" sz="900" dirty="0">
                      <a:latin typeface="Century Gothic" panose="020B0502020202020204" pitchFamily="34" charset="0"/>
                    </a:rPr>
                    <a:t>Documentos Sectoriales </a:t>
                  </a:r>
                  <a:r>
                    <a:rPr lang="es-CO" sz="900" dirty="0" smtClean="0">
                      <a:latin typeface="Century Gothic" panose="020B0502020202020204" pitchFamily="34" charset="0"/>
                    </a:rPr>
                    <a:t>Elaborados.</a:t>
                  </a:r>
                  <a:endParaRPr lang="es-CO" sz="900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7" name="16 Grupo"/>
              <p:cNvGrpSpPr/>
              <p:nvPr/>
            </p:nvGrpSpPr>
            <p:grpSpPr>
              <a:xfrm>
                <a:off x="287494" y="5649627"/>
                <a:ext cx="3363046" cy="1239996"/>
                <a:chOff x="1224356" y="5577619"/>
                <a:chExt cx="3363046" cy="1239996"/>
              </a:xfrm>
            </p:grpSpPr>
            <p:sp>
              <p:nvSpPr>
                <p:cNvPr id="111" name="110 Pentágono"/>
                <p:cNvSpPr/>
                <p:nvPr/>
              </p:nvSpPr>
              <p:spPr>
                <a:xfrm>
                  <a:off x="1224356" y="6087635"/>
                  <a:ext cx="2339532" cy="632120"/>
                </a:xfrm>
                <a:prstGeom prst="homePlate">
                  <a:avLst/>
                </a:prstGeom>
                <a:noFill/>
                <a:ln w="3175">
                  <a:solidFill>
                    <a:srgbClr val="FF8585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12" name="111 Grupo"/>
                <p:cNvGrpSpPr/>
                <p:nvPr/>
              </p:nvGrpSpPr>
              <p:grpSpPr>
                <a:xfrm>
                  <a:off x="3363266" y="5577619"/>
                  <a:ext cx="1224136" cy="1239996"/>
                  <a:chOff x="122148" y="2529371"/>
                  <a:chExt cx="1224136" cy="1239996"/>
                </a:xfrm>
              </p:grpSpPr>
              <p:grpSp>
                <p:nvGrpSpPr>
                  <p:cNvPr id="120" name="119 Grupo"/>
                  <p:cNvGrpSpPr/>
                  <p:nvPr/>
                </p:nvGrpSpPr>
                <p:grpSpPr>
                  <a:xfrm>
                    <a:off x="268339" y="2862989"/>
                    <a:ext cx="914798" cy="906378"/>
                    <a:chOff x="2469043" y="3901510"/>
                    <a:chExt cx="1248109" cy="1236624"/>
                  </a:xfrm>
                </p:grpSpPr>
                <p:pic>
                  <p:nvPicPr>
                    <p:cNvPr id="122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83769" y="4014116"/>
                      <a:ext cx="1162402" cy="11016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3" name="122 Anillo"/>
                    <p:cNvSpPr/>
                    <p:nvPr/>
                  </p:nvSpPr>
                  <p:spPr>
                    <a:xfrm>
                      <a:off x="2469043" y="3901510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1" name="120 CuadroTexto"/>
                  <p:cNvSpPr txBox="1"/>
                  <p:nvPr/>
                </p:nvSpPr>
                <p:spPr>
                  <a:xfrm>
                    <a:off x="122148" y="2529371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DEPENDENCIA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114" name="113 CuadroTexto"/>
                <p:cNvSpPr txBox="1"/>
                <p:nvPr/>
              </p:nvSpPr>
              <p:spPr>
                <a:xfrm>
                  <a:off x="1295606" y="6144449"/>
                  <a:ext cx="1907782" cy="553998"/>
                </a:xfrm>
                <a:prstGeom prst="rect">
                  <a:avLst/>
                </a:prstGeom>
                <a:noFill/>
                <a:ln>
                  <a:noFill/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>
                      <a:latin typeface="Century Gothic" panose="020B0502020202020204" pitchFamily="34" charset="0"/>
                    </a:rPr>
                    <a:t>Dirección de Métodos Alternativos de Solución de Conflictos</a:t>
                  </a:r>
                </a:p>
              </p:txBody>
            </p:sp>
          </p:grpSp>
          <p:grpSp>
            <p:nvGrpSpPr>
              <p:cNvPr id="16" name="15 Grupo"/>
              <p:cNvGrpSpPr/>
              <p:nvPr/>
            </p:nvGrpSpPr>
            <p:grpSpPr>
              <a:xfrm>
                <a:off x="5608266" y="5640393"/>
                <a:ext cx="3356222" cy="1200224"/>
                <a:chOff x="4559746" y="5640393"/>
                <a:chExt cx="3356222" cy="1200224"/>
              </a:xfrm>
            </p:grpSpPr>
            <p:sp>
              <p:nvSpPr>
                <p:cNvPr id="110" name="109 Pentágono"/>
                <p:cNvSpPr/>
                <p:nvPr/>
              </p:nvSpPr>
              <p:spPr>
                <a:xfrm flipH="1">
                  <a:off x="5576436" y="6087635"/>
                  <a:ext cx="2339532" cy="632120"/>
                </a:xfrm>
                <a:prstGeom prst="homePlate">
                  <a:avLst/>
                </a:prstGeom>
                <a:noFill/>
                <a:ln w="3175">
                  <a:solidFill>
                    <a:schemeClr val="accent5">
                      <a:lumMod val="7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13" name="112 Grupo"/>
                <p:cNvGrpSpPr/>
                <p:nvPr/>
              </p:nvGrpSpPr>
              <p:grpSpPr>
                <a:xfrm>
                  <a:off x="4559746" y="5640393"/>
                  <a:ext cx="1224136" cy="1200224"/>
                  <a:chOff x="2016009" y="2592145"/>
                  <a:chExt cx="1224136" cy="1200224"/>
                </a:xfrm>
              </p:grpSpPr>
              <p:grpSp>
                <p:nvGrpSpPr>
                  <p:cNvPr id="116" name="115 Grupo"/>
                  <p:cNvGrpSpPr/>
                  <p:nvPr/>
                </p:nvGrpSpPr>
                <p:grpSpPr>
                  <a:xfrm>
                    <a:off x="2170678" y="2885991"/>
                    <a:ext cx="914798" cy="906378"/>
                    <a:chOff x="7380314" y="1898969"/>
                    <a:chExt cx="1248109" cy="1236624"/>
                  </a:xfrm>
                </p:grpSpPr>
                <p:pic>
                  <p:nvPicPr>
                    <p:cNvPr id="11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52321" y="2006472"/>
                      <a:ext cx="1104096" cy="10216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9" name="118 Anillo"/>
                    <p:cNvSpPr/>
                    <p:nvPr/>
                  </p:nvSpPr>
                  <p:spPr>
                    <a:xfrm>
                      <a:off x="7380314" y="1898969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17" name="116 CuadroTexto"/>
                  <p:cNvSpPr txBox="1"/>
                  <p:nvPr/>
                </p:nvSpPr>
                <p:spPr>
                  <a:xfrm>
                    <a:off x="2016009" y="2592145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PRESUPUESTO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115" name="114 CuadroTexto"/>
                <p:cNvSpPr txBox="1"/>
                <p:nvPr/>
              </p:nvSpPr>
              <p:spPr>
                <a:xfrm>
                  <a:off x="5940425" y="6288465"/>
                  <a:ext cx="1871935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>
                      <a:latin typeface="Century Gothic" panose="020B0502020202020204" pitchFamily="34" charset="0"/>
                    </a:rPr>
                    <a:t>$ </a:t>
                  </a:r>
                  <a:r>
                    <a:rPr lang="es-CO" sz="1000" dirty="0" smtClean="0">
                      <a:latin typeface="Century Gothic" panose="020B0502020202020204" pitchFamily="34" charset="0"/>
                    </a:rPr>
                    <a:t>1.670 </a:t>
                  </a:r>
                  <a:r>
                    <a:rPr lang="es-CO" sz="1000" dirty="0">
                      <a:latin typeface="Century Gothic" panose="020B0502020202020204" pitchFamily="34" charset="0"/>
                    </a:rPr>
                    <a:t>millones</a:t>
                  </a:r>
                </a:p>
              </p:txBody>
            </p:sp>
          </p:grpSp>
          <p:grpSp>
            <p:nvGrpSpPr>
              <p:cNvPr id="125" name="124 Grupo"/>
              <p:cNvGrpSpPr/>
              <p:nvPr/>
            </p:nvGrpSpPr>
            <p:grpSpPr>
              <a:xfrm>
                <a:off x="1187624" y="1040551"/>
                <a:ext cx="5605588" cy="1163880"/>
                <a:chOff x="1486692" y="248463"/>
                <a:chExt cx="5605588" cy="1163880"/>
              </a:xfrm>
            </p:grpSpPr>
            <p:sp>
              <p:nvSpPr>
                <p:cNvPr id="126" name="125 Pentágono"/>
                <p:cNvSpPr/>
                <p:nvPr/>
              </p:nvSpPr>
              <p:spPr>
                <a:xfrm flipH="1">
                  <a:off x="2400896" y="419066"/>
                  <a:ext cx="4691384" cy="889301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grpSp>
              <p:nvGrpSpPr>
                <p:cNvPr id="127" name="126 Grupo"/>
                <p:cNvGrpSpPr/>
                <p:nvPr/>
              </p:nvGrpSpPr>
              <p:grpSpPr>
                <a:xfrm>
                  <a:off x="1486692" y="248463"/>
                  <a:ext cx="1224136" cy="1163880"/>
                  <a:chOff x="5854325" y="2420888"/>
                  <a:chExt cx="1224136" cy="1163880"/>
                </a:xfrm>
              </p:grpSpPr>
              <p:grpSp>
                <p:nvGrpSpPr>
                  <p:cNvPr id="129" name="128 Grupo"/>
                  <p:cNvGrpSpPr/>
                  <p:nvPr/>
                </p:nvGrpSpPr>
                <p:grpSpPr>
                  <a:xfrm>
                    <a:off x="5987305" y="2678390"/>
                    <a:ext cx="914798" cy="906378"/>
                    <a:chOff x="7470453" y="4338064"/>
                    <a:chExt cx="1248109" cy="1236624"/>
                  </a:xfrm>
                </p:grpSpPr>
                <p:pic>
                  <p:nvPicPr>
                    <p:cNvPr id="131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92459" y="4459533"/>
                      <a:ext cx="1008112" cy="1026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2" name="131 Anillo"/>
                    <p:cNvSpPr/>
                    <p:nvPr/>
                  </p:nvSpPr>
                  <p:spPr>
                    <a:xfrm>
                      <a:off x="7470453" y="43380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30" name="129 CuadroTexto"/>
                  <p:cNvSpPr txBox="1"/>
                  <p:nvPr/>
                </p:nvSpPr>
                <p:spPr>
                  <a:xfrm>
                    <a:off x="5854325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PROPÓSITO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128" name="127 CuadroTexto"/>
                <p:cNvSpPr txBox="1"/>
                <p:nvPr/>
              </p:nvSpPr>
              <p:spPr>
                <a:xfrm>
                  <a:off x="2794600" y="692696"/>
                  <a:ext cx="429768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es-CO" sz="1000" dirty="0"/>
                </a:p>
              </p:txBody>
            </p:sp>
          </p:grpSp>
          <p:cxnSp>
            <p:nvCxnSpPr>
              <p:cNvPr id="19" name="18 Conector angular"/>
              <p:cNvCxnSpPr>
                <a:stCxn id="45" idx="2"/>
                <a:endCxn id="121" idx="0"/>
              </p:cNvCxnSpPr>
              <p:nvPr/>
            </p:nvCxnSpPr>
            <p:spPr>
              <a:xfrm rot="10800000" flipV="1">
                <a:off x="3038472" y="5332015"/>
                <a:ext cx="453408" cy="317612"/>
              </a:xfrm>
              <a:prstGeom prst="bentConnector2">
                <a:avLst/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137 Conector angular"/>
              <p:cNvCxnSpPr>
                <a:stCxn id="45" idx="6"/>
                <a:endCxn id="117" idx="0"/>
              </p:cNvCxnSpPr>
              <p:nvPr/>
            </p:nvCxnSpPr>
            <p:spPr>
              <a:xfrm>
                <a:off x="5622910" y="5332015"/>
                <a:ext cx="597424" cy="308378"/>
              </a:xfrm>
              <a:prstGeom prst="bentConnector2">
                <a:avLst/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144 Conector angular"/>
              <p:cNvCxnSpPr>
                <a:endCxn id="108" idx="4"/>
              </p:cNvCxnSpPr>
              <p:nvPr/>
            </p:nvCxnSpPr>
            <p:spPr>
              <a:xfrm rot="5400000" flipH="1" flipV="1">
                <a:off x="3595238" y="4227611"/>
                <a:ext cx="516159" cy="348265"/>
              </a:xfrm>
              <a:prstGeom prst="bentConnector3">
                <a:avLst>
                  <a:gd name="adj1" fmla="val 50000"/>
                </a:avLst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146 Conector angular"/>
              <p:cNvCxnSpPr/>
              <p:nvPr/>
            </p:nvCxnSpPr>
            <p:spPr>
              <a:xfrm rot="16200000" flipV="1">
                <a:off x="4979843" y="4186057"/>
                <a:ext cx="460590" cy="394018"/>
              </a:xfrm>
              <a:prstGeom prst="bentConnector3">
                <a:avLst>
                  <a:gd name="adj1" fmla="val 50000"/>
                </a:avLst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56 CuadroTexto"/>
            <p:cNvSpPr txBox="1"/>
            <p:nvPr/>
          </p:nvSpPr>
          <p:spPr>
            <a:xfrm>
              <a:off x="6289019" y="2358467"/>
              <a:ext cx="299033" cy="2723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s-MX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  <a:p>
              <a:pPr algn="ctr"/>
              <a:endPara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MX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27</a:t>
              </a:r>
            </a:p>
            <a:p>
              <a:pPr algn="ctr"/>
              <a:endPara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MX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</a:p>
            <a:p>
              <a:pPr algn="ctr"/>
              <a:endPara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MX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  <a:p>
              <a:pPr algn="ctr"/>
              <a:endPara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MX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35</a:t>
              </a:r>
            </a:p>
            <a:p>
              <a:pPr algn="ctr"/>
              <a:endPara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MX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s-CO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s-CO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CO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s-CO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175563" y="3382072"/>
            <a:ext cx="32048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latin typeface="Century Gothic" panose="020B0502020202020204" pitchFamily="34" charset="0"/>
              </a:rPr>
              <a:t>Promover el acceso a la justicia en el nivel territorial con modelos de implementación regional y local.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72115" y="1085525"/>
            <a:ext cx="41957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dirty="0">
                <a:latin typeface="Century Gothic" panose="020B0502020202020204" pitchFamily="34" charset="0"/>
              </a:rPr>
              <a:t>Facilitar a la comunidad el acceso a la justicia, prioritariamente en zonas marginales y en las cabeceras municipales; a través de espacios que integran la justicia formal y comunitaria, fomentando una cultura de convivencia pacífica mediante el diálogo y el respeto al derecho ajeno.</a:t>
            </a:r>
          </a:p>
        </p:txBody>
      </p:sp>
      <p:cxnSp>
        <p:nvCxnSpPr>
          <p:cNvPr id="67" name="146 Conector angular"/>
          <p:cNvCxnSpPr/>
          <p:nvPr/>
        </p:nvCxnSpPr>
        <p:spPr>
          <a:xfrm rot="16200000" flipV="1">
            <a:off x="3442916" y="3073388"/>
            <a:ext cx="2222820" cy="64132"/>
          </a:xfrm>
          <a:prstGeom prst="bentConnector3">
            <a:avLst>
              <a:gd name="adj1" fmla="val 1943"/>
            </a:avLst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 </a:t>
            </a:r>
          </a:p>
        </p:txBody>
      </p:sp>
      <p:grpSp>
        <p:nvGrpSpPr>
          <p:cNvPr id="59" name="Grupo 58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60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61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2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51520" y="980728"/>
            <a:ext cx="8642988" cy="5736728"/>
            <a:chOff x="251520" y="980728"/>
            <a:chExt cx="8642988" cy="5736728"/>
          </a:xfrm>
        </p:grpSpPr>
        <p:grpSp>
          <p:nvGrpSpPr>
            <p:cNvPr id="3" name="2 Grupo"/>
            <p:cNvGrpSpPr/>
            <p:nvPr/>
          </p:nvGrpSpPr>
          <p:grpSpPr>
            <a:xfrm>
              <a:off x="251520" y="980728"/>
              <a:ext cx="8642988" cy="5736728"/>
              <a:chOff x="323528" y="980728"/>
              <a:chExt cx="8642988" cy="5736728"/>
            </a:xfrm>
          </p:grpSpPr>
          <p:cxnSp>
            <p:nvCxnSpPr>
              <p:cNvPr id="149" name="148 Conector recto"/>
              <p:cNvCxnSpPr/>
              <p:nvPr/>
            </p:nvCxnSpPr>
            <p:spPr>
              <a:xfrm flipH="1">
                <a:off x="2533566" y="3933056"/>
                <a:ext cx="382250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56 Grupo"/>
              <p:cNvGrpSpPr/>
              <p:nvPr/>
            </p:nvGrpSpPr>
            <p:grpSpPr>
              <a:xfrm>
                <a:off x="323528" y="2780928"/>
                <a:ext cx="2269376" cy="2238682"/>
                <a:chOff x="1187624" y="1916832"/>
                <a:chExt cx="3312368" cy="3312369"/>
              </a:xfrm>
            </p:grpSpPr>
            <p:sp>
              <p:nvSpPr>
                <p:cNvPr id="137" name="136 Elipse"/>
                <p:cNvSpPr/>
                <p:nvPr/>
              </p:nvSpPr>
              <p:spPr>
                <a:xfrm>
                  <a:off x="1259632" y="1988840"/>
                  <a:ext cx="3168352" cy="316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9" name="138 Anillo"/>
                <p:cNvSpPr/>
                <p:nvPr/>
              </p:nvSpPr>
              <p:spPr>
                <a:xfrm>
                  <a:off x="1187624" y="1916832"/>
                  <a:ext cx="3312368" cy="3312369"/>
                </a:xfrm>
                <a:prstGeom prst="donut">
                  <a:avLst>
                    <a:gd name="adj" fmla="val 3262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139 CuadroTexto"/>
                <p:cNvSpPr txBox="1"/>
                <p:nvPr/>
              </p:nvSpPr>
              <p:spPr>
                <a:xfrm>
                  <a:off x="1482440" y="2706291"/>
                  <a:ext cx="2722115" cy="1889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APOYO </a:t>
                  </a:r>
                  <a:r>
                    <a:rPr lang="es-CO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A LA PROMOCIÓN DE LOS MÉTODOS DE RESOLUCIÓN DE CONFLICTOS EN EL TERRITORIO, NACIONAL </a:t>
                  </a:r>
                </a:p>
                <a:p>
                  <a:pPr algn="ctr"/>
                  <a:endParaRPr lang="es-CO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98" name="97 Grupo"/>
              <p:cNvGrpSpPr/>
              <p:nvPr/>
            </p:nvGrpSpPr>
            <p:grpSpPr>
              <a:xfrm>
                <a:off x="2771800" y="2926497"/>
                <a:ext cx="6194657" cy="2196000"/>
                <a:chOff x="4572758" y="3431148"/>
                <a:chExt cx="6194657" cy="2196000"/>
              </a:xfrm>
            </p:grpSpPr>
            <p:sp>
              <p:nvSpPr>
                <p:cNvPr id="109" name="108 Pentágono"/>
                <p:cNvSpPr/>
                <p:nvPr/>
              </p:nvSpPr>
              <p:spPr>
                <a:xfrm flipH="1">
                  <a:off x="5576431" y="3431148"/>
                  <a:ext cx="5190984" cy="2196000"/>
                </a:xfrm>
                <a:prstGeom prst="homePlate">
                  <a:avLst>
                    <a:gd name="adj" fmla="val 29291"/>
                  </a:avLst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24" name="123 Grupo"/>
                <p:cNvGrpSpPr/>
                <p:nvPr/>
              </p:nvGrpSpPr>
              <p:grpSpPr>
                <a:xfrm>
                  <a:off x="4572758" y="3795270"/>
                  <a:ext cx="1224136" cy="1121986"/>
                  <a:chOff x="7773481" y="2499126"/>
                  <a:chExt cx="1224136" cy="1121986"/>
                </a:xfrm>
              </p:grpSpPr>
              <p:grpSp>
                <p:nvGrpSpPr>
                  <p:cNvPr id="133" name="132 Grupo"/>
                  <p:cNvGrpSpPr/>
                  <p:nvPr/>
                </p:nvGrpSpPr>
                <p:grpSpPr>
                  <a:xfrm>
                    <a:off x="7928152" y="2714734"/>
                    <a:ext cx="920546" cy="906378"/>
                    <a:chOff x="3460061" y="3262599"/>
                    <a:chExt cx="1255955" cy="1236624"/>
                  </a:xfrm>
                </p:grpSpPr>
                <p:pic>
                  <p:nvPicPr>
                    <p:cNvPr id="135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25675" y="3356992"/>
                      <a:ext cx="1190341" cy="110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6" name="135 Anillo"/>
                    <p:cNvSpPr/>
                    <p:nvPr/>
                  </p:nvSpPr>
                  <p:spPr>
                    <a:xfrm>
                      <a:off x="3460061" y="3262599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34" name="133 CuadroTexto"/>
                  <p:cNvSpPr txBox="1"/>
                  <p:nvPr/>
                </p:nvSpPr>
                <p:spPr>
                  <a:xfrm>
                    <a:off x="7773481" y="2499126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PRODUCTOS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59" name="58 Grupo"/>
              <p:cNvGrpSpPr/>
              <p:nvPr/>
            </p:nvGrpSpPr>
            <p:grpSpPr>
              <a:xfrm>
                <a:off x="2411760" y="4748457"/>
                <a:ext cx="6554696" cy="1128815"/>
                <a:chOff x="496093" y="5103623"/>
                <a:chExt cx="6554696" cy="1128815"/>
              </a:xfrm>
            </p:grpSpPr>
            <p:sp>
              <p:nvSpPr>
                <p:cNvPr id="86" name="85 Pentágono"/>
                <p:cNvSpPr/>
                <p:nvPr/>
              </p:nvSpPr>
              <p:spPr>
                <a:xfrm flipH="1">
                  <a:off x="1384661" y="5548408"/>
                  <a:ext cx="5666128" cy="521516"/>
                </a:xfrm>
                <a:prstGeom prst="homePlate">
                  <a:avLst/>
                </a:prstGeom>
                <a:noFill/>
                <a:ln w="3175">
                  <a:solidFill>
                    <a:srgbClr val="FF8585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87" name="86 Grupo"/>
                <p:cNvGrpSpPr/>
                <p:nvPr/>
              </p:nvGrpSpPr>
              <p:grpSpPr>
                <a:xfrm>
                  <a:off x="496093" y="5103623"/>
                  <a:ext cx="1224136" cy="1128815"/>
                  <a:chOff x="277742" y="2492297"/>
                  <a:chExt cx="1224136" cy="1128815"/>
                </a:xfrm>
              </p:grpSpPr>
              <p:grpSp>
                <p:nvGrpSpPr>
                  <p:cNvPr id="89" name="88 Grupo"/>
                  <p:cNvGrpSpPr/>
                  <p:nvPr/>
                </p:nvGrpSpPr>
                <p:grpSpPr>
                  <a:xfrm>
                    <a:off x="412858" y="2714734"/>
                    <a:ext cx="914798" cy="906378"/>
                    <a:chOff x="2666216" y="3699236"/>
                    <a:chExt cx="1248108" cy="1236624"/>
                  </a:xfrm>
                </p:grpSpPr>
                <p:pic>
                  <p:nvPicPr>
                    <p:cNvPr id="91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74821" y="3780460"/>
                      <a:ext cx="1162402" cy="11016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2" name="91 Anillo"/>
                    <p:cNvSpPr/>
                    <p:nvPr/>
                  </p:nvSpPr>
                  <p:spPr>
                    <a:xfrm>
                      <a:off x="2666216" y="3699236"/>
                      <a:ext cx="1248108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0" name="89 CuadroTexto"/>
                  <p:cNvSpPr txBox="1"/>
                  <p:nvPr/>
                </p:nvSpPr>
                <p:spPr>
                  <a:xfrm>
                    <a:off x="277742" y="2492297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DEPENDENCIA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88" name="87 CuadroTexto"/>
                <p:cNvSpPr txBox="1"/>
                <p:nvPr/>
              </p:nvSpPr>
              <p:spPr>
                <a:xfrm>
                  <a:off x="1634499" y="5679687"/>
                  <a:ext cx="5214292" cy="246221"/>
                </a:xfrm>
                <a:prstGeom prst="rect">
                  <a:avLst/>
                </a:prstGeom>
                <a:noFill/>
                <a:ln>
                  <a:noFill/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entury Gothic" panose="020B0502020202020204" pitchFamily="34" charset="0"/>
                    </a:rPr>
                    <a:t>Dirección de Métodos Alternativos de Solución de Conflictos</a:t>
                  </a:r>
                  <a:endParaRPr lang="es-CO" sz="1000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60" name="59 Grupo"/>
              <p:cNvGrpSpPr/>
              <p:nvPr/>
            </p:nvGrpSpPr>
            <p:grpSpPr>
              <a:xfrm>
                <a:off x="2411760" y="2060848"/>
                <a:ext cx="6554697" cy="1112203"/>
                <a:chOff x="4273313" y="5120235"/>
                <a:chExt cx="6554697" cy="1112203"/>
              </a:xfrm>
            </p:grpSpPr>
            <p:grpSp>
              <p:nvGrpSpPr>
                <p:cNvPr id="78" name="77 Grupo"/>
                <p:cNvGrpSpPr/>
                <p:nvPr/>
              </p:nvGrpSpPr>
              <p:grpSpPr>
                <a:xfrm>
                  <a:off x="4273313" y="5120235"/>
                  <a:ext cx="6554697" cy="1112203"/>
                  <a:chOff x="4273313" y="5120235"/>
                  <a:chExt cx="6554697" cy="1112203"/>
                </a:xfrm>
              </p:grpSpPr>
              <p:sp>
                <p:nvSpPr>
                  <p:cNvPr id="80" name="79 Pentágono"/>
                  <p:cNvSpPr/>
                  <p:nvPr/>
                </p:nvSpPr>
                <p:spPr>
                  <a:xfrm flipH="1">
                    <a:off x="5289995" y="5394392"/>
                    <a:ext cx="5538015" cy="447051"/>
                  </a:xfrm>
                  <a:prstGeom prst="homePlate">
                    <a:avLst/>
                  </a:prstGeom>
                  <a:noFill/>
                  <a:ln w="3175">
                    <a:solidFill>
                      <a:schemeClr val="accent5">
                        <a:lumMod val="75000"/>
                      </a:schemeClr>
                    </a:solidFill>
                    <a:prstDash val="dashDot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81" name="80 Grupo"/>
                  <p:cNvGrpSpPr/>
                  <p:nvPr/>
                </p:nvGrpSpPr>
                <p:grpSpPr>
                  <a:xfrm>
                    <a:off x="4273313" y="5120235"/>
                    <a:ext cx="1224136" cy="1112203"/>
                    <a:chOff x="2016009" y="2508909"/>
                    <a:chExt cx="1224136" cy="1112203"/>
                  </a:xfrm>
                </p:grpSpPr>
                <p:grpSp>
                  <p:nvGrpSpPr>
                    <p:cNvPr id="82" name="81 Grupo"/>
                    <p:cNvGrpSpPr/>
                    <p:nvPr/>
                  </p:nvGrpSpPr>
                  <p:grpSpPr>
                    <a:xfrm>
                      <a:off x="2170678" y="2714734"/>
                      <a:ext cx="914798" cy="906378"/>
                      <a:chOff x="7380314" y="1665313"/>
                      <a:chExt cx="1248109" cy="1236624"/>
                    </a:xfrm>
                  </p:grpSpPr>
                  <p:pic>
                    <p:nvPicPr>
                      <p:cNvPr id="84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772816"/>
                        <a:ext cx="1104096" cy="1021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85" name="84 Anillo"/>
                      <p:cNvSpPr/>
                      <p:nvPr/>
                    </p:nvSpPr>
                    <p:spPr>
                      <a:xfrm>
                        <a:off x="7380314" y="1665313"/>
                        <a:ext cx="1248109" cy="1236624"/>
                      </a:xfrm>
                      <a:prstGeom prst="donut">
                        <a:avLst>
                          <a:gd name="adj" fmla="val 9316"/>
                        </a:avLst>
                      </a:prstGeom>
                      <a:solidFill>
                        <a:schemeClr val="bg1"/>
                      </a:solidFill>
                      <a:ln w="6350"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3" name="82 CuadroTexto"/>
                    <p:cNvSpPr txBox="1"/>
                    <p:nvPr/>
                  </p:nvSpPr>
                  <p:spPr>
                    <a:xfrm>
                      <a:off x="2016009" y="2508909"/>
                      <a:ext cx="122413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000" dirty="0" smtClean="0">
                          <a:latin typeface="Comic Sans MS" panose="030F0702030302020204" pitchFamily="66" charset="0"/>
                        </a:rPr>
                        <a:t>PRESUPUESTO</a:t>
                      </a:r>
                      <a:endParaRPr lang="es-CO" sz="1000" dirty="0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sp>
              <p:nvSpPr>
                <p:cNvPr id="79" name="78 CuadroTexto"/>
                <p:cNvSpPr txBox="1"/>
                <p:nvPr/>
              </p:nvSpPr>
              <p:spPr>
                <a:xfrm>
                  <a:off x="5637031" y="5511368"/>
                  <a:ext cx="4756853" cy="2438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>
                      <a:latin typeface="Century Gothic" panose="020B0502020202020204" pitchFamily="34" charset="0"/>
                    </a:rPr>
                    <a:t>$ </a:t>
                  </a:r>
                  <a:r>
                    <a:rPr lang="es-CO" sz="1000" dirty="0" smtClean="0">
                      <a:latin typeface="Century Gothic" panose="020B0502020202020204" pitchFamily="34" charset="0"/>
                    </a:rPr>
                    <a:t>3.055 </a:t>
                  </a:r>
                  <a:r>
                    <a:rPr lang="es-CO" sz="1000" dirty="0">
                      <a:latin typeface="Century Gothic" panose="020B0502020202020204" pitchFamily="34" charset="0"/>
                    </a:rPr>
                    <a:t>millones</a:t>
                  </a:r>
                </a:p>
              </p:txBody>
            </p:sp>
          </p:grpSp>
          <p:grpSp>
            <p:nvGrpSpPr>
              <p:cNvPr id="61" name="60 Grupo"/>
              <p:cNvGrpSpPr/>
              <p:nvPr/>
            </p:nvGrpSpPr>
            <p:grpSpPr>
              <a:xfrm>
                <a:off x="1101102" y="5589240"/>
                <a:ext cx="7865414" cy="1128216"/>
                <a:chOff x="3635896" y="3530133"/>
                <a:chExt cx="7865414" cy="1128216"/>
              </a:xfrm>
            </p:grpSpPr>
            <p:grpSp>
              <p:nvGrpSpPr>
                <p:cNvPr id="70" name="69 Grupo"/>
                <p:cNvGrpSpPr/>
                <p:nvPr/>
              </p:nvGrpSpPr>
              <p:grpSpPr>
                <a:xfrm>
                  <a:off x="4571992" y="3935759"/>
                  <a:ext cx="6929318" cy="577875"/>
                  <a:chOff x="3514796" y="4009463"/>
                  <a:chExt cx="6929318" cy="577875"/>
                </a:xfrm>
              </p:grpSpPr>
              <p:sp>
                <p:nvSpPr>
                  <p:cNvPr id="76" name="75 Pentágono"/>
                  <p:cNvSpPr/>
                  <p:nvPr/>
                </p:nvSpPr>
                <p:spPr>
                  <a:xfrm flipH="1">
                    <a:off x="3514796" y="4009463"/>
                    <a:ext cx="6929318" cy="577875"/>
                  </a:xfrm>
                  <a:prstGeom prst="homePlate">
                    <a:avLst>
                      <a:gd name="adj" fmla="val 37017"/>
                    </a:avLst>
                  </a:prstGeom>
                  <a:noFill/>
                  <a:ln w="3175">
                    <a:solidFill>
                      <a:srgbClr val="FFC000"/>
                    </a:solidFill>
                    <a:prstDash val="dashDot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77" name="76 CuadroTexto"/>
                  <p:cNvSpPr txBox="1"/>
                  <p:nvPr/>
                </p:nvSpPr>
                <p:spPr>
                  <a:xfrm>
                    <a:off x="3673334" y="4179901"/>
                    <a:ext cx="6409390" cy="2462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s-ES" sz="1000" dirty="0" smtClean="0">
                        <a:latin typeface="Century Gothic" panose="020B0502020202020204" pitchFamily="34" charset="0"/>
                      </a:rPr>
                      <a:t>Promover </a:t>
                    </a:r>
                    <a:r>
                      <a:rPr lang="es-ES" sz="1000" dirty="0">
                        <a:latin typeface="Century Gothic" panose="020B0502020202020204" pitchFamily="34" charset="0"/>
                      </a:rPr>
                      <a:t>los métodos de resolución de conflictos en el territorio nacional</a:t>
                    </a:r>
                    <a:r>
                      <a:rPr lang="es-ES" sz="1000" dirty="0" smtClean="0">
                        <a:latin typeface="Century Gothic" panose="020B0502020202020204" pitchFamily="34" charset="0"/>
                      </a:rPr>
                      <a:t>.</a:t>
                    </a:r>
                    <a:endParaRPr lang="es-CO" sz="1000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grpSp>
              <p:nvGrpSpPr>
                <p:cNvPr id="71" name="70 Grupo"/>
                <p:cNvGrpSpPr/>
                <p:nvPr/>
              </p:nvGrpSpPr>
              <p:grpSpPr>
                <a:xfrm>
                  <a:off x="3635896" y="3530133"/>
                  <a:ext cx="1224136" cy="1128216"/>
                  <a:chOff x="3934196" y="2492896"/>
                  <a:chExt cx="1224136" cy="1128216"/>
                </a:xfrm>
              </p:grpSpPr>
              <p:grpSp>
                <p:nvGrpSpPr>
                  <p:cNvPr id="72" name="71 Grupo"/>
                  <p:cNvGrpSpPr/>
                  <p:nvPr/>
                </p:nvGrpSpPr>
                <p:grpSpPr>
                  <a:xfrm>
                    <a:off x="4089836" y="2714734"/>
                    <a:ext cx="914798" cy="906378"/>
                    <a:chOff x="7474559" y="2984464"/>
                    <a:chExt cx="1248109" cy="1236624"/>
                  </a:xfrm>
                </p:grpSpPr>
                <p:pic>
                  <p:nvPicPr>
                    <p:cNvPr id="74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98532" y="3056472"/>
                      <a:ext cx="1197515" cy="10937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5" name="74 Anillo"/>
                    <p:cNvSpPr/>
                    <p:nvPr/>
                  </p:nvSpPr>
                  <p:spPr>
                    <a:xfrm>
                      <a:off x="7474559" y="29844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3" name="72 CuadroTexto"/>
                  <p:cNvSpPr txBox="1"/>
                  <p:nvPr/>
                </p:nvSpPr>
                <p:spPr>
                  <a:xfrm>
                    <a:off x="3934196" y="2492896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OBJETIVO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62" name="61 Grupo"/>
              <p:cNvGrpSpPr/>
              <p:nvPr/>
            </p:nvGrpSpPr>
            <p:grpSpPr>
              <a:xfrm>
                <a:off x="1124875" y="980728"/>
                <a:ext cx="7841641" cy="1163880"/>
                <a:chOff x="1486692" y="248463"/>
                <a:chExt cx="7841641" cy="1163880"/>
              </a:xfrm>
            </p:grpSpPr>
            <p:sp>
              <p:nvSpPr>
                <p:cNvPr id="63" name="62 Pentágono"/>
                <p:cNvSpPr/>
                <p:nvPr/>
              </p:nvSpPr>
              <p:spPr>
                <a:xfrm flipH="1">
                  <a:off x="2400885" y="466143"/>
                  <a:ext cx="6927389" cy="705368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grpSp>
              <p:nvGrpSpPr>
                <p:cNvPr id="64" name="63 Grupo"/>
                <p:cNvGrpSpPr/>
                <p:nvPr/>
              </p:nvGrpSpPr>
              <p:grpSpPr>
                <a:xfrm>
                  <a:off x="1486692" y="248463"/>
                  <a:ext cx="1224136" cy="1163880"/>
                  <a:chOff x="5854325" y="2420888"/>
                  <a:chExt cx="1224136" cy="1163880"/>
                </a:xfrm>
              </p:grpSpPr>
              <p:grpSp>
                <p:nvGrpSpPr>
                  <p:cNvPr id="66" name="65 Grupo"/>
                  <p:cNvGrpSpPr/>
                  <p:nvPr/>
                </p:nvGrpSpPr>
                <p:grpSpPr>
                  <a:xfrm>
                    <a:off x="5987305" y="2678390"/>
                    <a:ext cx="914798" cy="906378"/>
                    <a:chOff x="7470453" y="4338064"/>
                    <a:chExt cx="1248109" cy="1236624"/>
                  </a:xfrm>
                </p:grpSpPr>
                <p:pic>
                  <p:nvPicPr>
                    <p:cNvPr id="68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92459" y="4459533"/>
                      <a:ext cx="1008112" cy="1026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9" name="68 Anillo"/>
                    <p:cNvSpPr/>
                    <p:nvPr/>
                  </p:nvSpPr>
                  <p:spPr>
                    <a:xfrm>
                      <a:off x="7470453" y="43380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67" name="66 CuadroTexto"/>
                  <p:cNvSpPr txBox="1"/>
                  <p:nvPr/>
                </p:nvSpPr>
                <p:spPr>
                  <a:xfrm>
                    <a:off x="5854325" y="2420888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PROPÓSITO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65" name="64 CuadroTexto"/>
                <p:cNvSpPr txBox="1"/>
                <p:nvPr/>
              </p:nvSpPr>
              <p:spPr>
                <a:xfrm>
                  <a:off x="2609395" y="464487"/>
                  <a:ext cx="671893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CO" sz="1000" dirty="0" smtClean="0">
                      <a:latin typeface="Century Gothic" panose="020B0502020202020204" pitchFamily="34" charset="0"/>
                    </a:rPr>
                    <a:t>Las </a:t>
                  </a:r>
                  <a:r>
                    <a:rPr lang="es-CO" sz="1000" dirty="0">
                      <a:latin typeface="Century Gothic" panose="020B0502020202020204" pitchFamily="34" charset="0"/>
                    </a:rPr>
                    <a:t>iniciativas del Ministerio para el desarrollo y la implementación de la política pública en acceso a la justicia se abordan en el marco de tres Programas Nacionales: el Programa Nacional de Casas de Justicia y Convivencia Ciudadana, el Programa Nacional de Justicia en Equidad y el Programa Nacional de Conciliación Extrajudicial en Derecho, Amigable Composición y </a:t>
                  </a:r>
                  <a:r>
                    <a:rPr lang="es-CO" sz="1000" dirty="0" smtClean="0">
                      <a:latin typeface="Century Gothic" panose="020B0502020202020204" pitchFamily="34" charset="0"/>
                    </a:rPr>
                    <a:t>Arbitraje.</a:t>
                  </a:r>
                  <a:endParaRPr lang="es-CO" sz="1000" dirty="0">
                    <a:latin typeface="Century Gothic" panose="020B0502020202020204" pitchFamily="34" charset="0"/>
                  </a:endParaRPr>
                </a:p>
                <a:p>
                  <a:pPr algn="just"/>
                  <a:r>
                    <a:rPr lang="es-CO" sz="1000" dirty="0" smtClean="0">
                      <a:latin typeface="Century Gothic" panose="020B0502020202020204" pitchFamily="34" charset="0"/>
                    </a:rPr>
                    <a:t>  </a:t>
                  </a:r>
                  <a:endParaRPr lang="es-CO" sz="1000" dirty="0"/>
                </a:p>
              </p:txBody>
            </p:sp>
          </p:grpSp>
          <p:cxnSp>
            <p:nvCxnSpPr>
              <p:cNvPr id="9" name="8 Conector recto"/>
              <p:cNvCxnSpPr>
                <a:stCxn id="139" idx="0"/>
              </p:cNvCxnSpPr>
              <p:nvPr/>
            </p:nvCxnSpPr>
            <p:spPr>
              <a:xfrm flipH="1" flipV="1">
                <a:off x="971600" y="2060848"/>
                <a:ext cx="486616" cy="72008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>
                <a:endCxn id="69" idx="2"/>
              </p:cNvCxnSpPr>
              <p:nvPr/>
            </p:nvCxnSpPr>
            <p:spPr>
              <a:xfrm flipV="1">
                <a:off x="971600" y="1691419"/>
                <a:ext cx="286255" cy="369429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140 Conector recto"/>
              <p:cNvCxnSpPr>
                <a:endCxn id="139" idx="4"/>
              </p:cNvCxnSpPr>
              <p:nvPr/>
            </p:nvCxnSpPr>
            <p:spPr>
              <a:xfrm flipV="1">
                <a:off x="921669" y="5019610"/>
                <a:ext cx="536547" cy="844246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141 Conector recto"/>
              <p:cNvCxnSpPr>
                <a:stCxn id="75" idx="2"/>
              </p:cNvCxnSpPr>
              <p:nvPr/>
            </p:nvCxnSpPr>
            <p:spPr>
              <a:xfrm flipH="1" flipV="1">
                <a:off x="921669" y="5863857"/>
                <a:ext cx="335073" cy="40041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142 Conector recto"/>
              <p:cNvCxnSpPr/>
              <p:nvPr/>
            </p:nvCxnSpPr>
            <p:spPr>
              <a:xfrm flipV="1">
                <a:off x="2037201" y="2420888"/>
                <a:ext cx="176752" cy="446233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143 Conector recto"/>
              <p:cNvCxnSpPr/>
              <p:nvPr/>
            </p:nvCxnSpPr>
            <p:spPr>
              <a:xfrm flipV="1">
                <a:off x="2247578" y="2420888"/>
                <a:ext cx="345326" cy="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28 Grupo"/>
              <p:cNvGrpSpPr/>
              <p:nvPr/>
            </p:nvGrpSpPr>
            <p:grpSpPr>
              <a:xfrm flipV="1">
                <a:off x="2000073" y="4869160"/>
                <a:ext cx="555703" cy="446233"/>
                <a:chOff x="2189601" y="2573288"/>
                <a:chExt cx="555703" cy="446233"/>
              </a:xfrm>
            </p:grpSpPr>
            <p:cxnSp>
              <p:nvCxnSpPr>
                <p:cNvPr id="146" name="145 Conector recto"/>
                <p:cNvCxnSpPr/>
                <p:nvPr/>
              </p:nvCxnSpPr>
              <p:spPr>
                <a:xfrm flipV="1">
                  <a:off x="2189601" y="2573288"/>
                  <a:ext cx="176752" cy="446233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147 Conector recto"/>
                <p:cNvCxnSpPr/>
                <p:nvPr/>
              </p:nvCxnSpPr>
              <p:spPr>
                <a:xfrm flipV="1">
                  <a:off x="2399978" y="2573288"/>
                  <a:ext cx="345326" cy="1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1 Rectángulo"/>
            <p:cNvSpPr/>
            <p:nvPr/>
          </p:nvSpPr>
          <p:spPr>
            <a:xfrm>
              <a:off x="4452595" y="2887020"/>
              <a:ext cx="4441913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900" dirty="0" smtClean="0">
                  <a:latin typeface="Century Gothic" panose="020B0502020202020204" pitchFamily="34" charset="0"/>
                </a:rPr>
                <a:t>Herramientas </a:t>
              </a:r>
              <a:r>
                <a:rPr lang="es-CO" sz="900" dirty="0">
                  <a:latin typeface="Century Gothic" panose="020B0502020202020204" pitchFamily="34" charset="0"/>
                </a:rPr>
                <a:t>promocionales </a:t>
              </a:r>
              <a:r>
                <a:rPr lang="es-CO" sz="900" dirty="0" smtClean="0">
                  <a:latin typeface="Century Gothic" panose="020B0502020202020204" pitchFamily="34" charset="0"/>
                </a:rPr>
                <a:t>implementadas. </a:t>
              </a:r>
            </a:p>
            <a:p>
              <a:pPr algn="just"/>
              <a:endParaRPr lang="es-CO" sz="900" dirty="0" smtClean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>
                  <a:latin typeface="Century Gothic" panose="020B0502020202020204" pitchFamily="34" charset="0"/>
                </a:rPr>
                <a:t>Jornadas gratuitas de conciliación </a:t>
              </a:r>
              <a:r>
                <a:rPr lang="es-CO" sz="900" dirty="0" smtClean="0">
                  <a:latin typeface="Century Gothic" panose="020B0502020202020204" pitchFamily="34" charset="0"/>
                </a:rPr>
                <a:t>realizadas. </a:t>
              </a:r>
            </a:p>
            <a:p>
              <a:pPr algn="just"/>
              <a:endParaRPr lang="es-MX" sz="900" dirty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 smtClean="0">
                  <a:latin typeface="Century Gothic" panose="020B0502020202020204" pitchFamily="34" charset="0"/>
                </a:rPr>
                <a:t>Procesos </a:t>
              </a:r>
              <a:r>
                <a:rPr lang="es-CO" sz="900" dirty="0">
                  <a:latin typeface="Century Gothic" panose="020B0502020202020204" pitchFamily="34" charset="0"/>
                </a:rPr>
                <a:t>de MICE </a:t>
              </a:r>
              <a:r>
                <a:rPr lang="es-CO" sz="900" dirty="0" smtClean="0">
                  <a:latin typeface="Century Gothic" panose="020B0502020202020204" pitchFamily="34" charset="0"/>
                </a:rPr>
                <a:t>implementados en </a:t>
              </a:r>
              <a:r>
                <a:rPr lang="es-CO" sz="900" dirty="0">
                  <a:latin typeface="Century Gothic" panose="020B0502020202020204" pitchFamily="34" charset="0"/>
                </a:rPr>
                <a:t>entes </a:t>
              </a:r>
              <a:r>
                <a:rPr lang="es-CO" sz="900" dirty="0" smtClean="0">
                  <a:latin typeface="Century Gothic" panose="020B0502020202020204" pitchFamily="34" charset="0"/>
                </a:rPr>
                <a:t>territoriales.</a:t>
              </a:r>
            </a:p>
            <a:p>
              <a:pPr algn="just"/>
              <a:endParaRPr lang="es-MX" sz="900" dirty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>
                  <a:latin typeface="Century Gothic" panose="020B0502020202020204" pitchFamily="34" charset="0"/>
                </a:rPr>
                <a:t>Eventos de formación con operadores </a:t>
              </a:r>
              <a:r>
                <a:rPr lang="es-CO" sz="900" dirty="0" smtClean="0">
                  <a:latin typeface="Century Gothic" panose="020B0502020202020204" pitchFamily="34" charset="0"/>
                </a:rPr>
                <a:t>realizados. </a:t>
              </a:r>
            </a:p>
            <a:p>
              <a:pPr algn="just"/>
              <a:endParaRPr lang="es-MX" sz="900" dirty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>
                  <a:latin typeface="Century Gothic" panose="020B0502020202020204" pitchFamily="34" charset="0"/>
                </a:rPr>
                <a:t>Entidades territoriales asesoradas para una mejor gestión de los asuntos </a:t>
              </a:r>
              <a:r>
                <a:rPr lang="es-CO" sz="900" dirty="0" smtClean="0">
                  <a:latin typeface="Century Gothic" panose="020B0502020202020204" pitchFamily="34" charset="0"/>
                </a:rPr>
                <a:t>territoriales. </a:t>
              </a:r>
            </a:p>
            <a:p>
              <a:pPr algn="just"/>
              <a:endParaRPr lang="es-MX" sz="900" dirty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>
                  <a:latin typeface="Century Gothic" panose="020B0502020202020204" pitchFamily="34" charset="0"/>
                </a:rPr>
                <a:t>Municipios con conciliación en equidad </a:t>
              </a:r>
              <a:r>
                <a:rPr lang="es-CO" sz="900" dirty="0" smtClean="0">
                  <a:latin typeface="Century Gothic" panose="020B0502020202020204" pitchFamily="34" charset="0"/>
                </a:rPr>
                <a:t>implementada.</a:t>
              </a:r>
            </a:p>
            <a:p>
              <a:pPr algn="just"/>
              <a:endParaRPr lang="es-CO" sz="900" dirty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>
                  <a:latin typeface="Century Gothic" panose="020B0502020202020204" pitchFamily="34" charset="0"/>
                </a:rPr>
                <a:t>Boletín de métodos de resolución de conflictos </a:t>
              </a:r>
              <a:r>
                <a:rPr lang="es-CO" sz="900" dirty="0" smtClean="0">
                  <a:latin typeface="Century Gothic" panose="020B0502020202020204" pitchFamily="34" charset="0"/>
                </a:rPr>
                <a:t>difundidos.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3" name="92 Rectángulo"/>
          <p:cNvSpPr/>
          <p:nvPr/>
        </p:nvSpPr>
        <p:spPr>
          <a:xfrm>
            <a:off x="4272970" y="2890208"/>
            <a:ext cx="324000" cy="2031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32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131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s-CO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4" name="Grupo 93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95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96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1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83946" y="1040551"/>
            <a:ext cx="8852550" cy="5700817"/>
            <a:chOff x="183946" y="1040551"/>
            <a:chExt cx="8852550" cy="5700817"/>
          </a:xfrm>
        </p:grpSpPr>
        <p:grpSp>
          <p:nvGrpSpPr>
            <p:cNvPr id="2" name="1 Grupo"/>
            <p:cNvGrpSpPr/>
            <p:nvPr/>
          </p:nvGrpSpPr>
          <p:grpSpPr>
            <a:xfrm>
              <a:off x="183946" y="1040551"/>
              <a:ext cx="8852550" cy="5700817"/>
              <a:chOff x="183946" y="1040551"/>
              <a:chExt cx="8852550" cy="5700817"/>
            </a:xfrm>
          </p:grpSpPr>
          <p:grpSp>
            <p:nvGrpSpPr>
              <p:cNvPr id="43" name="42 Grupo"/>
              <p:cNvGrpSpPr/>
              <p:nvPr/>
            </p:nvGrpSpPr>
            <p:grpSpPr>
              <a:xfrm>
                <a:off x="3563888" y="4015000"/>
                <a:ext cx="2131030" cy="2102209"/>
                <a:chOff x="1187624" y="1916832"/>
                <a:chExt cx="3312368" cy="3312368"/>
              </a:xfrm>
            </p:grpSpPr>
            <p:sp>
              <p:nvSpPr>
                <p:cNvPr id="44" name="43 Elipse"/>
                <p:cNvSpPr/>
                <p:nvPr/>
              </p:nvSpPr>
              <p:spPr>
                <a:xfrm>
                  <a:off x="1259632" y="1988840"/>
                  <a:ext cx="3168352" cy="316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5" name="44 Anillo"/>
                <p:cNvSpPr/>
                <p:nvPr/>
              </p:nvSpPr>
              <p:spPr>
                <a:xfrm>
                  <a:off x="1187624" y="1916832"/>
                  <a:ext cx="3312368" cy="3312368"/>
                </a:xfrm>
                <a:prstGeom prst="donut">
                  <a:avLst>
                    <a:gd name="adj" fmla="val 3262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45 CuadroTexto"/>
                <p:cNvSpPr txBox="1"/>
                <p:nvPr/>
              </p:nvSpPr>
              <p:spPr>
                <a:xfrm>
                  <a:off x="1509892" y="2974543"/>
                  <a:ext cx="2722116" cy="1479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IMPLANTACIÓN, ASISTENCIA Y APOYO DE LAS CASAS DE JUSTICIA</a:t>
                  </a:r>
                  <a:endParaRPr lang="es-CO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es-CO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14 Grupo"/>
              <p:cNvGrpSpPr/>
              <p:nvPr/>
            </p:nvGrpSpPr>
            <p:grpSpPr>
              <a:xfrm>
                <a:off x="183946" y="2516808"/>
                <a:ext cx="4454601" cy="1899987"/>
                <a:chOff x="107504" y="3429000"/>
                <a:chExt cx="4454601" cy="1899987"/>
              </a:xfrm>
            </p:grpSpPr>
            <p:grpSp>
              <p:nvGrpSpPr>
                <p:cNvPr id="13" name="12 Grupo"/>
                <p:cNvGrpSpPr/>
                <p:nvPr/>
              </p:nvGrpSpPr>
              <p:grpSpPr>
                <a:xfrm>
                  <a:off x="107504" y="3429000"/>
                  <a:ext cx="4454601" cy="1899987"/>
                  <a:chOff x="107504" y="3717032"/>
                  <a:chExt cx="4454601" cy="1899987"/>
                </a:xfrm>
              </p:grpSpPr>
              <p:sp>
                <p:nvSpPr>
                  <p:cNvPr id="94" name="93 Pentágono"/>
                  <p:cNvSpPr/>
                  <p:nvPr/>
                </p:nvSpPr>
                <p:spPr>
                  <a:xfrm>
                    <a:off x="107504" y="3717626"/>
                    <a:ext cx="3456384" cy="1899393"/>
                  </a:xfrm>
                  <a:prstGeom prst="homePlate">
                    <a:avLst>
                      <a:gd name="adj" fmla="val 37017"/>
                    </a:avLst>
                  </a:prstGeom>
                  <a:noFill/>
                  <a:ln w="3175">
                    <a:solidFill>
                      <a:srgbClr val="FFC000"/>
                    </a:solidFill>
                    <a:prstDash val="dashDot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95" name="94 Grupo"/>
                  <p:cNvGrpSpPr/>
                  <p:nvPr/>
                </p:nvGrpSpPr>
                <p:grpSpPr>
                  <a:xfrm>
                    <a:off x="3337969" y="3717032"/>
                    <a:ext cx="1224136" cy="1200224"/>
                    <a:chOff x="3934196" y="2420888"/>
                    <a:chExt cx="1224136" cy="1200224"/>
                  </a:xfrm>
                </p:grpSpPr>
                <p:grpSp>
                  <p:nvGrpSpPr>
                    <p:cNvPr id="104" name="103 Grupo"/>
                    <p:cNvGrpSpPr/>
                    <p:nvPr/>
                  </p:nvGrpSpPr>
                  <p:grpSpPr>
                    <a:xfrm>
                      <a:off x="4089836" y="2714734"/>
                      <a:ext cx="914798" cy="906378"/>
                      <a:chOff x="7474559" y="2984464"/>
                      <a:chExt cx="1248109" cy="1236624"/>
                    </a:xfrm>
                  </p:grpSpPr>
                  <p:pic>
                    <p:nvPicPr>
                      <p:cNvPr id="10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532" y="3056472"/>
                        <a:ext cx="1197515" cy="1093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08" name="107 Anillo"/>
                      <p:cNvSpPr/>
                      <p:nvPr/>
                    </p:nvSpPr>
                    <p:spPr>
                      <a:xfrm>
                        <a:off x="7474559" y="2984464"/>
                        <a:ext cx="1248109" cy="1236624"/>
                      </a:xfrm>
                      <a:prstGeom prst="donut">
                        <a:avLst>
                          <a:gd name="adj" fmla="val 9316"/>
                        </a:avLst>
                      </a:prstGeom>
                      <a:solidFill>
                        <a:schemeClr val="bg1"/>
                      </a:solidFill>
                      <a:ln w="6350"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5" name="104 CuadroTexto"/>
                    <p:cNvSpPr txBox="1"/>
                    <p:nvPr/>
                  </p:nvSpPr>
                  <p:spPr>
                    <a:xfrm>
                      <a:off x="3934196" y="2420888"/>
                      <a:ext cx="1224136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100" dirty="0" smtClean="0">
                          <a:latin typeface="Comic Sans MS" panose="030F0702030302020204" pitchFamily="66" charset="0"/>
                        </a:rPr>
                        <a:t>OBJETIVO</a:t>
                      </a:r>
                      <a:endParaRPr lang="es-CO" sz="1100" dirty="0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sp>
              <p:nvSpPr>
                <p:cNvPr id="97" name="96 CuadroTexto"/>
                <p:cNvSpPr txBox="1"/>
                <p:nvPr/>
              </p:nvSpPr>
              <p:spPr>
                <a:xfrm>
                  <a:off x="107505" y="3498868"/>
                  <a:ext cx="2931866" cy="17851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CO" sz="1000" dirty="0" smtClean="0">
                      <a:latin typeface="Century Gothic" panose="020B0502020202020204" pitchFamily="34" charset="0"/>
                    </a:rPr>
                    <a:t>Acercar la justicia a comunidades de la población colombiana que presentan altos índices de vulnerabilidad, marginalidad económica y social, con reducida o ausente presencia estatal física, altos índices de criminalidad y conflictividad comunitaria, orientándola en la percepción, conocimiento y ejercicio de sus derechos, facilitando el uso de los servicios de justicia formal y de mecanismos alternativos de resolución de conflictos </a:t>
                  </a:r>
                  <a:endParaRPr lang="es-CO" sz="1000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3" name="2 Grupo"/>
              <p:cNvGrpSpPr/>
              <p:nvPr/>
            </p:nvGrpSpPr>
            <p:grpSpPr>
              <a:xfrm>
                <a:off x="4576434" y="2516808"/>
                <a:ext cx="4460062" cy="1548595"/>
                <a:chOff x="4572758" y="3717032"/>
                <a:chExt cx="4460062" cy="1548595"/>
              </a:xfrm>
            </p:grpSpPr>
            <p:sp>
              <p:nvSpPr>
                <p:cNvPr id="93" name="92 Pentágono"/>
                <p:cNvSpPr/>
                <p:nvPr/>
              </p:nvSpPr>
              <p:spPr>
                <a:xfrm flipH="1">
                  <a:off x="5576436" y="3717627"/>
                  <a:ext cx="3456384" cy="1548000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96" name="95 Grupo"/>
                <p:cNvGrpSpPr/>
                <p:nvPr/>
              </p:nvGrpSpPr>
              <p:grpSpPr>
                <a:xfrm>
                  <a:off x="4572758" y="3717032"/>
                  <a:ext cx="1224136" cy="1200224"/>
                  <a:chOff x="7773481" y="2420888"/>
                  <a:chExt cx="1224136" cy="1200224"/>
                </a:xfrm>
              </p:grpSpPr>
              <p:grpSp>
                <p:nvGrpSpPr>
                  <p:cNvPr id="100" name="99 Grupo"/>
                  <p:cNvGrpSpPr/>
                  <p:nvPr/>
                </p:nvGrpSpPr>
                <p:grpSpPr>
                  <a:xfrm>
                    <a:off x="7928152" y="2714734"/>
                    <a:ext cx="920546" cy="906378"/>
                    <a:chOff x="3460061" y="3262599"/>
                    <a:chExt cx="1255955" cy="1236624"/>
                  </a:xfrm>
                </p:grpSpPr>
                <p:pic>
                  <p:nvPicPr>
                    <p:cNvPr id="102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25675" y="3356992"/>
                      <a:ext cx="1190341" cy="110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3" name="102 Anillo"/>
                    <p:cNvSpPr/>
                    <p:nvPr/>
                  </p:nvSpPr>
                  <p:spPr>
                    <a:xfrm>
                      <a:off x="3460061" y="3262599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1" name="100 CuadroTexto"/>
                  <p:cNvSpPr txBox="1"/>
                  <p:nvPr/>
                </p:nvSpPr>
                <p:spPr>
                  <a:xfrm>
                    <a:off x="7773481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PRODUCTOS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99" name="98 CuadroTexto"/>
                <p:cNvSpPr txBox="1"/>
                <p:nvPr/>
              </p:nvSpPr>
              <p:spPr>
                <a:xfrm>
                  <a:off x="5765173" y="4332789"/>
                  <a:ext cx="2795838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36000" rIns="36000" rtlCol="0">
                  <a:spAutoFit/>
                </a:bodyPr>
                <a:lstStyle/>
                <a:p>
                  <a:pPr algn="just"/>
                  <a:r>
                    <a:rPr lang="es-CO" sz="900" dirty="0" smtClean="0">
                      <a:latin typeface="Century Gothic" panose="020B0502020202020204" pitchFamily="34" charset="0"/>
                    </a:rPr>
                    <a:t>Pago vigencia expirada -  Piendamo </a:t>
                  </a:r>
                </a:p>
              </p:txBody>
            </p:sp>
          </p:grpSp>
          <p:grpSp>
            <p:nvGrpSpPr>
              <p:cNvPr id="17" name="16 Grupo"/>
              <p:cNvGrpSpPr/>
              <p:nvPr/>
            </p:nvGrpSpPr>
            <p:grpSpPr>
              <a:xfrm>
                <a:off x="287494" y="5541144"/>
                <a:ext cx="3348402" cy="1200224"/>
                <a:chOff x="1224356" y="5469136"/>
                <a:chExt cx="3348402" cy="1200224"/>
              </a:xfrm>
            </p:grpSpPr>
            <p:sp>
              <p:nvSpPr>
                <p:cNvPr id="111" name="110 Pentágono"/>
                <p:cNvSpPr/>
                <p:nvPr/>
              </p:nvSpPr>
              <p:spPr>
                <a:xfrm>
                  <a:off x="1224356" y="5916378"/>
                  <a:ext cx="2339532" cy="632120"/>
                </a:xfrm>
                <a:prstGeom prst="homePlate">
                  <a:avLst/>
                </a:prstGeom>
                <a:noFill/>
                <a:ln w="3175">
                  <a:solidFill>
                    <a:srgbClr val="FF8585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12" name="111 Grupo"/>
                <p:cNvGrpSpPr/>
                <p:nvPr/>
              </p:nvGrpSpPr>
              <p:grpSpPr>
                <a:xfrm>
                  <a:off x="3348622" y="5469136"/>
                  <a:ext cx="1224136" cy="1200224"/>
                  <a:chOff x="107504" y="2420888"/>
                  <a:chExt cx="1224136" cy="1200224"/>
                </a:xfrm>
              </p:grpSpPr>
              <p:grpSp>
                <p:nvGrpSpPr>
                  <p:cNvPr id="120" name="119 Grupo"/>
                  <p:cNvGrpSpPr/>
                  <p:nvPr/>
                </p:nvGrpSpPr>
                <p:grpSpPr>
                  <a:xfrm>
                    <a:off x="251520" y="2714734"/>
                    <a:ext cx="914798" cy="906378"/>
                    <a:chOff x="2446096" y="3699236"/>
                    <a:chExt cx="1248109" cy="1236624"/>
                  </a:xfrm>
                </p:grpSpPr>
                <p:pic>
                  <p:nvPicPr>
                    <p:cNvPr id="122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83768" y="3780461"/>
                      <a:ext cx="1162402" cy="1101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3" name="122 Anillo"/>
                    <p:cNvSpPr/>
                    <p:nvPr/>
                  </p:nvSpPr>
                  <p:spPr>
                    <a:xfrm>
                      <a:off x="2446096" y="3699236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1" name="120 CuadroTexto"/>
                  <p:cNvSpPr txBox="1"/>
                  <p:nvPr/>
                </p:nvSpPr>
                <p:spPr>
                  <a:xfrm>
                    <a:off x="107504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DEPENDENCIA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114" name="113 CuadroTexto"/>
                <p:cNvSpPr txBox="1"/>
                <p:nvPr/>
              </p:nvSpPr>
              <p:spPr>
                <a:xfrm>
                  <a:off x="1295606" y="5973192"/>
                  <a:ext cx="1907782" cy="553998"/>
                </a:xfrm>
                <a:prstGeom prst="rect">
                  <a:avLst/>
                </a:prstGeom>
                <a:noFill/>
                <a:ln>
                  <a:noFill/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>
                      <a:latin typeface="Century Gothic" panose="020B0502020202020204" pitchFamily="34" charset="0"/>
                    </a:rPr>
                    <a:t>Dirección de Métodos Alternativos de Solución de Conflictos</a:t>
                  </a:r>
                </a:p>
              </p:txBody>
            </p:sp>
          </p:grpSp>
          <p:grpSp>
            <p:nvGrpSpPr>
              <p:cNvPr id="16" name="15 Grupo"/>
              <p:cNvGrpSpPr/>
              <p:nvPr/>
            </p:nvGrpSpPr>
            <p:grpSpPr>
              <a:xfrm>
                <a:off x="5608266" y="5469136"/>
                <a:ext cx="3356222" cy="1200224"/>
                <a:chOff x="4559746" y="5469136"/>
                <a:chExt cx="3356222" cy="1200224"/>
              </a:xfrm>
            </p:grpSpPr>
            <p:sp>
              <p:nvSpPr>
                <p:cNvPr id="110" name="109 Pentágono"/>
                <p:cNvSpPr/>
                <p:nvPr/>
              </p:nvSpPr>
              <p:spPr>
                <a:xfrm flipH="1">
                  <a:off x="5576436" y="5916378"/>
                  <a:ext cx="2339532" cy="632120"/>
                </a:xfrm>
                <a:prstGeom prst="homePlate">
                  <a:avLst/>
                </a:prstGeom>
                <a:noFill/>
                <a:ln w="3175">
                  <a:solidFill>
                    <a:schemeClr val="accent5">
                      <a:lumMod val="7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13" name="112 Grupo"/>
                <p:cNvGrpSpPr/>
                <p:nvPr/>
              </p:nvGrpSpPr>
              <p:grpSpPr>
                <a:xfrm>
                  <a:off x="4559746" y="5469136"/>
                  <a:ext cx="1224136" cy="1200224"/>
                  <a:chOff x="2016009" y="2420888"/>
                  <a:chExt cx="1224136" cy="1200224"/>
                </a:xfrm>
              </p:grpSpPr>
              <p:grpSp>
                <p:nvGrpSpPr>
                  <p:cNvPr id="116" name="115 Grupo"/>
                  <p:cNvGrpSpPr/>
                  <p:nvPr/>
                </p:nvGrpSpPr>
                <p:grpSpPr>
                  <a:xfrm>
                    <a:off x="2170678" y="2714734"/>
                    <a:ext cx="914798" cy="906378"/>
                    <a:chOff x="7380314" y="1665313"/>
                    <a:chExt cx="1248109" cy="1236624"/>
                  </a:xfrm>
                </p:grpSpPr>
                <p:pic>
                  <p:nvPicPr>
                    <p:cNvPr id="118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52320" y="1772816"/>
                      <a:ext cx="1104096" cy="10216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9" name="118 Anillo"/>
                    <p:cNvSpPr/>
                    <p:nvPr/>
                  </p:nvSpPr>
                  <p:spPr>
                    <a:xfrm>
                      <a:off x="7380314" y="1665313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17" name="116 CuadroTexto"/>
                  <p:cNvSpPr txBox="1"/>
                  <p:nvPr/>
                </p:nvSpPr>
                <p:spPr>
                  <a:xfrm>
                    <a:off x="2016009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PRESUPUESTO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115" name="114 CuadroTexto"/>
                <p:cNvSpPr txBox="1"/>
                <p:nvPr/>
              </p:nvSpPr>
              <p:spPr>
                <a:xfrm>
                  <a:off x="5940425" y="6117208"/>
                  <a:ext cx="1871935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>
                      <a:latin typeface="Century Gothic" panose="020B0502020202020204" pitchFamily="34" charset="0"/>
                    </a:rPr>
                    <a:t>$ </a:t>
                  </a:r>
                  <a:r>
                    <a:rPr lang="es-CO" sz="1000" dirty="0" smtClean="0">
                      <a:latin typeface="Century Gothic" panose="020B0502020202020204" pitchFamily="34" charset="0"/>
                    </a:rPr>
                    <a:t>133 </a:t>
                  </a:r>
                  <a:r>
                    <a:rPr lang="es-CO" sz="1000" dirty="0" smtClean="0">
                      <a:latin typeface="Century Gothic" panose="020B0502020202020204" pitchFamily="34" charset="0"/>
                    </a:rPr>
                    <a:t>millones</a:t>
                  </a:r>
                  <a:endParaRPr lang="es-CO" sz="1000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25" name="124 Grupo"/>
              <p:cNvGrpSpPr/>
              <p:nvPr/>
            </p:nvGrpSpPr>
            <p:grpSpPr>
              <a:xfrm>
                <a:off x="1187624" y="1040551"/>
                <a:ext cx="5605588" cy="1236321"/>
                <a:chOff x="1486692" y="248463"/>
                <a:chExt cx="5605588" cy="1236321"/>
              </a:xfrm>
            </p:grpSpPr>
            <p:sp>
              <p:nvSpPr>
                <p:cNvPr id="126" name="125 Pentágono"/>
                <p:cNvSpPr/>
                <p:nvPr/>
              </p:nvSpPr>
              <p:spPr>
                <a:xfrm flipH="1">
                  <a:off x="2400896" y="419066"/>
                  <a:ext cx="4691384" cy="1065718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grpSp>
              <p:nvGrpSpPr>
                <p:cNvPr id="127" name="126 Grupo"/>
                <p:cNvGrpSpPr/>
                <p:nvPr/>
              </p:nvGrpSpPr>
              <p:grpSpPr>
                <a:xfrm>
                  <a:off x="1486692" y="248463"/>
                  <a:ext cx="1224136" cy="1163880"/>
                  <a:chOff x="5854325" y="2420888"/>
                  <a:chExt cx="1224136" cy="1163880"/>
                </a:xfrm>
              </p:grpSpPr>
              <p:grpSp>
                <p:nvGrpSpPr>
                  <p:cNvPr id="129" name="128 Grupo"/>
                  <p:cNvGrpSpPr/>
                  <p:nvPr/>
                </p:nvGrpSpPr>
                <p:grpSpPr>
                  <a:xfrm>
                    <a:off x="5987305" y="2678390"/>
                    <a:ext cx="914798" cy="906378"/>
                    <a:chOff x="7470453" y="4338064"/>
                    <a:chExt cx="1248109" cy="1236624"/>
                  </a:xfrm>
                </p:grpSpPr>
                <p:pic>
                  <p:nvPicPr>
                    <p:cNvPr id="131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92459" y="4459533"/>
                      <a:ext cx="1008112" cy="1026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2" name="131 Anillo"/>
                    <p:cNvSpPr/>
                    <p:nvPr/>
                  </p:nvSpPr>
                  <p:spPr>
                    <a:xfrm>
                      <a:off x="7470453" y="43380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30" name="129 CuadroTexto"/>
                  <p:cNvSpPr txBox="1"/>
                  <p:nvPr/>
                </p:nvSpPr>
                <p:spPr>
                  <a:xfrm>
                    <a:off x="5854325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PROPÓSITO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128" name="127 CuadroTexto"/>
                <p:cNvSpPr txBox="1"/>
                <p:nvPr/>
              </p:nvSpPr>
              <p:spPr>
                <a:xfrm>
                  <a:off x="2638819" y="771012"/>
                  <a:ext cx="43379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CO" sz="1000" dirty="0" smtClean="0">
                      <a:latin typeface="Century Gothic" panose="020B0502020202020204" pitchFamily="34" charset="0"/>
                    </a:rPr>
                    <a:t>Implantar y fortalecer las casas de justicia como estrategia de acercar la justicia a la comunidad.</a:t>
                  </a:r>
                  <a:endParaRPr lang="es-CO" sz="1000" dirty="0"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19" name="18 Conector angular"/>
              <p:cNvCxnSpPr>
                <a:stCxn id="45" idx="2"/>
                <a:endCxn id="121" idx="0"/>
              </p:cNvCxnSpPr>
              <p:nvPr/>
            </p:nvCxnSpPr>
            <p:spPr>
              <a:xfrm rot="10800000" flipV="1">
                <a:off x="3023828" y="5066104"/>
                <a:ext cx="540060" cy="475040"/>
              </a:xfrm>
              <a:prstGeom prst="bentConnector2">
                <a:avLst/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137 Conector angular"/>
              <p:cNvCxnSpPr>
                <a:stCxn id="45" idx="6"/>
                <a:endCxn id="117" idx="0"/>
              </p:cNvCxnSpPr>
              <p:nvPr/>
            </p:nvCxnSpPr>
            <p:spPr>
              <a:xfrm>
                <a:off x="5694918" y="5066104"/>
                <a:ext cx="525416" cy="403032"/>
              </a:xfrm>
              <a:prstGeom prst="bentConnector2">
                <a:avLst/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144 Conector angular"/>
              <p:cNvCxnSpPr>
                <a:stCxn id="45" idx="2"/>
                <a:endCxn id="108" idx="4"/>
              </p:cNvCxnSpPr>
              <p:nvPr/>
            </p:nvCxnSpPr>
            <p:spPr>
              <a:xfrm rot="10800000" flipH="1">
                <a:off x="3563888" y="3717032"/>
                <a:ext cx="463562" cy="1349072"/>
              </a:xfrm>
              <a:prstGeom prst="bentConnector4">
                <a:avLst>
                  <a:gd name="adj1" fmla="val -49314"/>
                  <a:gd name="adj2" fmla="val 88957"/>
                </a:avLst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146 Conector angular"/>
              <p:cNvCxnSpPr>
                <a:stCxn id="45" idx="6"/>
                <a:endCxn id="102" idx="2"/>
              </p:cNvCxnSpPr>
              <p:nvPr/>
            </p:nvCxnSpPr>
            <p:spPr>
              <a:xfrm flipH="1" flipV="1">
                <a:off x="5215424" y="3687966"/>
                <a:ext cx="479494" cy="1378138"/>
              </a:xfrm>
              <a:prstGeom prst="bentConnector4">
                <a:avLst>
                  <a:gd name="adj1" fmla="val -47675"/>
                  <a:gd name="adj2" fmla="val 88135"/>
                </a:avLst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157 Conector angular"/>
              <p:cNvCxnSpPr>
                <a:stCxn id="44" idx="0"/>
                <a:endCxn id="132" idx="4"/>
              </p:cNvCxnSpPr>
              <p:nvPr/>
            </p:nvCxnSpPr>
            <p:spPr>
              <a:xfrm rot="16200000" flipV="1">
                <a:off x="2275570" y="1706865"/>
                <a:ext cx="1856269" cy="2851401"/>
              </a:xfrm>
              <a:prstGeom prst="bentConnector3">
                <a:avLst>
                  <a:gd name="adj1" fmla="val 88650"/>
                </a:avLst>
              </a:prstGeom>
              <a:ln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56 CuadroTexto"/>
            <p:cNvSpPr txBox="1"/>
            <p:nvPr/>
          </p:nvSpPr>
          <p:spPr>
            <a:xfrm>
              <a:off x="6022793" y="2527736"/>
              <a:ext cx="29903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endParaRPr lang="es-CO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59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60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6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63657" y="1031905"/>
            <a:ext cx="8728823" cy="5736728"/>
            <a:chOff x="251520" y="980728"/>
            <a:chExt cx="8728823" cy="5736728"/>
          </a:xfrm>
        </p:grpSpPr>
        <p:grpSp>
          <p:nvGrpSpPr>
            <p:cNvPr id="3" name="2 Grupo"/>
            <p:cNvGrpSpPr/>
            <p:nvPr/>
          </p:nvGrpSpPr>
          <p:grpSpPr>
            <a:xfrm>
              <a:off x="251520" y="980728"/>
              <a:ext cx="8728823" cy="5736728"/>
              <a:chOff x="323528" y="980728"/>
              <a:chExt cx="8728823" cy="5736728"/>
            </a:xfrm>
          </p:grpSpPr>
          <p:cxnSp>
            <p:nvCxnSpPr>
              <p:cNvPr id="149" name="148 Conector recto"/>
              <p:cNvCxnSpPr/>
              <p:nvPr/>
            </p:nvCxnSpPr>
            <p:spPr>
              <a:xfrm flipH="1">
                <a:off x="2533566" y="3933056"/>
                <a:ext cx="382250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56 Grupo"/>
              <p:cNvGrpSpPr/>
              <p:nvPr/>
            </p:nvGrpSpPr>
            <p:grpSpPr>
              <a:xfrm>
                <a:off x="323528" y="2780928"/>
                <a:ext cx="2269376" cy="2238682"/>
                <a:chOff x="1187624" y="1916832"/>
                <a:chExt cx="3312368" cy="3312369"/>
              </a:xfrm>
            </p:grpSpPr>
            <p:sp>
              <p:nvSpPr>
                <p:cNvPr id="137" name="136 Elipse"/>
                <p:cNvSpPr/>
                <p:nvPr/>
              </p:nvSpPr>
              <p:spPr>
                <a:xfrm>
                  <a:off x="1259632" y="1988840"/>
                  <a:ext cx="3168352" cy="316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9" name="138 Anillo"/>
                <p:cNvSpPr/>
                <p:nvPr/>
              </p:nvSpPr>
              <p:spPr>
                <a:xfrm>
                  <a:off x="1187624" y="1916832"/>
                  <a:ext cx="3312368" cy="3312369"/>
                </a:xfrm>
                <a:prstGeom prst="donut">
                  <a:avLst>
                    <a:gd name="adj" fmla="val 3262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139 CuadroTexto"/>
                <p:cNvSpPr txBox="1"/>
                <p:nvPr/>
              </p:nvSpPr>
              <p:spPr>
                <a:xfrm>
                  <a:off x="1482750" y="2875724"/>
                  <a:ext cx="2722115" cy="1639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APOYO </a:t>
                  </a:r>
                  <a:r>
                    <a:rPr lang="es-CO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A LA PLANIFICACIÓN Y CUALIFICACIÓN DE LA ADMINISTRACIÓN DE JUSTICIA , NACIONAL</a:t>
                  </a:r>
                </a:p>
                <a:p>
                  <a:pPr algn="ctr"/>
                  <a:r>
                    <a:rPr lang="es-CO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98" name="97 Grupo"/>
              <p:cNvGrpSpPr/>
              <p:nvPr/>
            </p:nvGrpSpPr>
            <p:grpSpPr>
              <a:xfrm>
                <a:off x="2771800" y="3290619"/>
                <a:ext cx="6280551" cy="1246377"/>
                <a:chOff x="4572758" y="3795270"/>
                <a:chExt cx="6280551" cy="1246377"/>
              </a:xfrm>
            </p:grpSpPr>
            <p:sp>
              <p:nvSpPr>
                <p:cNvPr id="109" name="108 Pentágono"/>
                <p:cNvSpPr/>
                <p:nvPr/>
              </p:nvSpPr>
              <p:spPr>
                <a:xfrm flipH="1">
                  <a:off x="5662325" y="3933651"/>
                  <a:ext cx="5190984" cy="1107996"/>
                </a:xfrm>
                <a:prstGeom prst="homePlate">
                  <a:avLst>
                    <a:gd name="adj" fmla="val 29291"/>
                  </a:avLst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24" name="123 Grupo"/>
                <p:cNvGrpSpPr/>
                <p:nvPr/>
              </p:nvGrpSpPr>
              <p:grpSpPr>
                <a:xfrm>
                  <a:off x="4572758" y="3795270"/>
                  <a:ext cx="1224136" cy="1121986"/>
                  <a:chOff x="7773481" y="2499126"/>
                  <a:chExt cx="1224136" cy="1121986"/>
                </a:xfrm>
              </p:grpSpPr>
              <p:grpSp>
                <p:nvGrpSpPr>
                  <p:cNvPr id="133" name="132 Grupo"/>
                  <p:cNvGrpSpPr/>
                  <p:nvPr/>
                </p:nvGrpSpPr>
                <p:grpSpPr>
                  <a:xfrm>
                    <a:off x="7928152" y="2714734"/>
                    <a:ext cx="920546" cy="906378"/>
                    <a:chOff x="3460061" y="3262599"/>
                    <a:chExt cx="1255955" cy="1236624"/>
                  </a:xfrm>
                </p:grpSpPr>
                <p:pic>
                  <p:nvPicPr>
                    <p:cNvPr id="135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25675" y="3356992"/>
                      <a:ext cx="1190341" cy="110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6" name="135 Anillo"/>
                    <p:cNvSpPr/>
                    <p:nvPr/>
                  </p:nvSpPr>
                  <p:spPr>
                    <a:xfrm>
                      <a:off x="3460061" y="3262599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34" name="133 CuadroTexto"/>
                  <p:cNvSpPr txBox="1"/>
                  <p:nvPr/>
                </p:nvSpPr>
                <p:spPr>
                  <a:xfrm>
                    <a:off x="7773481" y="2499126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PRODUCTOS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59" name="58 Grupo"/>
              <p:cNvGrpSpPr/>
              <p:nvPr/>
            </p:nvGrpSpPr>
            <p:grpSpPr>
              <a:xfrm>
                <a:off x="2411760" y="4748457"/>
                <a:ext cx="6554696" cy="1128815"/>
                <a:chOff x="496093" y="5103623"/>
                <a:chExt cx="6554696" cy="1128815"/>
              </a:xfrm>
            </p:grpSpPr>
            <p:sp>
              <p:nvSpPr>
                <p:cNvPr id="86" name="85 Pentágono"/>
                <p:cNvSpPr/>
                <p:nvPr/>
              </p:nvSpPr>
              <p:spPr>
                <a:xfrm flipH="1">
                  <a:off x="1384661" y="5548408"/>
                  <a:ext cx="5666128" cy="521516"/>
                </a:xfrm>
                <a:prstGeom prst="homePlate">
                  <a:avLst/>
                </a:prstGeom>
                <a:noFill/>
                <a:ln w="3175">
                  <a:solidFill>
                    <a:srgbClr val="FF8585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87" name="86 Grupo"/>
                <p:cNvGrpSpPr/>
                <p:nvPr/>
              </p:nvGrpSpPr>
              <p:grpSpPr>
                <a:xfrm>
                  <a:off x="496093" y="5103623"/>
                  <a:ext cx="1224136" cy="1128815"/>
                  <a:chOff x="277742" y="2492297"/>
                  <a:chExt cx="1224136" cy="1128815"/>
                </a:xfrm>
              </p:grpSpPr>
              <p:grpSp>
                <p:nvGrpSpPr>
                  <p:cNvPr id="89" name="88 Grupo"/>
                  <p:cNvGrpSpPr/>
                  <p:nvPr/>
                </p:nvGrpSpPr>
                <p:grpSpPr>
                  <a:xfrm>
                    <a:off x="412858" y="2714734"/>
                    <a:ext cx="914798" cy="906378"/>
                    <a:chOff x="2666216" y="3699236"/>
                    <a:chExt cx="1248108" cy="1236624"/>
                  </a:xfrm>
                </p:grpSpPr>
                <p:pic>
                  <p:nvPicPr>
                    <p:cNvPr id="91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74821" y="3780460"/>
                      <a:ext cx="1162402" cy="11016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2" name="91 Anillo"/>
                    <p:cNvSpPr/>
                    <p:nvPr/>
                  </p:nvSpPr>
                  <p:spPr>
                    <a:xfrm>
                      <a:off x="2666216" y="3699236"/>
                      <a:ext cx="1248108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0" name="89 CuadroTexto"/>
                  <p:cNvSpPr txBox="1"/>
                  <p:nvPr/>
                </p:nvSpPr>
                <p:spPr>
                  <a:xfrm>
                    <a:off x="277742" y="2492297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DEPENDENCIA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88" name="87 CuadroTexto"/>
                <p:cNvSpPr txBox="1"/>
                <p:nvPr/>
              </p:nvSpPr>
              <p:spPr>
                <a:xfrm>
                  <a:off x="1634499" y="5679687"/>
                  <a:ext cx="5214292" cy="246221"/>
                </a:xfrm>
                <a:prstGeom prst="rect">
                  <a:avLst/>
                </a:prstGeom>
                <a:noFill/>
                <a:ln>
                  <a:noFill/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entury Gothic" panose="020B0502020202020204" pitchFamily="34" charset="0"/>
                    </a:rPr>
                    <a:t>Dirección de Justicia Formal y Jurisdiccional </a:t>
                  </a:r>
                  <a:endParaRPr lang="es-CO" sz="1000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60" name="59 Grupo"/>
              <p:cNvGrpSpPr/>
              <p:nvPr/>
            </p:nvGrpSpPr>
            <p:grpSpPr>
              <a:xfrm>
                <a:off x="2411760" y="2060848"/>
                <a:ext cx="6554697" cy="1112203"/>
                <a:chOff x="4273313" y="5120235"/>
                <a:chExt cx="6554697" cy="1112203"/>
              </a:xfrm>
            </p:grpSpPr>
            <p:grpSp>
              <p:nvGrpSpPr>
                <p:cNvPr id="78" name="77 Grupo"/>
                <p:cNvGrpSpPr/>
                <p:nvPr/>
              </p:nvGrpSpPr>
              <p:grpSpPr>
                <a:xfrm>
                  <a:off x="4273313" y="5120235"/>
                  <a:ext cx="6554697" cy="1112203"/>
                  <a:chOff x="4273313" y="5120235"/>
                  <a:chExt cx="6554697" cy="1112203"/>
                </a:xfrm>
              </p:grpSpPr>
              <p:sp>
                <p:nvSpPr>
                  <p:cNvPr id="80" name="79 Pentágono"/>
                  <p:cNvSpPr/>
                  <p:nvPr/>
                </p:nvSpPr>
                <p:spPr>
                  <a:xfrm flipH="1">
                    <a:off x="5289995" y="5479456"/>
                    <a:ext cx="5538015" cy="447051"/>
                  </a:xfrm>
                  <a:prstGeom prst="homePlate">
                    <a:avLst/>
                  </a:prstGeom>
                  <a:noFill/>
                  <a:ln w="3175">
                    <a:solidFill>
                      <a:schemeClr val="accent5">
                        <a:lumMod val="75000"/>
                      </a:schemeClr>
                    </a:solidFill>
                    <a:prstDash val="dashDot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81" name="80 Grupo"/>
                  <p:cNvGrpSpPr/>
                  <p:nvPr/>
                </p:nvGrpSpPr>
                <p:grpSpPr>
                  <a:xfrm>
                    <a:off x="4273313" y="5120235"/>
                    <a:ext cx="1224136" cy="1112203"/>
                    <a:chOff x="2016009" y="2508909"/>
                    <a:chExt cx="1224136" cy="1112203"/>
                  </a:xfrm>
                </p:grpSpPr>
                <p:grpSp>
                  <p:nvGrpSpPr>
                    <p:cNvPr id="82" name="81 Grupo"/>
                    <p:cNvGrpSpPr/>
                    <p:nvPr/>
                  </p:nvGrpSpPr>
                  <p:grpSpPr>
                    <a:xfrm>
                      <a:off x="2170678" y="2714734"/>
                      <a:ext cx="914798" cy="906378"/>
                      <a:chOff x="7380314" y="1665313"/>
                      <a:chExt cx="1248109" cy="1236624"/>
                    </a:xfrm>
                  </p:grpSpPr>
                  <p:pic>
                    <p:nvPicPr>
                      <p:cNvPr id="84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772816"/>
                        <a:ext cx="1104096" cy="1021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85" name="84 Anillo"/>
                      <p:cNvSpPr/>
                      <p:nvPr/>
                    </p:nvSpPr>
                    <p:spPr>
                      <a:xfrm>
                        <a:off x="7380314" y="1665313"/>
                        <a:ext cx="1248109" cy="1236624"/>
                      </a:xfrm>
                      <a:prstGeom prst="donut">
                        <a:avLst>
                          <a:gd name="adj" fmla="val 9316"/>
                        </a:avLst>
                      </a:prstGeom>
                      <a:solidFill>
                        <a:schemeClr val="bg1"/>
                      </a:solidFill>
                      <a:ln w="6350"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3" name="82 CuadroTexto"/>
                    <p:cNvSpPr txBox="1"/>
                    <p:nvPr/>
                  </p:nvSpPr>
                  <p:spPr>
                    <a:xfrm>
                      <a:off x="2016009" y="2508909"/>
                      <a:ext cx="122413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000" dirty="0" smtClean="0">
                          <a:latin typeface="Comic Sans MS" panose="030F0702030302020204" pitchFamily="66" charset="0"/>
                        </a:rPr>
                        <a:t>PRESUPUESTO</a:t>
                      </a:r>
                      <a:endParaRPr lang="es-CO" sz="1000" dirty="0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sp>
              <p:nvSpPr>
                <p:cNvPr id="79" name="78 CuadroTexto"/>
                <p:cNvSpPr txBox="1"/>
                <p:nvPr/>
              </p:nvSpPr>
              <p:spPr>
                <a:xfrm>
                  <a:off x="5637031" y="5596432"/>
                  <a:ext cx="4756853" cy="2438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>
                      <a:latin typeface="Century Gothic" panose="020B0502020202020204" pitchFamily="34" charset="0"/>
                    </a:rPr>
                    <a:t>$ </a:t>
                  </a:r>
                  <a:r>
                    <a:rPr lang="es-CO" sz="1000" dirty="0" smtClean="0">
                      <a:latin typeface="Century Gothic" panose="020B0502020202020204" pitchFamily="34" charset="0"/>
                    </a:rPr>
                    <a:t>1.585  </a:t>
                  </a:r>
                  <a:r>
                    <a:rPr lang="es-CO" sz="1000" dirty="0">
                      <a:latin typeface="Century Gothic" panose="020B0502020202020204" pitchFamily="34" charset="0"/>
                    </a:rPr>
                    <a:t>millones</a:t>
                  </a:r>
                </a:p>
              </p:txBody>
            </p:sp>
          </p:grpSp>
          <p:grpSp>
            <p:nvGrpSpPr>
              <p:cNvPr id="61" name="60 Grupo"/>
              <p:cNvGrpSpPr/>
              <p:nvPr/>
            </p:nvGrpSpPr>
            <p:grpSpPr>
              <a:xfrm>
                <a:off x="1101102" y="5589240"/>
                <a:ext cx="7865414" cy="1128216"/>
                <a:chOff x="3635896" y="3530133"/>
                <a:chExt cx="7865414" cy="1128216"/>
              </a:xfrm>
            </p:grpSpPr>
            <p:sp>
              <p:nvSpPr>
                <p:cNvPr id="76" name="75 Pentágono"/>
                <p:cNvSpPr/>
                <p:nvPr/>
              </p:nvSpPr>
              <p:spPr>
                <a:xfrm flipH="1">
                  <a:off x="4571992" y="3935759"/>
                  <a:ext cx="6929318" cy="577875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71" name="70 Grupo"/>
                <p:cNvGrpSpPr/>
                <p:nvPr/>
              </p:nvGrpSpPr>
              <p:grpSpPr>
                <a:xfrm>
                  <a:off x="3635896" y="3530133"/>
                  <a:ext cx="1224136" cy="1128216"/>
                  <a:chOff x="3934196" y="2492896"/>
                  <a:chExt cx="1224136" cy="1128216"/>
                </a:xfrm>
              </p:grpSpPr>
              <p:grpSp>
                <p:nvGrpSpPr>
                  <p:cNvPr id="72" name="71 Grupo"/>
                  <p:cNvGrpSpPr/>
                  <p:nvPr/>
                </p:nvGrpSpPr>
                <p:grpSpPr>
                  <a:xfrm>
                    <a:off x="4089836" y="2714734"/>
                    <a:ext cx="914798" cy="906378"/>
                    <a:chOff x="7474559" y="2984464"/>
                    <a:chExt cx="1248109" cy="1236624"/>
                  </a:xfrm>
                </p:grpSpPr>
                <p:pic>
                  <p:nvPicPr>
                    <p:cNvPr id="74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98532" y="3056472"/>
                      <a:ext cx="1197515" cy="10937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5" name="74 Anillo"/>
                    <p:cNvSpPr/>
                    <p:nvPr/>
                  </p:nvSpPr>
                  <p:spPr>
                    <a:xfrm>
                      <a:off x="7474559" y="29844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3" name="72 CuadroTexto"/>
                  <p:cNvSpPr txBox="1"/>
                  <p:nvPr/>
                </p:nvSpPr>
                <p:spPr>
                  <a:xfrm>
                    <a:off x="3934196" y="2492896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OBJETIVO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62" name="61 Grupo"/>
              <p:cNvGrpSpPr/>
              <p:nvPr/>
            </p:nvGrpSpPr>
            <p:grpSpPr>
              <a:xfrm>
                <a:off x="1124875" y="980728"/>
                <a:ext cx="7841583" cy="1163880"/>
                <a:chOff x="1486692" y="248463"/>
                <a:chExt cx="7841583" cy="1163880"/>
              </a:xfrm>
            </p:grpSpPr>
            <p:sp>
              <p:nvSpPr>
                <p:cNvPr id="63" name="62 Pentágono"/>
                <p:cNvSpPr/>
                <p:nvPr/>
              </p:nvSpPr>
              <p:spPr>
                <a:xfrm flipH="1">
                  <a:off x="2400886" y="623215"/>
                  <a:ext cx="6927389" cy="621485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grpSp>
              <p:nvGrpSpPr>
                <p:cNvPr id="64" name="63 Grupo"/>
                <p:cNvGrpSpPr/>
                <p:nvPr/>
              </p:nvGrpSpPr>
              <p:grpSpPr>
                <a:xfrm>
                  <a:off x="1486692" y="248463"/>
                  <a:ext cx="1224136" cy="1163880"/>
                  <a:chOff x="5854325" y="2420888"/>
                  <a:chExt cx="1224136" cy="1163880"/>
                </a:xfrm>
              </p:grpSpPr>
              <p:grpSp>
                <p:nvGrpSpPr>
                  <p:cNvPr id="66" name="65 Grupo"/>
                  <p:cNvGrpSpPr/>
                  <p:nvPr/>
                </p:nvGrpSpPr>
                <p:grpSpPr>
                  <a:xfrm>
                    <a:off x="5987305" y="2678390"/>
                    <a:ext cx="914798" cy="906378"/>
                    <a:chOff x="7470453" y="4338064"/>
                    <a:chExt cx="1248109" cy="1236624"/>
                  </a:xfrm>
                </p:grpSpPr>
                <p:pic>
                  <p:nvPicPr>
                    <p:cNvPr id="68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92459" y="4459533"/>
                      <a:ext cx="1008112" cy="1026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9" name="68 Anillo"/>
                    <p:cNvSpPr/>
                    <p:nvPr/>
                  </p:nvSpPr>
                  <p:spPr>
                    <a:xfrm>
                      <a:off x="7470453" y="43380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67" name="66 CuadroTexto"/>
                  <p:cNvSpPr txBox="1"/>
                  <p:nvPr/>
                </p:nvSpPr>
                <p:spPr>
                  <a:xfrm>
                    <a:off x="5854325" y="2420888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PROPÓSITO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65" name="64 CuadroTexto"/>
                <p:cNvSpPr txBox="1"/>
                <p:nvPr/>
              </p:nvSpPr>
              <p:spPr>
                <a:xfrm>
                  <a:off x="2794597" y="748074"/>
                  <a:ext cx="64596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CO" sz="1000" dirty="0" smtClean="0">
                      <a:latin typeface="Century Gothic" panose="020B0502020202020204" pitchFamily="34" charset="0"/>
                    </a:rPr>
                    <a:t>Optimizar las herramientas de gestión y articulación de los operadores de justicia, a través del fortalecimiento de competencias y conocimientos en materia de prestación de servicios.</a:t>
                  </a:r>
                  <a:endParaRPr lang="es-CO" sz="1000" dirty="0"/>
                </a:p>
              </p:txBody>
            </p:sp>
          </p:grpSp>
          <p:cxnSp>
            <p:nvCxnSpPr>
              <p:cNvPr id="9" name="8 Conector recto"/>
              <p:cNvCxnSpPr>
                <a:stCxn id="139" idx="0"/>
              </p:cNvCxnSpPr>
              <p:nvPr/>
            </p:nvCxnSpPr>
            <p:spPr>
              <a:xfrm flipH="1" flipV="1">
                <a:off x="971600" y="2060848"/>
                <a:ext cx="486616" cy="72008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>
                <a:endCxn id="69" idx="2"/>
              </p:cNvCxnSpPr>
              <p:nvPr/>
            </p:nvCxnSpPr>
            <p:spPr>
              <a:xfrm flipV="1">
                <a:off x="971600" y="1691419"/>
                <a:ext cx="286255" cy="369429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140 Conector recto"/>
              <p:cNvCxnSpPr>
                <a:endCxn id="139" idx="4"/>
              </p:cNvCxnSpPr>
              <p:nvPr/>
            </p:nvCxnSpPr>
            <p:spPr>
              <a:xfrm flipV="1">
                <a:off x="921669" y="5019610"/>
                <a:ext cx="536547" cy="844246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141 Conector recto"/>
              <p:cNvCxnSpPr>
                <a:stCxn id="75" idx="2"/>
              </p:cNvCxnSpPr>
              <p:nvPr/>
            </p:nvCxnSpPr>
            <p:spPr>
              <a:xfrm flipH="1" flipV="1">
                <a:off x="921669" y="5863857"/>
                <a:ext cx="335073" cy="40041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142 Conector recto"/>
              <p:cNvCxnSpPr/>
              <p:nvPr/>
            </p:nvCxnSpPr>
            <p:spPr>
              <a:xfrm flipV="1">
                <a:off x="2037201" y="2420888"/>
                <a:ext cx="176752" cy="446233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143 Conector recto"/>
              <p:cNvCxnSpPr/>
              <p:nvPr/>
            </p:nvCxnSpPr>
            <p:spPr>
              <a:xfrm flipV="1">
                <a:off x="2247578" y="2420888"/>
                <a:ext cx="345326" cy="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28 Grupo"/>
              <p:cNvGrpSpPr/>
              <p:nvPr/>
            </p:nvGrpSpPr>
            <p:grpSpPr>
              <a:xfrm flipV="1">
                <a:off x="2000073" y="4869160"/>
                <a:ext cx="555703" cy="446233"/>
                <a:chOff x="2189601" y="2573288"/>
                <a:chExt cx="555703" cy="446233"/>
              </a:xfrm>
            </p:grpSpPr>
            <p:cxnSp>
              <p:nvCxnSpPr>
                <p:cNvPr id="146" name="145 Conector recto"/>
                <p:cNvCxnSpPr/>
                <p:nvPr/>
              </p:nvCxnSpPr>
              <p:spPr>
                <a:xfrm flipV="1">
                  <a:off x="2189601" y="2573288"/>
                  <a:ext cx="176752" cy="446233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147 Conector recto"/>
                <p:cNvCxnSpPr/>
                <p:nvPr/>
              </p:nvCxnSpPr>
              <p:spPr>
                <a:xfrm flipV="1">
                  <a:off x="2399978" y="2573288"/>
                  <a:ext cx="345326" cy="1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1 Rectángulo"/>
            <p:cNvSpPr/>
            <p:nvPr/>
          </p:nvSpPr>
          <p:spPr>
            <a:xfrm>
              <a:off x="4356898" y="3662080"/>
              <a:ext cx="444191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900" dirty="0">
                  <a:latin typeface="Century Gothic" panose="020B0502020202020204" pitchFamily="34" charset="0"/>
                </a:rPr>
                <a:t>Plan Decenal del Sistema de Justicia validado e </a:t>
              </a:r>
              <a:r>
                <a:rPr lang="es-CO" sz="900" dirty="0" smtClean="0">
                  <a:latin typeface="Century Gothic" panose="020B0502020202020204" pitchFamily="34" charset="0"/>
                </a:rPr>
                <a:t>implementado.</a:t>
              </a:r>
              <a:endParaRPr lang="es-CO" sz="900" dirty="0">
                <a:latin typeface="Century Gothic" panose="020B0502020202020204" pitchFamily="34" charset="0"/>
              </a:endParaRPr>
            </a:p>
            <a:p>
              <a:pPr algn="just"/>
              <a:endParaRPr lang="es-CO" sz="900" dirty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 smtClean="0">
                  <a:latin typeface="Century Gothic" panose="020B0502020202020204" pitchFamily="34" charset="0"/>
                </a:rPr>
                <a:t>Capacitación </a:t>
              </a:r>
              <a:r>
                <a:rPr lang="es-CO" sz="900" dirty="0">
                  <a:latin typeface="Century Gothic" panose="020B0502020202020204" pitchFamily="34" charset="0"/>
                </a:rPr>
                <a:t>a operadores judiciales y administrativos </a:t>
              </a:r>
              <a:r>
                <a:rPr lang="es-CO" sz="900" dirty="0" smtClean="0">
                  <a:latin typeface="Century Gothic" panose="020B0502020202020204" pitchFamily="34" charset="0"/>
                </a:rPr>
                <a:t>realizadas.  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3" name="92 Rectángulo"/>
          <p:cNvSpPr/>
          <p:nvPr/>
        </p:nvSpPr>
        <p:spPr>
          <a:xfrm>
            <a:off x="4069662" y="3713257"/>
            <a:ext cx="324000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CO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s-CO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95736" y="6165304"/>
            <a:ext cx="6567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>
                <a:latin typeface="Century Gothic" panose="020B0502020202020204" pitchFamily="34" charset="0"/>
              </a:rPr>
              <a:t>Formular, integrar y coordinar acciones para el mejor funcionamiento de la administración de </a:t>
            </a:r>
            <a:r>
              <a:rPr lang="es-CO" sz="1000" dirty="0" smtClean="0">
                <a:latin typeface="Century Gothic" panose="020B0502020202020204" pitchFamily="34" charset="0"/>
              </a:rPr>
              <a:t>justicia.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77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94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63657" y="1031905"/>
            <a:ext cx="8728823" cy="5736728"/>
            <a:chOff x="251520" y="980728"/>
            <a:chExt cx="8728823" cy="5736728"/>
          </a:xfrm>
        </p:grpSpPr>
        <p:grpSp>
          <p:nvGrpSpPr>
            <p:cNvPr id="3" name="2 Grupo"/>
            <p:cNvGrpSpPr/>
            <p:nvPr/>
          </p:nvGrpSpPr>
          <p:grpSpPr>
            <a:xfrm>
              <a:off x="251520" y="980728"/>
              <a:ext cx="8728823" cy="5736728"/>
              <a:chOff x="323528" y="980728"/>
              <a:chExt cx="8728823" cy="5736728"/>
            </a:xfrm>
          </p:grpSpPr>
          <p:cxnSp>
            <p:nvCxnSpPr>
              <p:cNvPr id="149" name="148 Conector recto"/>
              <p:cNvCxnSpPr/>
              <p:nvPr/>
            </p:nvCxnSpPr>
            <p:spPr>
              <a:xfrm flipH="1">
                <a:off x="2533566" y="3933056"/>
                <a:ext cx="382250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56 Grupo"/>
              <p:cNvGrpSpPr/>
              <p:nvPr/>
            </p:nvGrpSpPr>
            <p:grpSpPr>
              <a:xfrm>
                <a:off x="323528" y="2780928"/>
                <a:ext cx="2269376" cy="2238682"/>
                <a:chOff x="1187624" y="1916832"/>
                <a:chExt cx="3312368" cy="3312369"/>
              </a:xfrm>
            </p:grpSpPr>
            <p:sp>
              <p:nvSpPr>
                <p:cNvPr id="137" name="136 Elipse"/>
                <p:cNvSpPr/>
                <p:nvPr/>
              </p:nvSpPr>
              <p:spPr>
                <a:xfrm>
                  <a:off x="1259632" y="1988840"/>
                  <a:ext cx="3168352" cy="316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9" name="138 Anillo"/>
                <p:cNvSpPr/>
                <p:nvPr/>
              </p:nvSpPr>
              <p:spPr>
                <a:xfrm>
                  <a:off x="1187624" y="1916832"/>
                  <a:ext cx="3312368" cy="3312369"/>
                </a:xfrm>
                <a:prstGeom prst="donut">
                  <a:avLst>
                    <a:gd name="adj" fmla="val 3262"/>
                  </a:avLst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139 CuadroTexto"/>
                <p:cNvSpPr txBox="1"/>
                <p:nvPr/>
              </p:nvSpPr>
              <p:spPr>
                <a:xfrm>
                  <a:off x="1482750" y="2875724"/>
                  <a:ext cx="2722115" cy="13889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FORTALECIMIENTO AL EJERCICIO DE LA AUTONOMÍA DE LOS PUEBLOS ETNICOS EN MATERIA DE JUSTICIA </a:t>
                  </a:r>
                </a:p>
              </p:txBody>
            </p:sp>
          </p:grpSp>
          <p:grpSp>
            <p:nvGrpSpPr>
              <p:cNvPr id="98" name="97 Grupo"/>
              <p:cNvGrpSpPr/>
              <p:nvPr/>
            </p:nvGrpSpPr>
            <p:grpSpPr>
              <a:xfrm>
                <a:off x="2771800" y="3290619"/>
                <a:ext cx="6280551" cy="1246377"/>
                <a:chOff x="4572758" y="3795270"/>
                <a:chExt cx="6280551" cy="1246377"/>
              </a:xfrm>
            </p:grpSpPr>
            <p:sp>
              <p:nvSpPr>
                <p:cNvPr id="109" name="108 Pentágono"/>
                <p:cNvSpPr/>
                <p:nvPr/>
              </p:nvSpPr>
              <p:spPr>
                <a:xfrm flipH="1">
                  <a:off x="5662325" y="3933651"/>
                  <a:ext cx="5190984" cy="1107996"/>
                </a:xfrm>
                <a:prstGeom prst="homePlate">
                  <a:avLst>
                    <a:gd name="adj" fmla="val 29291"/>
                  </a:avLst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24" name="123 Grupo"/>
                <p:cNvGrpSpPr/>
                <p:nvPr/>
              </p:nvGrpSpPr>
              <p:grpSpPr>
                <a:xfrm>
                  <a:off x="4572758" y="3795270"/>
                  <a:ext cx="1224136" cy="1121986"/>
                  <a:chOff x="7773481" y="2499126"/>
                  <a:chExt cx="1224136" cy="1121986"/>
                </a:xfrm>
              </p:grpSpPr>
              <p:grpSp>
                <p:nvGrpSpPr>
                  <p:cNvPr id="133" name="132 Grupo"/>
                  <p:cNvGrpSpPr/>
                  <p:nvPr/>
                </p:nvGrpSpPr>
                <p:grpSpPr>
                  <a:xfrm>
                    <a:off x="7928152" y="2714734"/>
                    <a:ext cx="920546" cy="906378"/>
                    <a:chOff x="3460061" y="3262599"/>
                    <a:chExt cx="1255955" cy="1236624"/>
                  </a:xfrm>
                </p:grpSpPr>
                <p:pic>
                  <p:nvPicPr>
                    <p:cNvPr id="135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25675" y="3356992"/>
                      <a:ext cx="1190341" cy="11025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6" name="135 Anillo"/>
                    <p:cNvSpPr/>
                    <p:nvPr/>
                  </p:nvSpPr>
                  <p:spPr>
                    <a:xfrm>
                      <a:off x="3460061" y="3262599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34" name="133 CuadroTexto"/>
                  <p:cNvSpPr txBox="1"/>
                  <p:nvPr/>
                </p:nvSpPr>
                <p:spPr>
                  <a:xfrm>
                    <a:off x="7773481" y="2499126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PRODUCTOS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59" name="58 Grupo"/>
              <p:cNvGrpSpPr/>
              <p:nvPr/>
            </p:nvGrpSpPr>
            <p:grpSpPr>
              <a:xfrm>
                <a:off x="2411760" y="4748457"/>
                <a:ext cx="6554696" cy="1128815"/>
                <a:chOff x="496093" y="5103623"/>
                <a:chExt cx="6554696" cy="1128815"/>
              </a:xfrm>
            </p:grpSpPr>
            <p:sp>
              <p:nvSpPr>
                <p:cNvPr id="86" name="85 Pentágono"/>
                <p:cNvSpPr/>
                <p:nvPr/>
              </p:nvSpPr>
              <p:spPr>
                <a:xfrm flipH="1">
                  <a:off x="1384661" y="5548408"/>
                  <a:ext cx="5666128" cy="521516"/>
                </a:xfrm>
                <a:prstGeom prst="homePlate">
                  <a:avLst/>
                </a:prstGeom>
                <a:noFill/>
                <a:ln w="3175">
                  <a:solidFill>
                    <a:srgbClr val="FF8585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87" name="86 Grupo"/>
                <p:cNvGrpSpPr/>
                <p:nvPr/>
              </p:nvGrpSpPr>
              <p:grpSpPr>
                <a:xfrm>
                  <a:off x="496093" y="5103623"/>
                  <a:ext cx="1224136" cy="1128815"/>
                  <a:chOff x="277742" y="2492297"/>
                  <a:chExt cx="1224136" cy="1128815"/>
                </a:xfrm>
              </p:grpSpPr>
              <p:grpSp>
                <p:nvGrpSpPr>
                  <p:cNvPr id="89" name="88 Grupo"/>
                  <p:cNvGrpSpPr/>
                  <p:nvPr/>
                </p:nvGrpSpPr>
                <p:grpSpPr>
                  <a:xfrm>
                    <a:off x="412858" y="2714734"/>
                    <a:ext cx="914798" cy="906378"/>
                    <a:chOff x="2666216" y="3699236"/>
                    <a:chExt cx="1248108" cy="1236624"/>
                  </a:xfrm>
                </p:grpSpPr>
                <p:pic>
                  <p:nvPicPr>
                    <p:cNvPr id="91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74821" y="3780460"/>
                      <a:ext cx="1162402" cy="11016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2" name="91 Anillo"/>
                    <p:cNvSpPr/>
                    <p:nvPr/>
                  </p:nvSpPr>
                  <p:spPr>
                    <a:xfrm>
                      <a:off x="2666216" y="3699236"/>
                      <a:ext cx="1248108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0" name="89 CuadroTexto"/>
                  <p:cNvSpPr txBox="1"/>
                  <p:nvPr/>
                </p:nvSpPr>
                <p:spPr>
                  <a:xfrm>
                    <a:off x="277742" y="2492297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DEPENDENCIA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88" name="87 CuadroTexto"/>
                <p:cNvSpPr txBox="1"/>
                <p:nvPr/>
              </p:nvSpPr>
              <p:spPr>
                <a:xfrm>
                  <a:off x="1634499" y="5679687"/>
                  <a:ext cx="5214292" cy="246221"/>
                </a:xfrm>
                <a:prstGeom prst="rect">
                  <a:avLst/>
                </a:prstGeom>
                <a:noFill/>
                <a:ln>
                  <a:noFill/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entury Gothic" panose="020B0502020202020204" pitchFamily="34" charset="0"/>
                    </a:rPr>
                    <a:t>Dirección de Justicia Formal y Jurisdiccional </a:t>
                  </a:r>
                  <a:endParaRPr lang="es-CO" sz="1000" dirty="0"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60" name="59 Grupo"/>
              <p:cNvGrpSpPr/>
              <p:nvPr/>
            </p:nvGrpSpPr>
            <p:grpSpPr>
              <a:xfrm>
                <a:off x="2411760" y="2060848"/>
                <a:ext cx="6554697" cy="1112203"/>
                <a:chOff x="4273313" y="5120235"/>
                <a:chExt cx="6554697" cy="1112203"/>
              </a:xfrm>
            </p:grpSpPr>
            <p:grpSp>
              <p:nvGrpSpPr>
                <p:cNvPr id="78" name="77 Grupo"/>
                <p:cNvGrpSpPr/>
                <p:nvPr/>
              </p:nvGrpSpPr>
              <p:grpSpPr>
                <a:xfrm>
                  <a:off x="4273313" y="5120235"/>
                  <a:ext cx="6554697" cy="1112203"/>
                  <a:chOff x="4273313" y="5120235"/>
                  <a:chExt cx="6554697" cy="1112203"/>
                </a:xfrm>
              </p:grpSpPr>
              <p:sp>
                <p:nvSpPr>
                  <p:cNvPr id="80" name="79 Pentágono"/>
                  <p:cNvSpPr/>
                  <p:nvPr/>
                </p:nvSpPr>
                <p:spPr>
                  <a:xfrm flipH="1">
                    <a:off x="5289995" y="5479456"/>
                    <a:ext cx="5538015" cy="447051"/>
                  </a:xfrm>
                  <a:prstGeom prst="homePlate">
                    <a:avLst/>
                  </a:prstGeom>
                  <a:noFill/>
                  <a:ln w="3175">
                    <a:solidFill>
                      <a:schemeClr val="accent5">
                        <a:lumMod val="75000"/>
                      </a:schemeClr>
                    </a:solidFill>
                    <a:prstDash val="dashDot"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81" name="80 Grupo"/>
                  <p:cNvGrpSpPr/>
                  <p:nvPr/>
                </p:nvGrpSpPr>
                <p:grpSpPr>
                  <a:xfrm>
                    <a:off x="4273313" y="5120235"/>
                    <a:ext cx="1224136" cy="1112203"/>
                    <a:chOff x="2016009" y="2508909"/>
                    <a:chExt cx="1224136" cy="1112203"/>
                  </a:xfrm>
                </p:grpSpPr>
                <p:grpSp>
                  <p:nvGrpSpPr>
                    <p:cNvPr id="82" name="81 Grupo"/>
                    <p:cNvGrpSpPr/>
                    <p:nvPr/>
                  </p:nvGrpSpPr>
                  <p:grpSpPr>
                    <a:xfrm>
                      <a:off x="2170678" y="2714734"/>
                      <a:ext cx="914798" cy="906378"/>
                      <a:chOff x="7380314" y="1665313"/>
                      <a:chExt cx="1248109" cy="1236624"/>
                    </a:xfrm>
                  </p:grpSpPr>
                  <p:pic>
                    <p:nvPicPr>
                      <p:cNvPr id="84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772816"/>
                        <a:ext cx="1104096" cy="1021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85" name="84 Anillo"/>
                      <p:cNvSpPr/>
                      <p:nvPr/>
                    </p:nvSpPr>
                    <p:spPr>
                      <a:xfrm>
                        <a:off x="7380314" y="1665313"/>
                        <a:ext cx="1248109" cy="1236624"/>
                      </a:xfrm>
                      <a:prstGeom prst="donut">
                        <a:avLst>
                          <a:gd name="adj" fmla="val 9316"/>
                        </a:avLst>
                      </a:prstGeom>
                      <a:solidFill>
                        <a:schemeClr val="bg1"/>
                      </a:solidFill>
                      <a:ln w="6350"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3" name="82 CuadroTexto"/>
                    <p:cNvSpPr txBox="1"/>
                    <p:nvPr/>
                  </p:nvSpPr>
                  <p:spPr>
                    <a:xfrm>
                      <a:off x="2016009" y="2508909"/>
                      <a:ext cx="122413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1000" dirty="0" smtClean="0">
                          <a:latin typeface="Comic Sans MS" panose="030F0702030302020204" pitchFamily="66" charset="0"/>
                        </a:rPr>
                        <a:t>PRESUPUESTO</a:t>
                      </a:r>
                      <a:endParaRPr lang="es-CO" sz="1000" dirty="0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sp>
              <p:nvSpPr>
                <p:cNvPr id="79" name="78 CuadroTexto"/>
                <p:cNvSpPr txBox="1"/>
                <p:nvPr/>
              </p:nvSpPr>
              <p:spPr>
                <a:xfrm>
                  <a:off x="5637031" y="5596432"/>
                  <a:ext cx="4756853" cy="2438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>
                      <a:latin typeface="Century Gothic" panose="020B0502020202020204" pitchFamily="34" charset="0"/>
                    </a:rPr>
                    <a:t>$ </a:t>
                  </a:r>
                  <a:r>
                    <a:rPr lang="es-CO" sz="1000" dirty="0" smtClean="0">
                      <a:latin typeface="Century Gothic" panose="020B0502020202020204" pitchFamily="34" charset="0"/>
                    </a:rPr>
                    <a:t>1.035  </a:t>
                  </a:r>
                  <a:r>
                    <a:rPr lang="es-CO" sz="1000" dirty="0">
                      <a:latin typeface="Century Gothic" panose="020B0502020202020204" pitchFamily="34" charset="0"/>
                    </a:rPr>
                    <a:t>millones</a:t>
                  </a:r>
                </a:p>
              </p:txBody>
            </p:sp>
          </p:grpSp>
          <p:grpSp>
            <p:nvGrpSpPr>
              <p:cNvPr id="61" name="60 Grupo"/>
              <p:cNvGrpSpPr/>
              <p:nvPr/>
            </p:nvGrpSpPr>
            <p:grpSpPr>
              <a:xfrm>
                <a:off x="1101102" y="5589240"/>
                <a:ext cx="7865414" cy="1128216"/>
                <a:chOff x="3635896" y="3530133"/>
                <a:chExt cx="7865414" cy="1128216"/>
              </a:xfrm>
            </p:grpSpPr>
            <p:sp>
              <p:nvSpPr>
                <p:cNvPr id="76" name="75 Pentágono"/>
                <p:cNvSpPr/>
                <p:nvPr/>
              </p:nvSpPr>
              <p:spPr>
                <a:xfrm flipH="1">
                  <a:off x="4571992" y="3935759"/>
                  <a:ext cx="6929318" cy="577875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71" name="70 Grupo"/>
                <p:cNvGrpSpPr/>
                <p:nvPr/>
              </p:nvGrpSpPr>
              <p:grpSpPr>
                <a:xfrm>
                  <a:off x="3635896" y="3530133"/>
                  <a:ext cx="1224136" cy="1128216"/>
                  <a:chOff x="3934196" y="2492896"/>
                  <a:chExt cx="1224136" cy="1128216"/>
                </a:xfrm>
              </p:grpSpPr>
              <p:grpSp>
                <p:nvGrpSpPr>
                  <p:cNvPr id="72" name="71 Grupo"/>
                  <p:cNvGrpSpPr/>
                  <p:nvPr/>
                </p:nvGrpSpPr>
                <p:grpSpPr>
                  <a:xfrm>
                    <a:off x="4089836" y="2714734"/>
                    <a:ext cx="914798" cy="906378"/>
                    <a:chOff x="7474559" y="2984464"/>
                    <a:chExt cx="1248109" cy="1236624"/>
                  </a:xfrm>
                </p:grpSpPr>
                <p:pic>
                  <p:nvPicPr>
                    <p:cNvPr id="74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98532" y="3056472"/>
                      <a:ext cx="1197515" cy="10937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75" name="74 Anillo"/>
                    <p:cNvSpPr/>
                    <p:nvPr/>
                  </p:nvSpPr>
                  <p:spPr>
                    <a:xfrm>
                      <a:off x="7474559" y="29844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3" name="72 CuadroTexto"/>
                  <p:cNvSpPr txBox="1"/>
                  <p:nvPr/>
                </p:nvSpPr>
                <p:spPr>
                  <a:xfrm>
                    <a:off x="3934196" y="2492896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OBJETIVO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62" name="61 Grupo"/>
              <p:cNvGrpSpPr/>
              <p:nvPr/>
            </p:nvGrpSpPr>
            <p:grpSpPr>
              <a:xfrm>
                <a:off x="1124875" y="980728"/>
                <a:ext cx="7841583" cy="1163880"/>
                <a:chOff x="1486692" y="248463"/>
                <a:chExt cx="7841583" cy="1163880"/>
              </a:xfrm>
            </p:grpSpPr>
            <p:sp>
              <p:nvSpPr>
                <p:cNvPr id="63" name="62 Pentágono"/>
                <p:cNvSpPr/>
                <p:nvPr/>
              </p:nvSpPr>
              <p:spPr>
                <a:xfrm flipH="1">
                  <a:off x="2400886" y="623215"/>
                  <a:ext cx="6927389" cy="621485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grpSp>
              <p:nvGrpSpPr>
                <p:cNvPr id="64" name="63 Grupo"/>
                <p:cNvGrpSpPr/>
                <p:nvPr/>
              </p:nvGrpSpPr>
              <p:grpSpPr>
                <a:xfrm>
                  <a:off x="1486692" y="248463"/>
                  <a:ext cx="1224136" cy="1163880"/>
                  <a:chOff x="5854325" y="2420888"/>
                  <a:chExt cx="1224136" cy="1163880"/>
                </a:xfrm>
              </p:grpSpPr>
              <p:grpSp>
                <p:nvGrpSpPr>
                  <p:cNvPr id="66" name="65 Grupo"/>
                  <p:cNvGrpSpPr/>
                  <p:nvPr/>
                </p:nvGrpSpPr>
                <p:grpSpPr>
                  <a:xfrm>
                    <a:off x="5987305" y="2678390"/>
                    <a:ext cx="914798" cy="906378"/>
                    <a:chOff x="7470453" y="4338064"/>
                    <a:chExt cx="1248109" cy="1236624"/>
                  </a:xfrm>
                </p:grpSpPr>
                <p:pic>
                  <p:nvPicPr>
                    <p:cNvPr id="68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92459" y="4459533"/>
                      <a:ext cx="1008112" cy="1026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9" name="68 Anillo"/>
                    <p:cNvSpPr/>
                    <p:nvPr/>
                  </p:nvSpPr>
                  <p:spPr>
                    <a:xfrm>
                      <a:off x="7470453" y="43380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67" name="66 CuadroTexto"/>
                  <p:cNvSpPr txBox="1"/>
                  <p:nvPr/>
                </p:nvSpPr>
                <p:spPr>
                  <a:xfrm>
                    <a:off x="5854325" y="2420888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PROPÓSITO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sp>
              <p:nvSpPr>
                <p:cNvPr id="65" name="64 CuadroTexto"/>
                <p:cNvSpPr txBox="1"/>
                <p:nvPr/>
              </p:nvSpPr>
              <p:spPr>
                <a:xfrm>
                  <a:off x="2794597" y="748074"/>
                  <a:ext cx="6459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CO" sz="900" dirty="0">
                      <a:latin typeface="Century Gothic" panose="020B0502020202020204" pitchFamily="34" charset="0"/>
                    </a:rPr>
                    <a:t>Promover el desarrollo armónico de la justicia propia en articulación con los planes de vida de los pueblos indígenas y del pueblo </a:t>
                  </a:r>
                  <a:r>
                    <a:rPr lang="es-CO" sz="900" dirty="0" err="1">
                      <a:latin typeface="Century Gothic" panose="020B0502020202020204" pitchFamily="34" charset="0"/>
                    </a:rPr>
                    <a:t>Rrom</a:t>
                  </a:r>
                  <a:r>
                    <a:rPr lang="es-CO" sz="900" dirty="0">
                      <a:latin typeface="Century Gothic" panose="020B0502020202020204" pitchFamily="34" charset="0"/>
                    </a:rPr>
                    <a:t> según sus </a:t>
                  </a:r>
                  <a:r>
                    <a:rPr lang="es-CO" sz="900" dirty="0" smtClean="0">
                      <a:latin typeface="Century Gothic" panose="020B0502020202020204" pitchFamily="34" charset="0"/>
                    </a:rPr>
                    <a:t>procesos.</a:t>
                  </a:r>
                  <a:endParaRPr lang="es-CO" sz="900" dirty="0"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9" name="8 Conector recto"/>
              <p:cNvCxnSpPr>
                <a:stCxn id="139" idx="0"/>
              </p:cNvCxnSpPr>
              <p:nvPr/>
            </p:nvCxnSpPr>
            <p:spPr>
              <a:xfrm flipH="1" flipV="1">
                <a:off x="971600" y="2060848"/>
                <a:ext cx="486616" cy="72008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>
                <a:endCxn id="69" idx="2"/>
              </p:cNvCxnSpPr>
              <p:nvPr/>
            </p:nvCxnSpPr>
            <p:spPr>
              <a:xfrm flipV="1">
                <a:off x="971600" y="1691419"/>
                <a:ext cx="286255" cy="369429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140 Conector recto"/>
              <p:cNvCxnSpPr>
                <a:endCxn id="139" idx="4"/>
              </p:cNvCxnSpPr>
              <p:nvPr/>
            </p:nvCxnSpPr>
            <p:spPr>
              <a:xfrm flipV="1">
                <a:off x="921669" y="5019610"/>
                <a:ext cx="536547" cy="844246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141 Conector recto"/>
              <p:cNvCxnSpPr>
                <a:stCxn id="75" idx="2"/>
              </p:cNvCxnSpPr>
              <p:nvPr/>
            </p:nvCxnSpPr>
            <p:spPr>
              <a:xfrm flipH="1" flipV="1">
                <a:off x="921669" y="5863857"/>
                <a:ext cx="335073" cy="40041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142 Conector recto"/>
              <p:cNvCxnSpPr/>
              <p:nvPr/>
            </p:nvCxnSpPr>
            <p:spPr>
              <a:xfrm flipV="1">
                <a:off x="2037201" y="2420888"/>
                <a:ext cx="176752" cy="446233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143 Conector recto"/>
              <p:cNvCxnSpPr/>
              <p:nvPr/>
            </p:nvCxnSpPr>
            <p:spPr>
              <a:xfrm flipV="1">
                <a:off x="2247578" y="2420888"/>
                <a:ext cx="345326" cy="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28 Grupo"/>
              <p:cNvGrpSpPr/>
              <p:nvPr/>
            </p:nvGrpSpPr>
            <p:grpSpPr>
              <a:xfrm flipV="1">
                <a:off x="2000073" y="4869160"/>
                <a:ext cx="555703" cy="446233"/>
                <a:chOff x="2189601" y="2573288"/>
                <a:chExt cx="555703" cy="446233"/>
              </a:xfrm>
            </p:grpSpPr>
            <p:cxnSp>
              <p:nvCxnSpPr>
                <p:cNvPr id="146" name="145 Conector recto"/>
                <p:cNvCxnSpPr/>
                <p:nvPr/>
              </p:nvCxnSpPr>
              <p:spPr>
                <a:xfrm flipV="1">
                  <a:off x="2189601" y="2573288"/>
                  <a:ext cx="176752" cy="446233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147 Conector recto"/>
                <p:cNvCxnSpPr/>
                <p:nvPr/>
              </p:nvCxnSpPr>
              <p:spPr>
                <a:xfrm flipV="1">
                  <a:off x="2399978" y="2573288"/>
                  <a:ext cx="345326" cy="1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1 Rectángulo"/>
            <p:cNvSpPr/>
            <p:nvPr/>
          </p:nvSpPr>
          <p:spPr>
            <a:xfrm>
              <a:off x="4356898" y="3662080"/>
              <a:ext cx="4441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900" dirty="0">
                  <a:latin typeface="Century Gothic" panose="020B0502020202020204" pitchFamily="34" charset="0"/>
                </a:rPr>
                <a:t>Proyectos presentados por las comunidades indígenas </a:t>
              </a:r>
              <a:r>
                <a:rPr lang="es-CO" sz="900" dirty="0" smtClean="0">
                  <a:latin typeface="Century Gothic" panose="020B0502020202020204" pitchFamily="34" charset="0"/>
                </a:rPr>
                <a:t>apoyados técnica </a:t>
              </a:r>
              <a:r>
                <a:rPr lang="es-CO" sz="900" dirty="0">
                  <a:latin typeface="Century Gothic" panose="020B0502020202020204" pitchFamily="34" charset="0"/>
                </a:rPr>
                <a:t>y </a:t>
              </a:r>
              <a:r>
                <a:rPr lang="es-CO" sz="900" dirty="0" smtClean="0">
                  <a:latin typeface="Century Gothic" panose="020B0502020202020204" pitchFamily="34" charset="0"/>
                </a:rPr>
                <a:t>financieramente.</a:t>
              </a:r>
              <a:endParaRPr lang="es-CO" sz="900" dirty="0">
                <a:latin typeface="Century Gothic" panose="020B0502020202020204" pitchFamily="34" charset="0"/>
              </a:endParaRPr>
            </a:p>
            <a:p>
              <a:pPr algn="just"/>
              <a:endParaRPr lang="es-CO" sz="900" dirty="0">
                <a:latin typeface="Century Gothic" panose="020B0502020202020204" pitchFamily="34" charset="0"/>
              </a:endParaRPr>
            </a:p>
            <a:p>
              <a:pPr algn="just"/>
              <a:r>
                <a:rPr lang="es-CO" sz="900" dirty="0" smtClean="0">
                  <a:latin typeface="Century Gothic" panose="020B0502020202020204" pitchFamily="34" charset="0"/>
                </a:rPr>
                <a:t>Eventos realizados </a:t>
              </a:r>
              <a:endParaRPr lang="es-CO" sz="9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3" name="92 Rectángulo"/>
          <p:cNvSpPr/>
          <p:nvPr/>
        </p:nvSpPr>
        <p:spPr>
          <a:xfrm>
            <a:off x="4069662" y="3713257"/>
            <a:ext cx="324000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CO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195736" y="6165304"/>
            <a:ext cx="65672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>
                <a:latin typeface="Century Gothic" panose="020B0502020202020204" pitchFamily="34" charset="0"/>
              </a:rPr>
              <a:t>Fortalecer la justicia propia de las comunidades étnicas.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77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94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3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5" y="2079855"/>
            <a:ext cx="3264867" cy="3581393"/>
            <a:chOff x="467545" y="2079855"/>
            <a:chExt cx="3264867" cy="3581393"/>
          </a:xfrm>
        </p:grpSpPr>
        <p:grpSp>
          <p:nvGrpSpPr>
            <p:cNvPr id="3" name="2 Grupo"/>
            <p:cNvGrpSpPr/>
            <p:nvPr/>
          </p:nvGrpSpPr>
          <p:grpSpPr>
            <a:xfrm>
              <a:off x="467545" y="2079855"/>
              <a:ext cx="3264867" cy="3581393"/>
              <a:chOff x="467545" y="2079855"/>
              <a:chExt cx="3264867" cy="3581393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467545" y="2079855"/>
                <a:ext cx="3050212" cy="3581393"/>
                <a:chOff x="467545" y="1700806"/>
                <a:chExt cx="3050212" cy="3581393"/>
              </a:xfrm>
            </p:grpSpPr>
            <p:sp>
              <p:nvSpPr>
                <p:cNvPr id="9" name="8 Rectángulo redondeado"/>
                <p:cNvSpPr/>
                <p:nvPr/>
              </p:nvSpPr>
              <p:spPr>
                <a:xfrm rot="10800000">
                  <a:off x="1268258" y="2986950"/>
                  <a:ext cx="2223620" cy="8309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0" name="9 Grupo"/>
                <p:cNvGrpSpPr/>
                <p:nvPr/>
              </p:nvGrpSpPr>
              <p:grpSpPr>
                <a:xfrm>
                  <a:off x="467545" y="1700806"/>
                  <a:ext cx="1800199" cy="3581393"/>
                  <a:chOff x="1115616" y="1700806"/>
                  <a:chExt cx="1800199" cy="3581393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1331640" y="2799000"/>
                    <a:ext cx="1260000" cy="1260000"/>
                    <a:chOff x="1331640" y="3069120"/>
                    <a:chExt cx="1260000" cy="1260000"/>
                  </a:xfrm>
                </p:grpSpPr>
                <p:sp>
                  <p:nvSpPr>
                    <p:cNvPr id="18" name="17 Conector"/>
                    <p:cNvSpPr/>
                    <p:nvPr/>
                  </p:nvSpPr>
                  <p:spPr>
                    <a:xfrm>
                      <a:off x="1331640" y="3069120"/>
                      <a:ext cx="1260000" cy="126000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19" name="18 Anillo"/>
                    <p:cNvSpPr/>
                    <p:nvPr/>
                  </p:nvSpPr>
                  <p:spPr>
                    <a:xfrm>
                      <a:off x="1417296" y="3172152"/>
                      <a:ext cx="1080000" cy="1080000"/>
                    </a:xfrm>
                    <a:prstGeom prst="donut">
                      <a:avLst>
                        <a:gd name="adj" fmla="val 7231"/>
                      </a:avLst>
                    </a:pr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" name="19 CuadroTexto"/>
                    <p:cNvSpPr txBox="1"/>
                    <p:nvPr/>
                  </p:nvSpPr>
                  <p:spPr>
                    <a:xfrm>
                      <a:off x="1641968" y="3273371"/>
                      <a:ext cx="625972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4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</a:t>
                      </a:r>
                    </a:p>
                  </p:txBody>
                </p:sp>
              </p:grpSp>
              <p:sp>
                <p:nvSpPr>
                  <p:cNvPr id="13" name="12 Arco"/>
                  <p:cNvSpPr/>
                  <p:nvPr/>
                </p:nvSpPr>
                <p:spPr>
                  <a:xfrm rot="10800000">
                    <a:off x="1115616" y="2636912"/>
                    <a:ext cx="1800199" cy="1638112"/>
                  </a:xfrm>
                  <a:prstGeom prst="arc">
                    <a:avLst>
                      <a:gd name="adj1" fmla="val 16371705"/>
                      <a:gd name="adj2" fmla="val 5193262"/>
                    </a:avLst>
                  </a:prstGeom>
                  <a:ln w="19050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cxnSp>
                <p:nvCxnSpPr>
                  <p:cNvPr id="14" name="13 Conector recto"/>
                  <p:cNvCxnSpPr>
                    <a:stCxn id="13" idx="0"/>
                  </p:cNvCxnSpPr>
                  <p:nvPr/>
                </p:nvCxnSpPr>
                <p:spPr>
                  <a:xfrm>
                    <a:off x="1974814" y="4274178"/>
                    <a:ext cx="4800" cy="936000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14 Conector recto"/>
                  <p:cNvCxnSpPr>
                    <a:stCxn id="13" idx="2"/>
                  </p:cNvCxnSpPr>
                  <p:nvPr/>
                </p:nvCxnSpPr>
                <p:spPr>
                  <a:xfrm flipH="1" flipV="1">
                    <a:off x="1954954" y="1700807"/>
                    <a:ext cx="11520" cy="936000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15 Conector"/>
                  <p:cNvSpPr/>
                  <p:nvPr/>
                </p:nvSpPr>
                <p:spPr>
                  <a:xfrm>
                    <a:off x="1916330" y="1700806"/>
                    <a:ext cx="72000" cy="72000"/>
                  </a:xfrm>
                  <a:prstGeom prst="flowChartConnector">
                    <a:avLst/>
                  </a:prstGeom>
                  <a:solidFill>
                    <a:srgbClr val="00B0F0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7" name="16 Conector"/>
                  <p:cNvSpPr/>
                  <p:nvPr/>
                </p:nvSpPr>
                <p:spPr>
                  <a:xfrm>
                    <a:off x="1942208" y="5210199"/>
                    <a:ext cx="72000" cy="72000"/>
                  </a:xfrm>
                  <a:prstGeom prst="flowChartConnector">
                    <a:avLst/>
                  </a:prstGeom>
                  <a:solidFill>
                    <a:srgbClr val="00B0F0"/>
                  </a:solidFill>
                  <a:ln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1" name="10 CuadroTexto"/>
                <p:cNvSpPr txBox="1"/>
                <p:nvPr/>
              </p:nvSpPr>
              <p:spPr>
                <a:xfrm>
                  <a:off x="1969447" y="3238854"/>
                  <a:ext cx="154831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5.217 </a:t>
                  </a:r>
                  <a:r>
                    <a:rPr lang="es-CO" sz="2000" b="1" dirty="0" err="1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mll</a:t>
                  </a:r>
                  <a:endParaRPr lang="es-CO" sz="2000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6" name="5 Conector angular"/>
              <p:cNvCxnSpPr/>
              <p:nvPr/>
            </p:nvCxnSpPr>
            <p:spPr>
              <a:xfrm flipV="1">
                <a:off x="1318402" y="2582756"/>
                <a:ext cx="936000" cy="1008000"/>
              </a:xfrm>
              <a:prstGeom prst="bentConnector3">
                <a:avLst>
                  <a:gd name="adj1" fmla="val 16373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278918" y="2398815"/>
                <a:ext cx="1453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Número de proyectos </a:t>
                </a:r>
              </a:p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de inversión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278918" y="5154259"/>
                <a:ext cx="145349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latin typeface="Century Gothic" panose="020B0502020202020204" pitchFamily="34" charset="0"/>
                  </a:rPr>
                  <a:t>Apropiación vigente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1" name="20 Conector angular"/>
            <p:cNvCxnSpPr/>
            <p:nvPr/>
          </p:nvCxnSpPr>
          <p:spPr>
            <a:xfrm>
              <a:off x="2015752" y="3938862"/>
              <a:ext cx="324000" cy="1332000"/>
            </a:xfrm>
            <a:prstGeom prst="bentConnector3">
              <a:avLst>
                <a:gd name="adj1" fmla="val -128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Rectángulo"/>
          <p:cNvSpPr/>
          <p:nvPr/>
        </p:nvSpPr>
        <p:spPr>
          <a:xfrm>
            <a:off x="-2008" y="247000"/>
            <a:ext cx="4572000" cy="64807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SUBDIRECCIÓN </a:t>
            </a:r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TECNOLOGÍA Y SISTEMAS DE INFORMACIÓN</a:t>
            </a:r>
          </a:p>
        </p:txBody>
      </p:sp>
      <p:sp>
        <p:nvSpPr>
          <p:cNvPr id="25" name="24 Marco">
            <a:hlinkClick r:id="rId2" action="ppaction://hlinksldjump"/>
          </p:cNvPr>
          <p:cNvSpPr/>
          <p:nvPr/>
        </p:nvSpPr>
        <p:spPr>
          <a:xfrm>
            <a:off x="251520" y="6441568"/>
            <a:ext cx="648072" cy="299800"/>
          </a:xfrm>
          <a:prstGeom prst="frame">
            <a:avLst/>
          </a:prstGeom>
          <a:solidFill>
            <a:srgbClr val="003399"/>
          </a:solidFill>
          <a:ln>
            <a:solidFill>
              <a:srgbClr val="0033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Tabla de contenido</a:t>
            </a:r>
            <a:endParaRPr lang="es-CO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6" y="6381707"/>
            <a:ext cx="965650" cy="438344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84" y="2029272"/>
            <a:ext cx="4920482" cy="36903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9" descr="Min + Lem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r="47742" b="10000"/>
          <a:stretch/>
        </p:blipFill>
        <p:spPr>
          <a:xfrm>
            <a:off x="5806672" y="276830"/>
            <a:ext cx="2221712" cy="57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5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148 Conector recto"/>
          <p:cNvCxnSpPr/>
          <p:nvPr/>
        </p:nvCxnSpPr>
        <p:spPr>
          <a:xfrm flipH="1">
            <a:off x="2461558" y="3933056"/>
            <a:ext cx="38225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56 Grupo"/>
          <p:cNvGrpSpPr/>
          <p:nvPr/>
        </p:nvGrpSpPr>
        <p:grpSpPr>
          <a:xfrm>
            <a:off x="251520" y="2780928"/>
            <a:ext cx="2269376" cy="2238682"/>
            <a:chOff x="1187624" y="1916832"/>
            <a:chExt cx="3312368" cy="3312369"/>
          </a:xfrm>
        </p:grpSpPr>
        <p:sp>
          <p:nvSpPr>
            <p:cNvPr id="137" name="136 Elipse"/>
            <p:cNvSpPr/>
            <p:nvPr/>
          </p:nvSpPr>
          <p:spPr>
            <a:xfrm>
              <a:off x="1259632" y="1988840"/>
              <a:ext cx="3168352" cy="316835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9" name="138 Anillo"/>
            <p:cNvSpPr/>
            <p:nvPr/>
          </p:nvSpPr>
          <p:spPr>
            <a:xfrm>
              <a:off x="1187624" y="1916832"/>
              <a:ext cx="3312368" cy="3312369"/>
            </a:xfrm>
            <a:prstGeom prst="donut">
              <a:avLst>
                <a:gd name="adj" fmla="val 3262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1482750" y="2556093"/>
              <a:ext cx="2722115" cy="2413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ADECUACIÓN E IMPLEMENTACIÓN DEL MODELO DE ARQUITECTURA EMPRESARIAL EN EL MINISTERIO DE JUSTICIA Y DEL DERECHO , NACIONAL</a:t>
              </a:r>
            </a:p>
            <a:p>
              <a:pPr algn="ctr"/>
              <a:endParaRPr lang="es-CO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97 Grupo"/>
          <p:cNvGrpSpPr/>
          <p:nvPr/>
        </p:nvGrpSpPr>
        <p:grpSpPr>
          <a:xfrm>
            <a:off x="2699792" y="2780928"/>
            <a:ext cx="6194657" cy="2427198"/>
            <a:chOff x="4572758" y="3284706"/>
            <a:chExt cx="6194657" cy="2339126"/>
          </a:xfrm>
        </p:grpSpPr>
        <p:sp>
          <p:nvSpPr>
            <p:cNvPr id="109" name="108 Pentágono"/>
            <p:cNvSpPr/>
            <p:nvPr/>
          </p:nvSpPr>
          <p:spPr>
            <a:xfrm flipH="1">
              <a:off x="5576431" y="3284706"/>
              <a:ext cx="5190984" cy="2339126"/>
            </a:xfrm>
            <a:prstGeom prst="homePlate">
              <a:avLst>
                <a:gd name="adj" fmla="val 19471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24" name="123 Grupo"/>
            <p:cNvGrpSpPr/>
            <p:nvPr/>
          </p:nvGrpSpPr>
          <p:grpSpPr>
            <a:xfrm>
              <a:off x="4572758" y="3795270"/>
              <a:ext cx="1224136" cy="1121986"/>
              <a:chOff x="7773481" y="2499126"/>
              <a:chExt cx="1224136" cy="1121986"/>
            </a:xfrm>
          </p:grpSpPr>
          <p:grpSp>
            <p:nvGrpSpPr>
              <p:cNvPr id="133" name="132 Grupo"/>
              <p:cNvGrpSpPr/>
              <p:nvPr/>
            </p:nvGrpSpPr>
            <p:grpSpPr>
              <a:xfrm>
                <a:off x="7928152" y="2714734"/>
                <a:ext cx="920546" cy="906378"/>
                <a:chOff x="3460061" y="3262599"/>
                <a:chExt cx="1255955" cy="1236624"/>
              </a:xfrm>
            </p:grpSpPr>
            <p:pic>
              <p:nvPicPr>
                <p:cNvPr id="135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675" y="3356992"/>
                  <a:ext cx="1190341" cy="1102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" name="135 Anillo"/>
                <p:cNvSpPr/>
                <p:nvPr/>
              </p:nvSpPr>
              <p:spPr>
                <a:xfrm>
                  <a:off x="3460061" y="3262599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4" name="133 CuadroTexto"/>
              <p:cNvSpPr txBox="1"/>
              <p:nvPr/>
            </p:nvSpPr>
            <p:spPr>
              <a:xfrm>
                <a:off x="7773481" y="2499126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PRODUCTOS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9" name="58 Grupo"/>
          <p:cNvGrpSpPr/>
          <p:nvPr/>
        </p:nvGrpSpPr>
        <p:grpSpPr>
          <a:xfrm>
            <a:off x="2339752" y="4829810"/>
            <a:ext cx="6554696" cy="1128815"/>
            <a:chOff x="496093" y="5103623"/>
            <a:chExt cx="6554696" cy="1128815"/>
          </a:xfrm>
        </p:grpSpPr>
        <p:sp>
          <p:nvSpPr>
            <p:cNvPr id="86" name="85 Pentágono"/>
            <p:cNvSpPr/>
            <p:nvPr/>
          </p:nvSpPr>
          <p:spPr>
            <a:xfrm flipH="1">
              <a:off x="1384661" y="5591952"/>
              <a:ext cx="5666128" cy="521516"/>
            </a:xfrm>
            <a:prstGeom prst="homePlate">
              <a:avLst/>
            </a:prstGeom>
            <a:noFill/>
            <a:ln w="3175">
              <a:solidFill>
                <a:srgbClr val="FF8585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7" name="86 Grupo"/>
            <p:cNvGrpSpPr/>
            <p:nvPr/>
          </p:nvGrpSpPr>
          <p:grpSpPr>
            <a:xfrm>
              <a:off x="496093" y="5103623"/>
              <a:ext cx="1224136" cy="1128815"/>
              <a:chOff x="277742" y="2492297"/>
              <a:chExt cx="1224136" cy="1128815"/>
            </a:xfrm>
          </p:grpSpPr>
          <p:grpSp>
            <p:nvGrpSpPr>
              <p:cNvPr id="89" name="88 Grupo"/>
              <p:cNvGrpSpPr/>
              <p:nvPr/>
            </p:nvGrpSpPr>
            <p:grpSpPr>
              <a:xfrm>
                <a:off x="412858" y="2714734"/>
                <a:ext cx="914798" cy="906378"/>
                <a:chOff x="2666216" y="3699236"/>
                <a:chExt cx="1248108" cy="1236624"/>
              </a:xfrm>
            </p:grpSpPr>
            <p:pic>
              <p:nvPicPr>
                <p:cNvPr id="9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4821" y="3780460"/>
                  <a:ext cx="1162402" cy="1101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91 Anillo"/>
                <p:cNvSpPr/>
                <p:nvPr/>
              </p:nvSpPr>
              <p:spPr>
                <a:xfrm>
                  <a:off x="2666216" y="3699236"/>
                  <a:ext cx="1248108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89 CuadroTexto"/>
              <p:cNvSpPr txBox="1"/>
              <p:nvPr/>
            </p:nvSpPr>
            <p:spPr>
              <a:xfrm>
                <a:off x="277742" y="2492297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DEPENDENCIA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8" name="87 CuadroTexto"/>
            <p:cNvSpPr txBox="1"/>
            <p:nvPr/>
          </p:nvSpPr>
          <p:spPr>
            <a:xfrm>
              <a:off x="1634499" y="5734117"/>
              <a:ext cx="5214292" cy="246221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 smtClean="0">
                  <a:latin typeface="Century Gothic" panose="020B0502020202020204" pitchFamily="34" charset="0"/>
                </a:rPr>
                <a:t>Subdirección de Tecnologías y Sistemas de la Información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2339752" y="1844824"/>
            <a:ext cx="6554697" cy="1112203"/>
            <a:chOff x="4273313" y="5120235"/>
            <a:chExt cx="6554697" cy="1112203"/>
          </a:xfrm>
        </p:grpSpPr>
        <p:grpSp>
          <p:nvGrpSpPr>
            <p:cNvPr id="78" name="77 Grupo"/>
            <p:cNvGrpSpPr/>
            <p:nvPr/>
          </p:nvGrpSpPr>
          <p:grpSpPr>
            <a:xfrm>
              <a:off x="4273313" y="5120235"/>
              <a:ext cx="6554697" cy="1112203"/>
              <a:chOff x="4273313" y="5120235"/>
              <a:chExt cx="6554697" cy="1112203"/>
            </a:xfrm>
          </p:grpSpPr>
          <p:sp>
            <p:nvSpPr>
              <p:cNvPr id="80" name="79 Pentágono"/>
              <p:cNvSpPr/>
              <p:nvPr/>
            </p:nvSpPr>
            <p:spPr>
              <a:xfrm flipH="1">
                <a:off x="5289995" y="5479456"/>
                <a:ext cx="5538015" cy="447051"/>
              </a:xfrm>
              <a:prstGeom prst="homePlate">
                <a:avLst/>
              </a:prstGeom>
              <a:noFill/>
              <a:ln w="3175">
                <a:solidFill>
                  <a:schemeClr val="accent5">
                    <a:lumMod val="7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81" name="80 Grupo"/>
              <p:cNvGrpSpPr/>
              <p:nvPr/>
            </p:nvGrpSpPr>
            <p:grpSpPr>
              <a:xfrm>
                <a:off x="4273313" y="5120235"/>
                <a:ext cx="1224136" cy="1112203"/>
                <a:chOff x="2016009" y="2508909"/>
                <a:chExt cx="1224136" cy="1112203"/>
              </a:xfrm>
            </p:grpSpPr>
            <p:grpSp>
              <p:nvGrpSpPr>
                <p:cNvPr id="82" name="81 Grupo"/>
                <p:cNvGrpSpPr/>
                <p:nvPr/>
              </p:nvGrpSpPr>
              <p:grpSpPr>
                <a:xfrm>
                  <a:off x="2170678" y="2714734"/>
                  <a:ext cx="914798" cy="906378"/>
                  <a:chOff x="7380314" y="1665313"/>
                  <a:chExt cx="1248109" cy="1236624"/>
                </a:xfrm>
              </p:grpSpPr>
              <p:pic>
                <p:nvPicPr>
                  <p:cNvPr id="8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2320" y="1772816"/>
                    <a:ext cx="1104096" cy="10216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5" name="84 Anillo"/>
                  <p:cNvSpPr/>
                  <p:nvPr/>
                </p:nvSpPr>
                <p:spPr>
                  <a:xfrm>
                    <a:off x="7380314" y="1665313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3" name="82 CuadroTexto"/>
                <p:cNvSpPr txBox="1"/>
                <p:nvPr/>
              </p:nvSpPr>
              <p:spPr>
                <a:xfrm>
                  <a:off x="2016009" y="2508909"/>
                  <a:ext cx="1224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omic Sans MS" panose="030F0702030302020204" pitchFamily="66" charset="0"/>
                    </a:rPr>
                    <a:t>PRESUPUESTO</a:t>
                  </a:r>
                  <a:endParaRPr lang="es-CO" sz="1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79" name="78 CuadroTexto"/>
            <p:cNvSpPr txBox="1"/>
            <p:nvPr/>
          </p:nvSpPr>
          <p:spPr>
            <a:xfrm>
              <a:off x="5637031" y="5596432"/>
              <a:ext cx="4756853" cy="243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>
                  <a:latin typeface="Century Gothic" panose="020B0502020202020204" pitchFamily="34" charset="0"/>
                </a:rPr>
                <a:t>$ </a:t>
              </a:r>
              <a:r>
                <a:rPr lang="es-CO" sz="1000" dirty="0" smtClean="0">
                  <a:latin typeface="Century Gothic" panose="020B0502020202020204" pitchFamily="34" charset="0"/>
                </a:rPr>
                <a:t>5.217  </a:t>
              </a:r>
              <a:r>
                <a:rPr lang="es-CO" sz="1000" dirty="0">
                  <a:latin typeface="Century Gothic" panose="020B0502020202020204" pitchFamily="34" charset="0"/>
                </a:rPr>
                <a:t>millones</a:t>
              </a: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1029094" y="5589240"/>
            <a:ext cx="7865414" cy="1128216"/>
            <a:chOff x="3635896" y="3530133"/>
            <a:chExt cx="7865414" cy="1128216"/>
          </a:xfrm>
        </p:grpSpPr>
        <p:grpSp>
          <p:nvGrpSpPr>
            <p:cNvPr id="70" name="69 Grupo"/>
            <p:cNvGrpSpPr/>
            <p:nvPr/>
          </p:nvGrpSpPr>
          <p:grpSpPr>
            <a:xfrm>
              <a:off x="4571992" y="3935759"/>
              <a:ext cx="6929318" cy="577875"/>
              <a:chOff x="3514796" y="4009463"/>
              <a:chExt cx="6929318" cy="577875"/>
            </a:xfrm>
          </p:grpSpPr>
          <p:sp>
            <p:nvSpPr>
              <p:cNvPr id="76" name="75 Pentágono"/>
              <p:cNvSpPr/>
              <p:nvPr/>
            </p:nvSpPr>
            <p:spPr>
              <a:xfrm flipH="1">
                <a:off x="3514796" y="4009463"/>
                <a:ext cx="6929318" cy="577875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rgbClr val="FFC000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" name="76 CuadroTexto"/>
              <p:cNvSpPr txBox="1"/>
              <p:nvPr/>
            </p:nvSpPr>
            <p:spPr>
              <a:xfrm>
                <a:off x="3960688" y="4115220"/>
                <a:ext cx="640939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000" dirty="0">
                    <a:latin typeface="Century Gothic" panose="020B0502020202020204" pitchFamily="34" charset="0"/>
                  </a:rPr>
                  <a:t>Articular  la Estrategia, el modelo operacional y  la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gestión </a:t>
                </a:r>
                <a:r>
                  <a:rPr lang="es-CO" sz="1000" dirty="0">
                    <a:latin typeface="Century Gothic" panose="020B0502020202020204" pitchFamily="34" charset="0"/>
                  </a:rPr>
                  <a:t>de las TI  para el cumplimiento  de funciones y objetivos   propios del MJD  generando valor  estratégico al ciudadano</a:t>
                </a:r>
              </a:p>
            </p:txBody>
          </p:sp>
        </p:grpSp>
        <p:grpSp>
          <p:nvGrpSpPr>
            <p:cNvPr id="71" name="70 Grupo"/>
            <p:cNvGrpSpPr/>
            <p:nvPr/>
          </p:nvGrpSpPr>
          <p:grpSpPr>
            <a:xfrm>
              <a:off x="3635896" y="3530133"/>
              <a:ext cx="1224136" cy="1128216"/>
              <a:chOff x="3934196" y="2492896"/>
              <a:chExt cx="1224136" cy="1128216"/>
            </a:xfrm>
          </p:grpSpPr>
          <p:grpSp>
            <p:nvGrpSpPr>
              <p:cNvPr id="72" name="71 Grupo"/>
              <p:cNvGrpSpPr/>
              <p:nvPr/>
            </p:nvGrpSpPr>
            <p:grpSpPr>
              <a:xfrm>
                <a:off x="4089836" y="2714734"/>
                <a:ext cx="914798" cy="906378"/>
                <a:chOff x="7474559" y="2984464"/>
                <a:chExt cx="1248109" cy="1236624"/>
              </a:xfrm>
            </p:grpSpPr>
            <p:pic>
              <p:nvPicPr>
                <p:cNvPr id="74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8532" y="3056472"/>
                  <a:ext cx="1197515" cy="109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74 Anillo"/>
                <p:cNvSpPr/>
                <p:nvPr/>
              </p:nvSpPr>
              <p:spPr>
                <a:xfrm>
                  <a:off x="7474559" y="29844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72 CuadroTexto"/>
              <p:cNvSpPr txBox="1"/>
              <p:nvPr/>
            </p:nvSpPr>
            <p:spPr>
              <a:xfrm>
                <a:off x="3934196" y="2492896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OBJETIVO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2" name="61 Grupo"/>
          <p:cNvGrpSpPr/>
          <p:nvPr/>
        </p:nvGrpSpPr>
        <p:grpSpPr>
          <a:xfrm>
            <a:off x="1052867" y="869370"/>
            <a:ext cx="7841583" cy="1163880"/>
            <a:chOff x="1486692" y="248463"/>
            <a:chExt cx="7841583" cy="1163880"/>
          </a:xfrm>
        </p:grpSpPr>
        <p:sp>
          <p:nvSpPr>
            <p:cNvPr id="63" name="62 Pentágono"/>
            <p:cNvSpPr/>
            <p:nvPr/>
          </p:nvSpPr>
          <p:spPr>
            <a:xfrm flipH="1">
              <a:off x="2400886" y="623215"/>
              <a:ext cx="6927389" cy="621485"/>
            </a:xfrm>
            <a:prstGeom prst="homePlate">
              <a:avLst>
                <a:gd name="adj" fmla="val 37017"/>
              </a:avLst>
            </a:prstGeom>
            <a:noFill/>
            <a:ln w="3175">
              <a:solidFill>
                <a:srgbClr val="FFC000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1486692" y="248463"/>
              <a:ext cx="1224136" cy="1163880"/>
              <a:chOff x="5854325" y="2420888"/>
              <a:chExt cx="1224136" cy="1163880"/>
            </a:xfrm>
          </p:grpSpPr>
          <p:grpSp>
            <p:nvGrpSpPr>
              <p:cNvPr id="66" name="65 Grupo"/>
              <p:cNvGrpSpPr/>
              <p:nvPr/>
            </p:nvGrpSpPr>
            <p:grpSpPr>
              <a:xfrm>
                <a:off x="5987305" y="2678390"/>
                <a:ext cx="914798" cy="906378"/>
                <a:chOff x="7470453" y="4338064"/>
                <a:chExt cx="1248109" cy="1236624"/>
              </a:xfrm>
            </p:grpSpPr>
            <p:pic>
              <p:nvPicPr>
                <p:cNvPr id="68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2459" y="4459533"/>
                  <a:ext cx="1008112" cy="1026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68 Anillo"/>
                <p:cNvSpPr/>
                <p:nvPr/>
              </p:nvSpPr>
              <p:spPr>
                <a:xfrm>
                  <a:off x="7470453" y="43380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7" name="66 CuadroTexto"/>
              <p:cNvSpPr txBox="1"/>
              <p:nvPr/>
            </p:nvSpPr>
            <p:spPr>
              <a:xfrm>
                <a:off x="5854325" y="2420888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PROPÓSITO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5" name="64 CuadroTexto"/>
            <p:cNvSpPr txBox="1"/>
            <p:nvPr/>
          </p:nvSpPr>
          <p:spPr>
            <a:xfrm>
              <a:off x="2794597" y="680511"/>
              <a:ext cx="64596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000" dirty="0">
                  <a:latin typeface="Century Gothic" panose="020B0502020202020204" pitchFamily="34" charset="0"/>
                </a:rPr>
                <a:t>El  modelo de arquitectura empresarial es un modelo integral de gestión estratégica con tecnología que está alineado con la estrategia sectorial o institucional y permite desarrollar una gestión de TI que genera valor estratégico para el sector, la entidad, sus clientes de información y usuarios.</a:t>
              </a:r>
              <a:endParaRPr lang="es-CO" sz="1000" dirty="0"/>
            </a:p>
          </p:txBody>
        </p:sp>
      </p:grpSp>
      <p:cxnSp>
        <p:nvCxnSpPr>
          <p:cNvPr id="9" name="8 Conector recto"/>
          <p:cNvCxnSpPr>
            <a:stCxn id="139" idx="0"/>
          </p:cNvCxnSpPr>
          <p:nvPr/>
        </p:nvCxnSpPr>
        <p:spPr>
          <a:xfrm flipH="1" flipV="1">
            <a:off x="899592" y="2060848"/>
            <a:ext cx="486616" cy="72008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69" idx="2"/>
          </p:cNvCxnSpPr>
          <p:nvPr/>
        </p:nvCxnSpPr>
        <p:spPr>
          <a:xfrm flipV="1">
            <a:off x="899592" y="1580061"/>
            <a:ext cx="286255" cy="36942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"/>
          <p:cNvCxnSpPr>
            <a:endCxn id="139" idx="4"/>
          </p:cNvCxnSpPr>
          <p:nvPr/>
        </p:nvCxnSpPr>
        <p:spPr>
          <a:xfrm flipV="1">
            <a:off x="849661" y="5019610"/>
            <a:ext cx="536547" cy="84424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>
            <a:stCxn id="75" idx="2"/>
          </p:cNvCxnSpPr>
          <p:nvPr/>
        </p:nvCxnSpPr>
        <p:spPr>
          <a:xfrm flipH="1" flipV="1">
            <a:off x="849661" y="5863857"/>
            <a:ext cx="335073" cy="40041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flipV="1">
            <a:off x="1965193" y="2420888"/>
            <a:ext cx="176752" cy="44623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2175570" y="2420888"/>
            <a:ext cx="345326" cy="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28 Grupo"/>
          <p:cNvGrpSpPr/>
          <p:nvPr/>
        </p:nvGrpSpPr>
        <p:grpSpPr>
          <a:xfrm flipV="1">
            <a:off x="1928065" y="4869160"/>
            <a:ext cx="555703" cy="446233"/>
            <a:chOff x="2189601" y="2573288"/>
            <a:chExt cx="555703" cy="446233"/>
          </a:xfrm>
        </p:grpSpPr>
        <p:cxnSp>
          <p:nvCxnSpPr>
            <p:cNvPr id="146" name="145 Conector recto"/>
            <p:cNvCxnSpPr/>
            <p:nvPr/>
          </p:nvCxnSpPr>
          <p:spPr>
            <a:xfrm flipV="1">
              <a:off x="2189601" y="2573288"/>
              <a:ext cx="176752" cy="44623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"/>
            <p:cNvCxnSpPr/>
            <p:nvPr/>
          </p:nvCxnSpPr>
          <p:spPr>
            <a:xfrm flipV="1">
              <a:off x="2399978" y="2573288"/>
              <a:ext cx="345326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Rectángulo"/>
          <p:cNvSpPr/>
          <p:nvPr/>
        </p:nvSpPr>
        <p:spPr>
          <a:xfrm>
            <a:off x="4183496" y="2794209"/>
            <a:ext cx="471095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Soluciones </a:t>
            </a:r>
            <a:r>
              <a:rPr lang="es-CO" sz="900" dirty="0">
                <a:latin typeface="Century Gothic" panose="020B0502020202020204" pitchFamily="34" charset="0"/>
              </a:rPr>
              <a:t>tecnológicas de información  desarrolladas, implementadas y/o mejoradas. </a:t>
            </a:r>
            <a:endParaRPr lang="es-CO" sz="900" dirty="0" smtClean="0">
              <a:latin typeface="Century Gothic" panose="020B0502020202020204" pitchFamily="34" charset="0"/>
            </a:endParaRP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Licencias de software base adquiridas.</a:t>
            </a:r>
          </a:p>
          <a:p>
            <a:pPr algn="just"/>
            <a:endParaRPr lang="es-CO" sz="9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Soluciones tecnológicas de información con contenidos actualizados.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Modelo de gestión de TI implementado.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Dispositivos de almacenamiento adquiridos y/o actualizados.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Infraestructura de red actualizada.</a:t>
            </a:r>
          </a:p>
          <a:p>
            <a:pPr algn="just"/>
            <a:endParaRPr lang="es-CO" sz="9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Estrategias de socialización y divulgación realizadas.</a:t>
            </a:r>
          </a:p>
          <a:p>
            <a:pPr algn="just"/>
            <a:endParaRPr lang="es-CO" sz="9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Solución de contingencia y de gestión de seguridad de la información </a:t>
            </a:r>
            <a:r>
              <a:rPr lang="es-CO" sz="900" dirty="0" smtClean="0">
                <a:latin typeface="Century Gothic" panose="020B0502020202020204" pitchFamily="34" charset="0"/>
              </a:rPr>
              <a:t>Implementado.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4035286" y="2783323"/>
            <a:ext cx="324000" cy="258532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CO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s-CO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  <a:p>
            <a:pPr algn="ctr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  <a:p>
            <a:pPr algn="ctr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CO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4" name="Grupo 93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95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96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1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5" y="2079855"/>
            <a:ext cx="3264867" cy="3581393"/>
            <a:chOff x="467545" y="2079855"/>
            <a:chExt cx="3264867" cy="3581393"/>
          </a:xfrm>
        </p:grpSpPr>
        <p:grpSp>
          <p:nvGrpSpPr>
            <p:cNvPr id="3" name="2 Grupo"/>
            <p:cNvGrpSpPr/>
            <p:nvPr/>
          </p:nvGrpSpPr>
          <p:grpSpPr>
            <a:xfrm>
              <a:off x="467545" y="2079855"/>
              <a:ext cx="3264867" cy="3581393"/>
              <a:chOff x="467545" y="2079855"/>
              <a:chExt cx="3264867" cy="3581393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467545" y="2079855"/>
                <a:ext cx="3050212" cy="3581393"/>
                <a:chOff x="467545" y="1700806"/>
                <a:chExt cx="3050212" cy="3581393"/>
              </a:xfrm>
            </p:grpSpPr>
            <p:sp>
              <p:nvSpPr>
                <p:cNvPr id="9" name="8 Rectángulo redondeado"/>
                <p:cNvSpPr/>
                <p:nvPr/>
              </p:nvSpPr>
              <p:spPr>
                <a:xfrm rot="10800000">
                  <a:off x="1268258" y="2986950"/>
                  <a:ext cx="2223620" cy="8309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0" name="9 Grupo"/>
                <p:cNvGrpSpPr/>
                <p:nvPr/>
              </p:nvGrpSpPr>
              <p:grpSpPr>
                <a:xfrm>
                  <a:off x="467545" y="1700806"/>
                  <a:ext cx="1800199" cy="3581393"/>
                  <a:chOff x="1115616" y="1700806"/>
                  <a:chExt cx="1800199" cy="3581393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1331640" y="2799000"/>
                    <a:ext cx="1260000" cy="1260000"/>
                    <a:chOff x="1331640" y="3069120"/>
                    <a:chExt cx="1260000" cy="1260000"/>
                  </a:xfrm>
                </p:grpSpPr>
                <p:sp>
                  <p:nvSpPr>
                    <p:cNvPr id="18" name="17 Conector"/>
                    <p:cNvSpPr/>
                    <p:nvPr/>
                  </p:nvSpPr>
                  <p:spPr>
                    <a:xfrm>
                      <a:off x="1331640" y="3069120"/>
                      <a:ext cx="1260000" cy="126000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19" name="18 Anillo"/>
                    <p:cNvSpPr/>
                    <p:nvPr/>
                  </p:nvSpPr>
                  <p:spPr>
                    <a:xfrm>
                      <a:off x="1417296" y="3172152"/>
                      <a:ext cx="1080000" cy="1080000"/>
                    </a:xfrm>
                    <a:prstGeom prst="donut">
                      <a:avLst>
                        <a:gd name="adj" fmla="val 7231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" name="19 CuadroTexto"/>
                    <p:cNvSpPr txBox="1"/>
                    <p:nvPr/>
                  </p:nvSpPr>
                  <p:spPr>
                    <a:xfrm>
                      <a:off x="1641968" y="3273371"/>
                      <a:ext cx="625972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4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</a:t>
                      </a:r>
                      <a:endParaRPr lang="es-CO" sz="4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p:txBody>
                </p:sp>
              </p:grpSp>
              <p:sp>
                <p:nvSpPr>
                  <p:cNvPr id="13" name="12 Arco"/>
                  <p:cNvSpPr/>
                  <p:nvPr/>
                </p:nvSpPr>
                <p:spPr>
                  <a:xfrm rot="10800000">
                    <a:off x="1115616" y="2636912"/>
                    <a:ext cx="1800199" cy="1638112"/>
                  </a:xfrm>
                  <a:prstGeom prst="arc">
                    <a:avLst>
                      <a:gd name="adj1" fmla="val 16371705"/>
                      <a:gd name="adj2" fmla="val 5193262"/>
                    </a:avLst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cxnSp>
                <p:nvCxnSpPr>
                  <p:cNvPr id="14" name="13 Conector recto"/>
                  <p:cNvCxnSpPr>
                    <a:stCxn id="13" idx="0"/>
                  </p:cNvCxnSpPr>
                  <p:nvPr/>
                </p:nvCxnSpPr>
                <p:spPr>
                  <a:xfrm>
                    <a:off x="1974814" y="4274178"/>
                    <a:ext cx="4800" cy="93600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14 Conector recto"/>
                  <p:cNvCxnSpPr>
                    <a:stCxn id="13" idx="2"/>
                  </p:cNvCxnSpPr>
                  <p:nvPr/>
                </p:nvCxnSpPr>
                <p:spPr>
                  <a:xfrm flipH="1" flipV="1">
                    <a:off x="1954954" y="1700807"/>
                    <a:ext cx="11520" cy="93600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15 Conector"/>
                  <p:cNvSpPr/>
                  <p:nvPr/>
                </p:nvSpPr>
                <p:spPr>
                  <a:xfrm>
                    <a:off x="1916330" y="1700806"/>
                    <a:ext cx="72000" cy="72000"/>
                  </a:xfrm>
                  <a:prstGeom prst="flowChartConnector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7" name="16 Conector"/>
                  <p:cNvSpPr/>
                  <p:nvPr/>
                </p:nvSpPr>
                <p:spPr>
                  <a:xfrm>
                    <a:off x="1942208" y="5210199"/>
                    <a:ext cx="72000" cy="72000"/>
                  </a:xfrm>
                  <a:prstGeom prst="flowChartConnector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1" name="10 CuadroTexto"/>
                <p:cNvSpPr txBox="1"/>
                <p:nvPr/>
              </p:nvSpPr>
              <p:spPr>
                <a:xfrm>
                  <a:off x="1969447" y="3238854"/>
                  <a:ext cx="154831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$ </a:t>
                  </a:r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568 </a:t>
                  </a:r>
                  <a:r>
                    <a:rPr lang="es-CO" sz="2000" b="1" dirty="0" err="1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mll</a:t>
                  </a:r>
                  <a:endParaRPr lang="es-CO" sz="2000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6" name="5 Conector angular"/>
              <p:cNvCxnSpPr/>
              <p:nvPr/>
            </p:nvCxnSpPr>
            <p:spPr>
              <a:xfrm flipV="1">
                <a:off x="1318402" y="2582756"/>
                <a:ext cx="936000" cy="1008000"/>
              </a:xfrm>
              <a:prstGeom prst="bentConnector3">
                <a:avLst>
                  <a:gd name="adj1" fmla="val 16373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278918" y="2398815"/>
                <a:ext cx="1453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Número de proyectos </a:t>
                </a:r>
              </a:p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de inversión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278918" y="5154259"/>
                <a:ext cx="145349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latin typeface="Century Gothic" panose="020B0502020202020204" pitchFamily="34" charset="0"/>
                  </a:rPr>
                  <a:t>Apropiación vigente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1" name="20 Conector angular"/>
            <p:cNvCxnSpPr/>
            <p:nvPr/>
          </p:nvCxnSpPr>
          <p:spPr>
            <a:xfrm>
              <a:off x="2015752" y="3938862"/>
              <a:ext cx="324000" cy="1332000"/>
            </a:xfrm>
            <a:prstGeom prst="bentConnector3">
              <a:avLst>
                <a:gd name="adj1" fmla="val -128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Rectángulo"/>
          <p:cNvSpPr/>
          <p:nvPr/>
        </p:nvSpPr>
        <p:spPr>
          <a:xfrm>
            <a:off x="-2008" y="247000"/>
            <a:ext cx="4572000" cy="64807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SUBDIRECCIÓN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 GESTION DE LA INFORMACIÓN EN JUSTICIA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24 Marco">
            <a:hlinkClick r:id="rId2" action="ppaction://hlinksldjump"/>
          </p:cNvPr>
          <p:cNvSpPr/>
          <p:nvPr/>
        </p:nvSpPr>
        <p:spPr>
          <a:xfrm>
            <a:off x="251520" y="6441568"/>
            <a:ext cx="648072" cy="299800"/>
          </a:xfrm>
          <a:prstGeom prst="frame">
            <a:avLst/>
          </a:prstGeom>
          <a:solidFill>
            <a:srgbClr val="003399"/>
          </a:solidFill>
          <a:ln>
            <a:solidFill>
              <a:srgbClr val="0033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Tabla de contenido</a:t>
            </a:r>
            <a:endParaRPr lang="es-CO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6" y="6381707"/>
            <a:ext cx="965650" cy="438344"/>
          </a:xfrm>
          <a:prstGeom prst="rect">
            <a:avLst/>
          </a:prstGeom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66" y="2281512"/>
            <a:ext cx="4572000" cy="33147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9" descr="Min + Lem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r="47742" b="10000"/>
          <a:stretch/>
        </p:blipFill>
        <p:spPr>
          <a:xfrm>
            <a:off x="5806672" y="276830"/>
            <a:ext cx="2221712" cy="57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8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83946" y="1040551"/>
            <a:ext cx="8852550" cy="5700817"/>
            <a:chOff x="183946" y="1040551"/>
            <a:chExt cx="8852550" cy="5700817"/>
          </a:xfrm>
        </p:grpSpPr>
        <p:grpSp>
          <p:nvGrpSpPr>
            <p:cNvPr id="43" name="42 Grupo"/>
            <p:cNvGrpSpPr/>
            <p:nvPr/>
          </p:nvGrpSpPr>
          <p:grpSpPr>
            <a:xfrm>
              <a:off x="3563888" y="4015000"/>
              <a:ext cx="2131030" cy="2102208"/>
              <a:chOff x="1187624" y="1916832"/>
              <a:chExt cx="3312368" cy="3312368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1259632" y="1988840"/>
                <a:ext cx="3168352" cy="31683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3399">
                      <a:shade val="30000"/>
                      <a:satMod val="115000"/>
                    </a:srgbClr>
                  </a:gs>
                  <a:gs pos="50000">
                    <a:srgbClr val="003399">
                      <a:shade val="67500"/>
                      <a:satMod val="115000"/>
                    </a:srgbClr>
                  </a:gs>
                  <a:gs pos="100000">
                    <a:srgbClr val="003399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5" name="44 Anillo"/>
              <p:cNvSpPr/>
              <p:nvPr/>
            </p:nvSpPr>
            <p:spPr>
              <a:xfrm>
                <a:off x="1187624" y="1916832"/>
                <a:ext cx="3312368" cy="3312368"/>
              </a:xfrm>
              <a:prstGeom prst="donut">
                <a:avLst>
                  <a:gd name="adj" fmla="val 3262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45 CuadroTexto"/>
              <p:cNvSpPr txBox="1"/>
              <p:nvPr/>
            </p:nvSpPr>
            <p:spPr>
              <a:xfrm>
                <a:off x="1500482" y="2879692"/>
                <a:ext cx="2722116" cy="174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IMPLEMENTACIÓN </a:t>
                </a:r>
                <a:r>
                  <a:rPr lang="es-CO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DEL SISTEMA CENTRALIZADO DE ESTADÍSTICAS EN JUSTICIA</a:t>
                </a:r>
              </a:p>
              <a:p>
                <a:pPr algn="ctr"/>
                <a:r>
                  <a:rPr lang="es-CO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</a:t>
                </a:r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183946" y="2516808"/>
              <a:ext cx="4454601" cy="1548595"/>
              <a:chOff x="107504" y="3429000"/>
              <a:chExt cx="4454601" cy="1548595"/>
            </a:xfrm>
          </p:grpSpPr>
          <p:grpSp>
            <p:nvGrpSpPr>
              <p:cNvPr id="13" name="12 Grupo"/>
              <p:cNvGrpSpPr/>
              <p:nvPr/>
            </p:nvGrpSpPr>
            <p:grpSpPr>
              <a:xfrm>
                <a:off x="107504" y="3429000"/>
                <a:ext cx="4454601" cy="1548595"/>
                <a:chOff x="107504" y="3717032"/>
                <a:chExt cx="4454601" cy="1548595"/>
              </a:xfrm>
            </p:grpSpPr>
            <p:sp>
              <p:nvSpPr>
                <p:cNvPr id="94" name="93 Pentágono"/>
                <p:cNvSpPr/>
                <p:nvPr/>
              </p:nvSpPr>
              <p:spPr>
                <a:xfrm>
                  <a:off x="107504" y="3717627"/>
                  <a:ext cx="3456384" cy="1548000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95" name="94 Grupo"/>
                <p:cNvGrpSpPr/>
                <p:nvPr/>
              </p:nvGrpSpPr>
              <p:grpSpPr>
                <a:xfrm>
                  <a:off x="3337969" y="3717032"/>
                  <a:ext cx="1224136" cy="1200224"/>
                  <a:chOff x="3934196" y="2420888"/>
                  <a:chExt cx="1224136" cy="1200224"/>
                </a:xfrm>
              </p:grpSpPr>
              <p:grpSp>
                <p:nvGrpSpPr>
                  <p:cNvPr id="104" name="103 Grupo"/>
                  <p:cNvGrpSpPr/>
                  <p:nvPr/>
                </p:nvGrpSpPr>
                <p:grpSpPr>
                  <a:xfrm>
                    <a:off x="4089836" y="2714734"/>
                    <a:ext cx="914798" cy="906378"/>
                    <a:chOff x="7474559" y="2984464"/>
                    <a:chExt cx="1248109" cy="1236624"/>
                  </a:xfrm>
                </p:grpSpPr>
                <p:pic>
                  <p:nvPicPr>
                    <p:cNvPr id="10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98532" y="3056472"/>
                      <a:ext cx="1197515" cy="10937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8" name="107 Anillo"/>
                    <p:cNvSpPr/>
                    <p:nvPr/>
                  </p:nvSpPr>
                  <p:spPr>
                    <a:xfrm>
                      <a:off x="7474559" y="29844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5" name="104 CuadroTexto"/>
                  <p:cNvSpPr txBox="1"/>
                  <p:nvPr/>
                </p:nvSpPr>
                <p:spPr>
                  <a:xfrm>
                    <a:off x="3934196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OBJETIVO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97" name="96 CuadroTexto"/>
              <p:cNvSpPr txBox="1"/>
              <p:nvPr/>
            </p:nvSpPr>
            <p:spPr>
              <a:xfrm>
                <a:off x="107505" y="3837136"/>
                <a:ext cx="309607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000" dirty="0">
                    <a:latin typeface="Century Gothic" panose="020B0502020202020204" pitchFamily="34" charset="0"/>
                  </a:rPr>
                  <a:t>Mejorar la capacidad de gestión de información para soportar de manera integral la toma de decisiones en la generación de política publica del Ministerio de Justicia y del Derecho</a:t>
                </a:r>
              </a:p>
              <a:p>
                <a:pPr algn="just"/>
                <a:r>
                  <a:rPr lang="es-CO" sz="1000" dirty="0" smtClean="0">
                    <a:latin typeface="Century Gothic" panose="020B0502020202020204" pitchFamily="34" charset="0"/>
                  </a:rPr>
                  <a:t> 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" name="2 Grupo"/>
            <p:cNvGrpSpPr/>
            <p:nvPr/>
          </p:nvGrpSpPr>
          <p:grpSpPr>
            <a:xfrm>
              <a:off x="4576434" y="2516808"/>
              <a:ext cx="4460062" cy="1548595"/>
              <a:chOff x="4572758" y="3717032"/>
              <a:chExt cx="4460062" cy="1548595"/>
            </a:xfrm>
          </p:grpSpPr>
          <p:sp>
            <p:nvSpPr>
              <p:cNvPr id="93" name="92 Pentágono"/>
              <p:cNvSpPr/>
              <p:nvPr/>
            </p:nvSpPr>
            <p:spPr>
              <a:xfrm flipH="1">
                <a:off x="5576436" y="3717627"/>
                <a:ext cx="3456384" cy="1548000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96" name="95 Grupo"/>
              <p:cNvGrpSpPr/>
              <p:nvPr/>
            </p:nvGrpSpPr>
            <p:grpSpPr>
              <a:xfrm>
                <a:off x="4572758" y="3717032"/>
                <a:ext cx="1224136" cy="1200224"/>
                <a:chOff x="7773481" y="2420888"/>
                <a:chExt cx="1224136" cy="1200224"/>
              </a:xfrm>
            </p:grpSpPr>
            <p:grpSp>
              <p:nvGrpSpPr>
                <p:cNvPr id="100" name="99 Grupo"/>
                <p:cNvGrpSpPr/>
                <p:nvPr/>
              </p:nvGrpSpPr>
              <p:grpSpPr>
                <a:xfrm>
                  <a:off x="7928152" y="2714734"/>
                  <a:ext cx="920546" cy="906378"/>
                  <a:chOff x="3460061" y="3262599"/>
                  <a:chExt cx="1255955" cy="1236624"/>
                </a:xfrm>
              </p:grpSpPr>
              <p:pic>
                <p:nvPicPr>
                  <p:cNvPr id="102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5675" y="3356992"/>
                    <a:ext cx="1190341" cy="11025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3" name="102 Anillo"/>
                  <p:cNvSpPr/>
                  <p:nvPr/>
                </p:nvSpPr>
                <p:spPr>
                  <a:xfrm>
                    <a:off x="3460061" y="3262599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1" name="100 CuadroTexto"/>
                <p:cNvSpPr txBox="1"/>
                <p:nvPr/>
              </p:nvSpPr>
              <p:spPr>
                <a:xfrm>
                  <a:off x="7773481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PRODUCTOS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" name="16 Grupo"/>
            <p:cNvGrpSpPr/>
            <p:nvPr/>
          </p:nvGrpSpPr>
          <p:grpSpPr>
            <a:xfrm>
              <a:off x="287494" y="5541144"/>
              <a:ext cx="3348402" cy="1200224"/>
              <a:chOff x="1224356" y="5469136"/>
              <a:chExt cx="3348402" cy="1200224"/>
            </a:xfrm>
          </p:grpSpPr>
          <p:sp>
            <p:nvSpPr>
              <p:cNvPr id="111" name="110 Pentágono"/>
              <p:cNvSpPr/>
              <p:nvPr/>
            </p:nvSpPr>
            <p:spPr>
              <a:xfrm>
                <a:off x="1224356" y="5839133"/>
                <a:ext cx="2339532" cy="758219"/>
              </a:xfrm>
              <a:prstGeom prst="homePlate">
                <a:avLst/>
              </a:prstGeom>
              <a:noFill/>
              <a:ln w="3175">
                <a:solidFill>
                  <a:srgbClr val="FF8585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12" name="111 Grupo"/>
              <p:cNvGrpSpPr/>
              <p:nvPr/>
            </p:nvGrpSpPr>
            <p:grpSpPr>
              <a:xfrm>
                <a:off x="3348622" y="5469136"/>
                <a:ext cx="1224136" cy="1200224"/>
                <a:chOff x="107504" y="2420888"/>
                <a:chExt cx="1224136" cy="1200224"/>
              </a:xfrm>
            </p:grpSpPr>
            <p:grpSp>
              <p:nvGrpSpPr>
                <p:cNvPr id="120" name="119 Grupo"/>
                <p:cNvGrpSpPr/>
                <p:nvPr/>
              </p:nvGrpSpPr>
              <p:grpSpPr>
                <a:xfrm>
                  <a:off x="251520" y="2714734"/>
                  <a:ext cx="914798" cy="906378"/>
                  <a:chOff x="2446096" y="3699236"/>
                  <a:chExt cx="1248109" cy="1236624"/>
                </a:xfrm>
              </p:grpSpPr>
              <p:pic>
                <p:nvPicPr>
                  <p:cNvPr id="12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3768" y="3780461"/>
                    <a:ext cx="1162402" cy="1101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" name="122 Anillo"/>
                  <p:cNvSpPr/>
                  <p:nvPr/>
                </p:nvSpPr>
                <p:spPr>
                  <a:xfrm>
                    <a:off x="2446096" y="3699236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21" name="120 CuadroTexto"/>
                <p:cNvSpPr txBox="1"/>
                <p:nvPr/>
              </p:nvSpPr>
              <p:spPr>
                <a:xfrm>
                  <a:off x="107504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DEPENDENCIA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114" name="113 CuadroTexto"/>
              <p:cNvSpPr txBox="1"/>
              <p:nvPr/>
            </p:nvSpPr>
            <p:spPr>
              <a:xfrm>
                <a:off x="1224356" y="5949280"/>
                <a:ext cx="1907782" cy="553998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entury Gothic" panose="020B0502020202020204" pitchFamily="34" charset="0"/>
                  </a:rPr>
                  <a:t>Subdirección de Gestión de la Información en Justicia 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6" name="15 Grupo"/>
            <p:cNvGrpSpPr/>
            <p:nvPr/>
          </p:nvGrpSpPr>
          <p:grpSpPr>
            <a:xfrm>
              <a:off x="5608266" y="5469136"/>
              <a:ext cx="3356222" cy="1200224"/>
              <a:chOff x="4559746" y="5469136"/>
              <a:chExt cx="3356222" cy="1200224"/>
            </a:xfrm>
          </p:grpSpPr>
          <p:sp>
            <p:nvSpPr>
              <p:cNvPr id="110" name="109 Pentágono"/>
              <p:cNvSpPr/>
              <p:nvPr/>
            </p:nvSpPr>
            <p:spPr>
              <a:xfrm flipH="1">
                <a:off x="5576436" y="5916378"/>
                <a:ext cx="2339532" cy="632120"/>
              </a:xfrm>
              <a:prstGeom prst="homePlate">
                <a:avLst/>
              </a:prstGeom>
              <a:noFill/>
              <a:ln w="3175">
                <a:solidFill>
                  <a:schemeClr val="accent5">
                    <a:lumMod val="7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13" name="112 Grupo"/>
              <p:cNvGrpSpPr/>
              <p:nvPr/>
            </p:nvGrpSpPr>
            <p:grpSpPr>
              <a:xfrm>
                <a:off x="4559746" y="5469136"/>
                <a:ext cx="1224136" cy="1200224"/>
                <a:chOff x="2016009" y="2420888"/>
                <a:chExt cx="1224136" cy="1200224"/>
              </a:xfrm>
            </p:grpSpPr>
            <p:grpSp>
              <p:nvGrpSpPr>
                <p:cNvPr id="116" name="115 Grupo"/>
                <p:cNvGrpSpPr/>
                <p:nvPr/>
              </p:nvGrpSpPr>
              <p:grpSpPr>
                <a:xfrm>
                  <a:off x="2170678" y="2714734"/>
                  <a:ext cx="914798" cy="906378"/>
                  <a:chOff x="7380314" y="1665313"/>
                  <a:chExt cx="1248109" cy="1236624"/>
                </a:xfrm>
              </p:grpSpPr>
              <p:pic>
                <p:nvPicPr>
                  <p:cNvPr id="11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2320" y="1772816"/>
                    <a:ext cx="1104096" cy="10216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9" name="118 Anillo"/>
                  <p:cNvSpPr/>
                  <p:nvPr/>
                </p:nvSpPr>
                <p:spPr>
                  <a:xfrm>
                    <a:off x="7380314" y="1665313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7" name="116 CuadroTexto"/>
                <p:cNvSpPr txBox="1"/>
                <p:nvPr/>
              </p:nvSpPr>
              <p:spPr>
                <a:xfrm>
                  <a:off x="2016009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PRESUPUESTO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115" name="114 CuadroTexto"/>
              <p:cNvSpPr txBox="1"/>
              <p:nvPr/>
            </p:nvSpPr>
            <p:spPr>
              <a:xfrm>
                <a:off x="5940425" y="6117208"/>
                <a:ext cx="187193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entury Gothic" panose="020B0502020202020204" pitchFamily="34" charset="0"/>
                  </a:rPr>
                  <a:t>$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568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millones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5" name="124 Grupo"/>
            <p:cNvGrpSpPr/>
            <p:nvPr/>
          </p:nvGrpSpPr>
          <p:grpSpPr>
            <a:xfrm>
              <a:off x="1187624" y="1040551"/>
              <a:ext cx="5605588" cy="1236321"/>
              <a:chOff x="1486692" y="248463"/>
              <a:chExt cx="5605588" cy="1236321"/>
            </a:xfrm>
          </p:grpSpPr>
          <p:sp>
            <p:nvSpPr>
              <p:cNvPr id="126" name="125 Pentágono"/>
              <p:cNvSpPr/>
              <p:nvPr/>
            </p:nvSpPr>
            <p:spPr>
              <a:xfrm flipH="1">
                <a:off x="2400896" y="419066"/>
                <a:ext cx="4691384" cy="1065718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rgbClr val="FFC000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127" name="126 Grupo"/>
              <p:cNvGrpSpPr/>
              <p:nvPr/>
            </p:nvGrpSpPr>
            <p:grpSpPr>
              <a:xfrm>
                <a:off x="1486692" y="248463"/>
                <a:ext cx="1224136" cy="1163880"/>
                <a:chOff x="5854325" y="2420888"/>
                <a:chExt cx="1224136" cy="1163880"/>
              </a:xfrm>
            </p:grpSpPr>
            <p:grpSp>
              <p:nvGrpSpPr>
                <p:cNvPr id="129" name="128 Grupo"/>
                <p:cNvGrpSpPr/>
                <p:nvPr/>
              </p:nvGrpSpPr>
              <p:grpSpPr>
                <a:xfrm>
                  <a:off x="5987305" y="2678390"/>
                  <a:ext cx="914798" cy="906378"/>
                  <a:chOff x="7470453" y="4338064"/>
                  <a:chExt cx="1248109" cy="1236624"/>
                </a:xfrm>
              </p:grpSpPr>
              <p:pic>
                <p:nvPicPr>
                  <p:cNvPr id="131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92459" y="4459533"/>
                    <a:ext cx="1008112" cy="1026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2" name="131 Anillo"/>
                  <p:cNvSpPr/>
                  <p:nvPr/>
                </p:nvSpPr>
                <p:spPr>
                  <a:xfrm>
                    <a:off x="7470453" y="4338064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0" name="129 CuadroTexto"/>
                <p:cNvSpPr txBox="1"/>
                <p:nvPr/>
              </p:nvSpPr>
              <p:spPr>
                <a:xfrm>
                  <a:off x="5854325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PROPÓSITO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128" name="127 CuadroTexto"/>
              <p:cNvSpPr txBox="1"/>
              <p:nvPr/>
            </p:nvSpPr>
            <p:spPr>
              <a:xfrm>
                <a:off x="2794600" y="719254"/>
                <a:ext cx="42976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000" dirty="0">
                    <a:latin typeface="Century Gothic" panose="020B0502020202020204" pitchFamily="34" charset="0"/>
                  </a:rPr>
                  <a:t>Categorizar y clasificar los diferentes aspectos que deben considerarse para generación  de información en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justicia.</a:t>
                </a:r>
                <a:endParaRPr lang="es-CO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s-CO" sz="1000" dirty="0"/>
              </a:p>
            </p:txBody>
          </p:sp>
        </p:grpSp>
        <p:cxnSp>
          <p:nvCxnSpPr>
            <p:cNvPr id="19" name="18 Conector angular"/>
            <p:cNvCxnSpPr>
              <a:stCxn id="45" idx="2"/>
              <a:endCxn id="121" idx="0"/>
            </p:cNvCxnSpPr>
            <p:nvPr/>
          </p:nvCxnSpPr>
          <p:spPr>
            <a:xfrm rot="10800000" flipV="1">
              <a:off x="3023828" y="5066104"/>
              <a:ext cx="540060" cy="475040"/>
            </a:xfrm>
            <a:prstGeom prst="bentConnector2">
              <a:avLst/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137 Conector angular"/>
            <p:cNvCxnSpPr>
              <a:stCxn id="45" idx="6"/>
              <a:endCxn id="117" idx="0"/>
            </p:cNvCxnSpPr>
            <p:nvPr/>
          </p:nvCxnSpPr>
          <p:spPr>
            <a:xfrm>
              <a:off x="5694918" y="5066104"/>
              <a:ext cx="525416" cy="403032"/>
            </a:xfrm>
            <a:prstGeom prst="bentConnector2">
              <a:avLst/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angular"/>
            <p:cNvCxnSpPr>
              <a:stCxn id="45" idx="2"/>
              <a:endCxn id="108" idx="4"/>
            </p:cNvCxnSpPr>
            <p:nvPr/>
          </p:nvCxnSpPr>
          <p:spPr>
            <a:xfrm rot="10800000" flipH="1">
              <a:off x="3563888" y="3717032"/>
              <a:ext cx="463562" cy="1349072"/>
            </a:xfrm>
            <a:prstGeom prst="bentConnector4">
              <a:avLst>
                <a:gd name="adj1" fmla="val -49314"/>
                <a:gd name="adj2" fmla="val 88957"/>
              </a:avLst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angular"/>
            <p:cNvCxnSpPr>
              <a:stCxn id="45" idx="6"/>
              <a:endCxn id="102" idx="2"/>
            </p:cNvCxnSpPr>
            <p:nvPr/>
          </p:nvCxnSpPr>
          <p:spPr>
            <a:xfrm flipH="1" flipV="1">
              <a:off x="5215424" y="3687966"/>
              <a:ext cx="479494" cy="1378138"/>
            </a:xfrm>
            <a:prstGeom prst="bentConnector4">
              <a:avLst>
                <a:gd name="adj1" fmla="val -47675"/>
                <a:gd name="adj2" fmla="val 88135"/>
              </a:avLst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angular"/>
            <p:cNvCxnSpPr>
              <a:stCxn id="44" idx="0"/>
              <a:endCxn id="132" idx="4"/>
            </p:cNvCxnSpPr>
            <p:nvPr/>
          </p:nvCxnSpPr>
          <p:spPr>
            <a:xfrm rot="16200000" flipV="1">
              <a:off x="2275570" y="1706865"/>
              <a:ext cx="1856269" cy="2851401"/>
            </a:xfrm>
            <a:prstGeom prst="bentConnector3">
              <a:avLst>
                <a:gd name="adj1" fmla="val 88650"/>
              </a:avLst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55 CuadroTexto"/>
          <p:cNvSpPr txBox="1"/>
          <p:nvPr/>
        </p:nvSpPr>
        <p:spPr>
          <a:xfrm>
            <a:off x="6301105" y="2492896"/>
            <a:ext cx="2643972" cy="1631216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just"/>
            <a:r>
              <a:rPr lang="es-MX" sz="1000" dirty="0" smtClean="0">
                <a:latin typeface="Century Gothic" panose="020B0502020202020204" pitchFamily="34" charset="0"/>
              </a:rPr>
              <a:t> </a:t>
            </a:r>
            <a:r>
              <a:rPr lang="es-CO" sz="1000" dirty="0">
                <a:latin typeface="Century Gothic" panose="020B0502020202020204" pitchFamily="34" charset="0"/>
              </a:rPr>
              <a:t>Servicios de información </a:t>
            </a:r>
            <a:r>
              <a:rPr lang="es-CO" sz="1000" dirty="0" smtClean="0">
                <a:latin typeface="Century Gothic" panose="020B0502020202020204" pitchFamily="34" charset="0"/>
              </a:rPr>
              <a:t>generados.</a:t>
            </a:r>
          </a:p>
          <a:p>
            <a:pPr algn="just"/>
            <a:endParaRPr lang="es-MX" sz="1000" dirty="0">
              <a:latin typeface="Century Gothic" panose="020B0502020202020204" pitchFamily="34" charset="0"/>
            </a:endParaRPr>
          </a:p>
          <a:p>
            <a:pPr algn="just"/>
            <a:r>
              <a:rPr lang="es-CO" sz="1000" dirty="0" smtClean="0">
                <a:latin typeface="Century Gothic" panose="020B0502020202020204" pitchFamily="34" charset="0"/>
              </a:rPr>
              <a:t>Línea </a:t>
            </a:r>
            <a:r>
              <a:rPr lang="es-CO" sz="1000" dirty="0">
                <a:latin typeface="Century Gothic" panose="020B0502020202020204" pitchFamily="34" charset="0"/>
              </a:rPr>
              <a:t>base de nuevas temáticas </a:t>
            </a:r>
            <a:r>
              <a:rPr lang="es-CO" sz="1000" dirty="0" smtClean="0">
                <a:latin typeface="Century Gothic" panose="020B0502020202020204" pitchFamily="34" charset="0"/>
              </a:rPr>
              <a:t>elaboradas.</a:t>
            </a:r>
          </a:p>
          <a:p>
            <a:pPr algn="just"/>
            <a:endParaRPr lang="es-MX" sz="1000" dirty="0">
              <a:latin typeface="Century Gothic" panose="020B0502020202020204" pitchFamily="34" charset="0"/>
            </a:endParaRPr>
          </a:p>
          <a:p>
            <a:pPr algn="just"/>
            <a:r>
              <a:rPr lang="es-CO" sz="1000" dirty="0" smtClean="0">
                <a:latin typeface="Century Gothic" panose="020B0502020202020204" pitchFamily="34" charset="0"/>
              </a:rPr>
              <a:t>Esquema </a:t>
            </a:r>
            <a:r>
              <a:rPr lang="es-CO" sz="1000" dirty="0">
                <a:latin typeface="Century Gothic" panose="020B0502020202020204" pitchFamily="34" charset="0"/>
              </a:rPr>
              <a:t>de intercambio de información para el Sistema de Justicia </a:t>
            </a:r>
            <a:r>
              <a:rPr lang="es-CO" sz="1000" dirty="0" smtClean="0">
                <a:latin typeface="Century Gothic" panose="020B0502020202020204" pitchFamily="34" charset="0"/>
              </a:rPr>
              <a:t>Estructurado.</a:t>
            </a:r>
          </a:p>
          <a:p>
            <a:pPr algn="just"/>
            <a:endParaRPr lang="es-CO" sz="1000" dirty="0">
              <a:latin typeface="Century Gothic" panose="020B0502020202020204" pitchFamily="34" charset="0"/>
            </a:endParaRPr>
          </a:p>
          <a:p>
            <a:pPr algn="just"/>
            <a:r>
              <a:rPr lang="es-CO" sz="1000" dirty="0" smtClean="0">
                <a:latin typeface="Century Gothic" panose="020B0502020202020204" pitchFamily="34" charset="0"/>
              </a:rPr>
              <a:t>Procesos de evaluación calidad estadística asistido.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6094955" y="2492896"/>
            <a:ext cx="299033" cy="1477328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s-MX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59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60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79 Grupo"/>
          <p:cNvGrpSpPr/>
          <p:nvPr/>
        </p:nvGrpSpPr>
        <p:grpSpPr>
          <a:xfrm>
            <a:off x="136531" y="1299612"/>
            <a:ext cx="4525036" cy="545212"/>
            <a:chOff x="97963" y="2006444"/>
            <a:chExt cx="4525036" cy="545212"/>
          </a:xfrm>
        </p:grpSpPr>
        <p:grpSp>
          <p:nvGrpSpPr>
            <p:cNvPr id="135" name="134 Grupo"/>
            <p:cNvGrpSpPr/>
            <p:nvPr/>
          </p:nvGrpSpPr>
          <p:grpSpPr>
            <a:xfrm>
              <a:off x="97963" y="2006444"/>
              <a:ext cx="4525036" cy="545212"/>
              <a:chOff x="61471" y="2735304"/>
              <a:chExt cx="4525036" cy="545212"/>
            </a:xfrm>
          </p:grpSpPr>
          <p:grpSp>
            <p:nvGrpSpPr>
              <p:cNvPr id="137" name="136 Grupo"/>
              <p:cNvGrpSpPr/>
              <p:nvPr/>
            </p:nvGrpSpPr>
            <p:grpSpPr>
              <a:xfrm>
                <a:off x="61471" y="2735304"/>
                <a:ext cx="4525036" cy="545212"/>
                <a:chOff x="217693" y="1636643"/>
                <a:chExt cx="8249095" cy="993914"/>
              </a:xfrm>
            </p:grpSpPr>
            <p:sp>
              <p:nvSpPr>
                <p:cNvPr id="139" name="138 Hexágono"/>
                <p:cNvSpPr/>
                <p:nvPr/>
              </p:nvSpPr>
              <p:spPr>
                <a:xfrm>
                  <a:off x="255088" y="1636643"/>
                  <a:ext cx="8211700" cy="99391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40" name="139 Grupo"/>
                <p:cNvGrpSpPr/>
                <p:nvPr/>
              </p:nvGrpSpPr>
              <p:grpSpPr>
                <a:xfrm>
                  <a:off x="217693" y="1636644"/>
                  <a:ext cx="1152938" cy="993913"/>
                  <a:chOff x="344557" y="1978683"/>
                  <a:chExt cx="2173356" cy="1873584"/>
                </a:xfrm>
              </p:grpSpPr>
              <p:sp>
                <p:nvSpPr>
                  <p:cNvPr id="141" name="140 Hexágono"/>
                  <p:cNvSpPr/>
                  <p:nvPr/>
                </p:nvSpPr>
                <p:spPr>
                  <a:xfrm>
                    <a:off x="344557" y="1978683"/>
                    <a:ext cx="2173356" cy="1873584"/>
                  </a:xfrm>
                  <a:prstGeom prst="hexag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42" name="141 Hexágono"/>
                  <p:cNvSpPr/>
                  <p:nvPr/>
                </p:nvSpPr>
                <p:spPr>
                  <a:xfrm>
                    <a:off x="583096" y="2133599"/>
                    <a:ext cx="1696278" cy="1563758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00B050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sp>
            <p:nvSpPr>
              <p:cNvPr id="138" name="137 CuadroTexto"/>
              <p:cNvSpPr txBox="1"/>
              <p:nvPr/>
            </p:nvSpPr>
            <p:spPr>
              <a:xfrm>
                <a:off x="693915" y="2885916"/>
                <a:ext cx="36793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100" dirty="0">
                    <a:latin typeface="Century Gothic" panose="020B0502020202020204" pitchFamily="34" charset="0"/>
                  </a:rPr>
                  <a:t>Distribución de los proyectos de inversión </a:t>
                </a:r>
              </a:p>
            </p:txBody>
          </p:sp>
        </p:grpSp>
        <p:sp>
          <p:nvSpPr>
            <p:cNvPr id="136" name="135 CuadroTexto">
              <a:hlinkClick r:id="rId2" action="ppaction://hlinksldjump"/>
            </p:cNvPr>
            <p:cNvSpPr txBox="1"/>
            <p:nvPr/>
          </p:nvSpPr>
          <p:spPr>
            <a:xfrm>
              <a:off x="207690" y="2107711"/>
              <a:ext cx="440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01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136531" y="2161413"/>
            <a:ext cx="4525036" cy="545212"/>
            <a:chOff x="97963" y="4119701"/>
            <a:chExt cx="4525036" cy="545212"/>
          </a:xfrm>
        </p:grpSpPr>
        <p:grpSp>
          <p:nvGrpSpPr>
            <p:cNvPr id="127" name="126 Grupo"/>
            <p:cNvGrpSpPr/>
            <p:nvPr/>
          </p:nvGrpSpPr>
          <p:grpSpPr>
            <a:xfrm>
              <a:off x="97963" y="4119701"/>
              <a:ext cx="4525036" cy="545212"/>
              <a:chOff x="61471" y="2735304"/>
              <a:chExt cx="4525036" cy="545212"/>
            </a:xfrm>
          </p:grpSpPr>
          <p:grpSp>
            <p:nvGrpSpPr>
              <p:cNvPr id="129" name="128 Grupo"/>
              <p:cNvGrpSpPr/>
              <p:nvPr/>
            </p:nvGrpSpPr>
            <p:grpSpPr>
              <a:xfrm>
                <a:off x="61471" y="2735304"/>
                <a:ext cx="4525036" cy="545212"/>
                <a:chOff x="217693" y="1636643"/>
                <a:chExt cx="8249095" cy="993914"/>
              </a:xfrm>
            </p:grpSpPr>
            <p:sp>
              <p:nvSpPr>
                <p:cNvPr id="131" name="130 Hexágono"/>
                <p:cNvSpPr/>
                <p:nvPr/>
              </p:nvSpPr>
              <p:spPr>
                <a:xfrm>
                  <a:off x="255088" y="1636643"/>
                  <a:ext cx="8211700" cy="99391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32" name="131 Grupo"/>
                <p:cNvGrpSpPr/>
                <p:nvPr/>
              </p:nvGrpSpPr>
              <p:grpSpPr>
                <a:xfrm>
                  <a:off x="217693" y="1636644"/>
                  <a:ext cx="1152938" cy="993913"/>
                  <a:chOff x="344557" y="1978683"/>
                  <a:chExt cx="2173356" cy="1873584"/>
                </a:xfrm>
              </p:grpSpPr>
              <p:sp>
                <p:nvSpPr>
                  <p:cNvPr id="133" name="132 Hexágono">
                    <a:hlinkClick r:id="rId3" action="ppaction://hlinksldjump"/>
                  </p:cNvPr>
                  <p:cNvSpPr/>
                  <p:nvPr/>
                </p:nvSpPr>
                <p:spPr>
                  <a:xfrm>
                    <a:off x="344557" y="1978683"/>
                    <a:ext cx="2173356" cy="1873584"/>
                  </a:xfrm>
                  <a:prstGeom prst="hexag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34" name="133 Hexágono">
                    <a:hlinkClick r:id="rId3" action="ppaction://hlinksldjump"/>
                  </p:cNvPr>
                  <p:cNvSpPr/>
                  <p:nvPr/>
                </p:nvSpPr>
                <p:spPr>
                  <a:xfrm>
                    <a:off x="583096" y="2133599"/>
                    <a:ext cx="1696278" cy="1563758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00B050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sp>
            <p:nvSpPr>
              <p:cNvPr id="130" name="129 CuadroTexto"/>
              <p:cNvSpPr txBox="1"/>
              <p:nvPr/>
            </p:nvSpPr>
            <p:spPr>
              <a:xfrm>
                <a:off x="693915" y="2810192"/>
                <a:ext cx="36793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100" dirty="0">
                    <a:latin typeface="Century Gothic" panose="020B0502020202020204" pitchFamily="34" charset="0"/>
                  </a:rPr>
                  <a:t>Proyectos de inversión del Viceministerio de Política Criminal y Justicia Restaurativa</a:t>
                </a:r>
              </a:p>
            </p:txBody>
          </p:sp>
        </p:grpSp>
        <p:sp>
          <p:nvSpPr>
            <p:cNvPr id="128" name="127 CuadroTexto">
              <a:hlinkClick r:id="rId2" action="ppaction://hlinksldjump"/>
            </p:cNvPr>
            <p:cNvSpPr txBox="1"/>
            <p:nvPr/>
          </p:nvSpPr>
          <p:spPr>
            <a:xfrm>
              <a:off x="207690" y="4223029"/>
              <a:ext cx="440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02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3" name="82 Grupo"/>
          <p:cNvGrpSpPr/>
          <p:nvPr/>
        </p:nvGrpSpPr>
        <p:grpSpPr>
          <a:xfrm>
            <a:off x="136531" y="3023214"/>
            <a:ext cx="4525036" cy="545212"/>
            <a:chOff x="97963" y="5775479"/>
            <a:chExt cx="4525036" cy="545212"/>
          </a:xfrm>
        </p:grpSpPr>
        <p:grpSp>
          <p:nvGrpSpPr>
            <p:cNvPr id="119" name="118 Grupo"/>
            <p:cNvGrpSpPr/>
            <p:nvPr/>
          </p:nvGrpSpPr>
          <p:grpSpPr>
            <a:xfrm>
              <a:off x="97963" y="5775479"/>
              <a:ext cx="4525036" cy="545212"/>
              <a:chOff x="44955" y="1481304"/>
              <a:chExt cx="4525036" cy="545212"/>
            </a:xfrm>
          </p:grpSpPr>
          <p:sp>
            <p:nvSpPr>
              <p:cNvPr id="121" name="120 CuadroTexto"/>
              <p:cNvSpPr txBox="1"/>
              <p:nvPr/>
            </p:nvSpPr>
            <p:spPr>
              <a:xfrm>
                <a:off x="677397" y="1553312"/>
                <a:ext cx="37009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100" dirty="0">
                    <a:latin typeface="Century Gothic" panose="020B0502020202020204" pitchFamily="34" charset="0"/>
                  </a:rPr>
                  <a:t>Proyectos de inversión del Viceministerio de Promoción de la Justicia</a:t>
                </a:r>
              </a:p>
            </p:txBody>
          </p:sp>
          <p:grpSp>
            <p:nvGrpSpPr>
              <p:cNvPr id="122" name="121 Grupo"/>
              <p:cNvGrpSpPr/>
              <p:nvPr/>
            </p:nvGrpSpPr>
            <p:grpSpPr>
              <a:xfrm>
                <a:off x="44955" y="1481304"/>
                <a:ext cx="4525036" cy="545212"/>
                <a:chOff x="217693" y="1636643"/>
                <a:chExt cx="8249095" cy="993914"/>
              </a:xfrm>
            </p:grpSpPr>
            <p:sp>
              <p:nvSpPr>
                <p:cNvPr id="123" name="122 Hexágono"/>
                <p:cNvSpPr/>
                <p:nvPr/>
              </p:nvSpPr>
              <p:spPr>
                <a:xfrm>
                  <a:off x="255088" y="1636643"/>
                  <a:ext cx="8211700" cy="99391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24" name="123 Grupo"/>
                <p:cNvGrpSpPr/>
                <p:nvPr/>
              </p:nvGrpSpPr>
              <p:grpSpPr>
                <a:xfrm>
                  <a:off x="217693" y="1636644"/>
                  <a:ext cx="1152938" cy="993913"/>
                  <a:chOff x="344557" y="1978683"/>
                  <a:chExt cx="2173356" cy="1873584"/>
                </a:xfrm>
              </p:grpSpPr>
              <p:sp>
                <p:nvSpPr>
                  <p:cNvPr id="125" name="124 Hexágono"/>
                  <p:cNvSpPr/>
                  <p:nvPr/>
                </p:nvSpPr>
                <p:spPr>
                  <a:xfrm>
                    <a:off x="344557" y="1978683"/>
                    <a:ext cx="2173356" cy="1873584"/>
                  </a:xfrm>
                  <a:prstGeom prst="hexag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26" name="125 Hexágono">
                    <a:hlinkClick r:id="rId4" action="ppaction://hlinksldjump"/>
                  </p:cNvPr>
                  <p:cNvSpPr/>
                  <p:nvPr/>
                </p:nvSpPr>
                <p:spPr>
                  <a:xfrm>
                    <a:off x="583096" y="2133599"/>
                    <a:ext cx="1696278" cy="1563758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00B050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</p:grpSp>
        <p:sp>
          <p:nvSpPr>
            <p:cNvPr id="120" name="119 CuadroTexto">
              <a:hlinkClick r:id="rId4" action="ppaction://hlinksldjump"/>
            </p:cNvPr>
            <p:cNvSpPr txBox="1"/>
            <p:nvPr/>
          </p:nvSpPr>
          <p:spPr>
            <a:xfrm>
              <a:off x="207690" y="5878807"/>
              <a:ext cx="440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03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0" name="209 Grupo"/>
          <p:cNvGrpSpPr/>
          <p:nvPr/>
        </p:nvGrpSpPr>
        <p:grpSpPr>
          <a:xfrm>
            <a:off x="136531" y="3885015"/>
            <a:ext cx="4525036" cy="553307"/>
            <a:chOff x="97963" y="5767384"/>
            <a:chExt cx="4525036" cy="553307"/>
          </a:xfrm>
        </p:grpSpPr>
        <p:grpSp>
          <p:nvGrpSpPr>
            <p:cNvPr id="211" name="210 Grupo"/>
            <p:cNvGrpSpPr/>
            <p:nvPr/>
          </p:nvGrpSpPr>
          <p:grpSpPr>
            <a:xfrm>
              <a:off x="97963" y="5767384"/>
              <a:ext cx="4525036" cy="553307"/>
              <a:chOff x="44955" y="1473209"/>
              <a:chExt cx="4525036" cy="553307"/>
            </a:xfrm>
          </p:grpSpPr>
          <p:sp>
            <p:nvSpPr>
              <p:cNvPr id="213" name="212 CuadroTexto"/>
              <p:cNvSpPr txBox="1"/>
              <p:nvPr/>
            </p:nvSpPr>
            <p:spPr>
              <a:xfrm>
                <a:off x="677397" y="1473209"/>
                <a:ext cx="3801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100" dirty="0">
                    <a:latin typeface="Century Gothic" panose="020B0502020202020204" pitchFamily="34" charset="0"/>
                  </a:rPr>
                  <a:t>Proyectos de inversión de la </a:t>
                </a:r>
                <a:r>
                  <a:rPr lang="es-CO" sz="1100" dirty="0" smtClean="0">
                    <a:latin typeface="Century Gothic" panose="020B0502020202020204" pitchFamily="34" charset="0"/>
                  </a:rPr>
                  <a:t>Subdirección </a:t>
                </a:r>
                <a:r>
                  <a:rPr lang="es-CO" sz="1100" dirty="0">
                    <a:latin typeface="Century Gothic" panose="020B0502020202020204" pitchFamily="34" charset="0"/>
                  </a:rPr>
                  <a:t>de </a:t>
                </a:r>
                <a:r>
                  <a:rPr lang="es-CO" sz="1100" dirty="0" smtClean="0">
                    <a:latin typeface="Century Gothic" panose="020B0502020202020204" pitchFamily="34" charset="0"/>
                  </a:rPr>
                  <a:t>Tecnología y Sistemas de la Información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214" name="213 Grupo"/>
              <p:cNvGrpSpPr/>
              <p:nvPr/>
            </p:nvGrpSpPr>
            <p:grpSpPr>
              <a:xfrm>
                <a:off x="44955" y="1481304"/>
                <a:ext cx="4525036" cy="545212"/>
                <a:chOff x="217693" y="1636643"/>
                <a:chExt cx="8249095" cy="993914"/>
              </a:xfrm>
            </p:grpSpPr>
            <p:sp>
              <p:nvSpPr>
                <p:cNvPr id="215" name="214 Hexágono"/>
                <p:cNvSpPr/>
                <p:nvPr/>
              </p:nvSpPr>
              <p:spPr>
                <a:xfrm>
                  <a:off x="255088" y="1636643"/>
                  <a:ext cx="8211700" cy="99391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216" name="215 Grupo"/>
                <p:cNvGrpSpPr/>
                <p:nvPr/>
              </p:nvGrpSpPr>
              <p:grpSpPr>
                <a:xfrm>
                  <a:off x="217693" y="1636644"/>
                  <a:ext cx="1152938" cy="993913"/>
                  <a:chOff x="344557" y="1978683"/>
                  <a:chExt cx="2173356" cy="1873584"/>
                </a:xfrm>
              </p:grpSpPr>
              <p:sp>
                <p:nvSpPr>
                  <p:cNvPr id="217" name="216 Hexágono"/>
                  <p:cNvSpPr/>
                  <p:nvPr/>
                </p:nvSpPr>
                <p:spPr>
                  <a:xfrm>
                    <a:off x="344557" y="1978683"/>
                    <a:ext cx="2173356" cy="1873584"/>
                  </a:xfrm>
                  <a:prstGeom prst="hexag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18" name="217 Hexágono">
                    <a:hlinkClick r:id="rId5" action="ppaction://hlinksldjump"/>
                  </p:cNvPr>
                  <p:cNvSpPr/>
                  <p:nvPr/>
                </p:nvSpPr>
                <p:spPr>
                  <a:xfrm>
                    <a:off x="583096" y="2133599"/>
                    <a:ext cx="1696278" cy="1563758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00B050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</p:grpSp>
        <p:sp>
          <p:nvSpPr>
            <p:cNvPr id="212" name="211 CuadroTexto">
              <a:hlinkClick r:id="rId5" action="ppaction://hlinksldjump"/>
            </p:cNvPr>
            <p:cNvSpPr txBox="1"/>
            <p:nvPr/>
          </p:nvSpPr>
          <p:spPr>
            <a:xfrm>
              <a:off x="207690" y="5878807"/>
              <a:ext cx="440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04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9" name="218 Grupo"/>
          <p:cNvGrpSpPr/>
          <p:nvPr/>
        </p:nvGrpSpPr>
        <p:grpSpPr>
          <a:xfrm>
            <a:off x="136531" y="4754911"/>
            <a:ext cx="4525036" cy="560292"/>
            <a:chOff x="97963" y="5760399"/>
            <a:chExt cx="4525036" cy="560292"/>
          </a:xfrm>
        </p:grpSpPr>
        <p:grpSp>
          <p:nvGrpSpPr>
            <p:cNvPr id="220" name="219 Grupo"/>
            <p:cNvGrpSpPr/>
            <p:nvPr/>
          </p:nvGrpSpPr>
          <p:grpSpPr>
            <a:xfrm>
              <a:off x="97963" y="5760399"/>
              <a:ext cx="4525036" cy="560292"/>
              <a:chOff x="44955" y="1466224"/>
              <a:chExt cx="4525036" cy="560292"/>
            </a:xfrm>
          </p:grpSpPr>
          <p:sp>
            <p:nvSpPr>
              <p:cNvPr id="222" name="221 CuadroTexto"/>
              <p:cNvSpPr txBox="1"/>
              <p:nvPr/>
            </p:nvSpPr>
            <p:spPr>
              <a:xfrm>
                <a:off x="677397" y="1466224"/>
                <a:ext cx="37009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100" dirty="0">
                    <a:latin typeface="Century Gothic" panose="020B0502020202020204" pitchFamily="34" charset="0"/>
                  </a:rPr>
                  <a:t>Proyectos de inversión de </a:t>
                </a:r>
                <a:r>
                  <a:rPr lang="es-CO" sz="1100" dirty="0" smtClean="0">
                    <a:latin typeface="Century Gothic" panose="020B0502020202020204" pitchFamily="34" charset="0"/>
                  </a:rPr>
                  <a:t>la Subdirección </a:t>
                </a:r>
                <a:r>
                  <a:rPr lang="es-CO" sz="1100" dirty="0">
                    <a:latin typeface="Century Gothic" panose="020B0502020202020204" pitchFamily="34" charset="0"/>
                  </a:rPr>
                  <a:t>de Gestión de la Información en Justicia</a:t>
                </a:r>
              </a:p>
            </p:txBody>
          </p:sp>
          <p:grpSp>
            <p:nvGrpSpPr>
              <p:cNvPr id="223" name="222 Grupo"/>
              <p:cNvGrpSpPr/>
              <p:nvPr/>
            </p:nvGrpSpPr>
            <p:grpSpPr>
              <a:xfrm>
                <a:off x="44955" y="1481304"/>
                <a:ext cx="4525036" cy="545212"/>
                <a:chOff x="217693" y="1636643"/>
                <a:chExt cx="8249095" cy="993914"/>
              </a:xfrm>
            </p:grpSpPr>
            <p:sp>
              <p:nvSpPr>
                <p:cNvPr id="224" name="223 Hexágono"/>
                <p:cNvSpPr/>
                <p:nvPr/>
              </p:nvSpPr>
              <p:spPr>
                <a:xfrm>
                  <a:off x="255088" y="1636643"/>
                  <a:ext cx="8211700" cy="99391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225" name="224 Grupo"/>
                <p:cNvGrpSpPr/>
                <p:nvPr/>
              </p:nvGrpSpPr>
              <p:grpSpPr>
                <a:xfrm>
                  <a:off x="217693" y="1636644"/>
                  <a:ext cx="1152938" cy="993913"/>
                  <a:chOff x="344557" y="1978683"/>
                  <a:chExt cx="2173356" cy="1873584"/>
                </a:xfrm>
              </p:grpSpPr>
              <p:sp>
                <p:nvSpPr>
                  <p:cNvPr id="226" name="225 Hexágono"/>
                  <p:cNvSpPr/>
                  <p:nvPr/>
                </p:nvSpPr>
                <p:spPr>
                  <a:xfrm>
                    <a:off x="344557" y="1978683"/>
                    <a:ext cx="2173356" cy="1873584"/>
                  </a:xfrm>
                  <a:prstGeom prst="hexag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27" name="226 Hexágono">
                    <a:hlinkClick r:id="rId6" action="ppaction://hlinksldjump"/>
                  </p:cNvPr>
                  <p:cNvSpPr/>
                  <p:nvPr/>
                </p:nvSpPr>
                <p:spPr>
                  <a:xfrm>
                    <a:off x="583096" y="2133599"/>
                    <a:ext cx="1696278" cy="1563758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00B050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</p:grpSp>
        <p:sp>
          <p:nvSpPr>
            <p:cNvPr id="221" name="220 CuadroTexto">
              <a:hlinkClick r:id="rId6" action="ppaction://hlinksldjump"/>
            </p:cNvPr>
            <p:cNvSpPr txBox="1"/>
            <p:nvPr/>
          </p:nvSpPr>
          <p:spPr>
            <a:xfrm>
              <a:off x="207690" y="5878807"/>
              <a:ext cx="440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05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75" y="1230012"/>
            <a:ext cx="4234922" cy="500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218 Grupo"/>
          <p:cNvGrpSpPr/>
          <p:nvPr/>
        </p:nvGrpSpPr>
        <p:grpSpPr>
          <a:xfrm>
            <a:off x="157044" y="5631791"/>
            <a:ext cx="4525036" cy="545212"/>
            <a:chOff x="97963" y="5775479"/>
            <a:chExt cx="4525036" cy="545212"/>
          </a:xfrm>
        </p:grpSpPr>
        <p:grpSp>
          <p:nvGrpSpPr>
            <p:cNvPr id="66" name="219 Grupo"/>
            <p:cNvGrpSpPr/>
            <p:nvPr/>
          </p:nvGrpSpPr>
          <p:grpSpPr>
            <a:xfrm>
              <a:off x="97963" y="5775479"/>
              <a:ext cx="4525036" cy="545212"/>
              <a:chOff x="44955" y="1481304"/>
              <a:chExt cx="4525036" cy="545212"/>
            </a:xfrm>
          </p:grpSpPr>
          <p:sp>
            <p:nvSpPr>
              <p:cNvPr id="68" name="221 CuadroTexto"/>
              <p:cNvSpPr txBox="1"/>
              <p:nvPr/>
            </p:nvSpPr>
            <p:spPr>
              <a:xfrm>
                <a:off x="677397" y="1543419"/>
                <a:ext cx="37009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100" dirty="0">
                    <a:latin typeface="Century Gothic" panose="020B0502020202020204" pitchFamily="34" charset="0"/>
                  </a:rPr>
                  <a:t>Proyectos de inversión de </a:t>
                </a:r>
                <a:r>
                  <a:rPr lang="es-CO" sz="1100" dirty="0" smtClean="0">
                    <a:latin typeface="Century Gothic" panose="020B0502020202020204" pitchFamily="34" charset="0"/>
                  </a:rPr>
                  <a:t>la Dirección de Asuntos Internacionales</a:t>
                </a:r>
                <a:endParaRPr lang="es-CO" sz="1100" dirty="0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69" name="222 Grupo"/>
              <p:cNvGrpSpPr/>
              <p:nvPr/>
            </p:nvGrpSpPr>
            <p:grpSpPr>
              <a:xfrm>
                <a:off x="44955" y="1481304"/>
                <a:ext cx="4525036" cy="545212"/>
                <a:chOff x="217693" y="1636643"/>
                <a:chExt cx="8249095" cy="993914"/>
              </a:xfrm>
            </p:grpSpPr>
            <p:sp>
              <p:nvSpPr>
                <p:cNvPr id="70" name="223 Hexágono"/>
                <p:cNvSpPr/>
                <p:nvPr/>
              </p:nvSpPr>
              <p:spPr>
                <a:xfrm>
                  <a:off x="255088" y="1636643"/>
                  <a:ext cx="8211700" cy="993912"/>
                </a:xfrm>
                <a:prstGeom prst="hexagon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71" name="224 Grupo"/>
                <p:cNvGrpSpPr/>
                <p:nvPr/>
              </p:nvGrpSpPr>
              <p:grpSpPr>
                <a:xfrm>
                  <a:off x="217693" y="1636644"/>
                  <a:ext cx="1152938" cy="993913"/>
                  <a:chOff x="344557" y="1978683"/>
                  <a:chExt cx="2173356" cy="1873584"/>
                </a:xfrm>
              </p:grpSpPr>
              <p:sp>
                <p:nvSpPr>
                  <p:cNvPr id="72" name="225 Hexágono"/>
                  <p:cNvSpPr/>
                  <p:nvPr/>
                </p:nvSpPr>
                <p:spPr>
                  <a:xfrm>
                    <a:off x="344557" y="1978683"/>
                    <a:ext cx="2173356" cy="1873584"/>
                  </a:xfrm>
                  <a:prstGeom prst="hexagon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8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73" name="226 Hexágono">
                    <a:hlinkClick r:id="rId8" action="ppaction://hlinksldjump"/>
                  </p:cNvPr>
                  <p:cNvSpPr/>
                  <p:nvPr/>
                </p:nvSpPr>
                <p:spPr>
                  <a:xfrm>
                    <a:off x="583096" y="2133599"/>
                    <a:ext cx="1696278" cy="1563758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00B050"/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</p:grpSp>
        <p:sp>
          <p:nvSpPr>
            <p:cNvPr id="67" name="220 CuadroTexto">
              <a:hlinkClick r:id="rId8" action="ppaction://hlinksldjump"/>
            </p:cNvPr>
            <p:cNvSpPr txBox="1"/>
            <p:nvPr/>
          </p:nvSpPr>
          <p:spPr>
            <a:xfrm>
              <a:off x="207690" y="5878807"/>
              <a:ext cx="440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06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  <a:effectLst/>
        </p:grpSpPr>
        <p:pic>
          <p:nvPicPr>
            <p:cNvPr id="61" name="Imagen 9" descr="Min + Lema.jp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62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TABLA DE CONTENIDO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5" y="1844824"/>
            <a:ext cx="3264867" cy="3581393"/>
            <a:chOff x="467545" y="2079855"/>
            <a:chExt cx="3264867" cy="3581393"/>
          </a:xfrm>
        </p:grpSpPr>
        <p:grpSp>
          <p:nvGrpSpPr>
            <p:cNvPr id="3" name="2 Grupo"/>
            <p:cNvGrpSpPr/>
            <p:nvPr/>
          </p:nvGrpSpPr>
          <p:grpSpPr>
            <a:xfrm>
              <a:off x="467545" y="2079855"/>
              <a:ext cx="3264867" cy="3581393"/>
              <a:chOff x="467545" y="2079855"/>
              <a:chExt cx="3264867" cy="3581393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467545" y="2079855"/>
                <a:ext cx="3050212" cy="3581393"/>
                <a:chOff x="467545" y="1700806"/>
                <a:chExt cx="3050212" cy="3581393"/>
              </a:xfrm>
            </p:grpSpPr>
            <p:sp>
              <p:nvSpPr>
                <p:cNvPr id="9" name="8 Rectángulo redondeado"/>
                <p:cNvSpPr/>
                <p:nvPr/>
              </p:nvSpPr>
              <p:spPr>
                <a:xfrm rot="10800000">
                  <a:off x="1268258" y="2986950"/>
                  <a:ext cx="2223620" cy="8309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0" name="9 Grupo"/>
                <p:cNvGrpSpPr/>
                <p:nvPr/>
              </p:nvGrpSpPr>
              <p:grpSpPr>
                <a:xfrm>
                  <a:off x="467545" y="1700806"/>
                  <a:ext cx="1800199" cy="3581393"/>
                  <a:chOff x="1115616" y="1700806"/>
                  <a:chExt cx="1800199" cy="3581393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1331640" y="2799000"/>
                    <a:ext cx="1260000" cy="1260000"/>
                    <a:chOff x="1331640" y="3069120"/>
                    <a:chExt cx="1260000" cy="1260000"/>
                  </a:xfrm>
                </p:grpSpPr>
                <p:sp>
                  <p:nvSpPr>
                    <p:cNvPr id="18" name="17 Conector"/>
                    <p:cNvSpPr/>
                    <p:nvPr/>
                  </p:nvSpPr>
                  <p:spPr>
                    <a:xfrm>
                      <a:off x="1331640" y="3069120"/>
                      <a:ext cx="1260000" cy="126000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19" name="18 Anillo"/>
                    <p:cNvSpPr/>
                    <p:nvPr/>
                  </p:nvSpPr>
                  <p:spPr>
                    <a:xfrm>
                      <a:off x="1417296" y="3172152"/>
                      <a:ext cx="1080000" cy="1080000"/>
                    </a:xfrm>
                    <a:prstGeom prst="donut">
                      <a:avLst>
                        <a:gd name="adj" fmla="val 7231"/>
                      </a:avLst>
                    </a:prstGeom>
                    <a:solidFill>
                      <a:srgbClr val="92D050"/>
                    </a:solidFill>
                    <a:ln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" name="19 CuadroTexto"/>
                    <p:cNvSpPr txBox="1"/>
                    <p:nvPr/>
                  </p:nvSpPr>
                  <p:spPr>
                    <a:xfrm>
                      <a:off x="1641968" y="3273371"/>
                      <a:ext cx="625972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4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1</a:t>
                      </a:r>
                      <a:endParaRPr lang="es-CO" sz="4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p:txBody>
                </p:sp>
              </p:grpSp>
              <p:sp>
                <p:nvSpPr>
                  <p:cNvPr id="13" name="12 Arco"/>
                  <p:cNvSpPr/>
                  <p:nvPr/>
                </p:nvSpPr>
                <p:spPr>
                  <a:xfrm rot="10800000">
                    <a:off x="1115616" y="2636912"/>
                    <a:ext cx="1800199" cy="1638112"/>
                  </a:xfrm>
                  <a:prstGeom prst="arc">
                    <a:avLst>
                      <a:gd name="adj1" fmla="val 16371705"/>
                      <a:gd name="adj2" fmla="val 5193262"/>
                    </a:avLst>
                  </a:prstGeom>
                  <a:ln w="19050"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cxnSp>
                <p:nvCxnSpPr>
                  <p:cNvPr id="14" name="13 Conector recto"/>
                  <p:cNvCxnSpPr>
                    <a:stCxn id="13" idx="0"/>
                  </p:cNvCxnSpPr>
                  <p:nvPr/>
                </p:nvCxnSpPr>
                <p:spPr>
                  <a:xfrm>
                    <a:off x="1974814" y="4274178"/>
                    <a:ext cx="4800" cy="93600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14 Conector recto"/>
                  <p:cNvCxnSpPr>
                    <a:stCxn id="13" idx="2"/>
                  </p:cNvCxnSpPr>
                  <p:nvPr/>
                </p:nvCxnSpPr>
                <p:spPr>
                  <a:xfrm flipH="1" flipV="1">
                    <a:off x="1954954" y="1700807"/>
                    <a:ext cx="11520" cy="93600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15 Conector"/>
                  <p:cNvSpPr/>
                  <p:nvPr/>
                </p:nvSpPr>
                <p:spPr>
                  <a:xfrm>
                    <a:off x="1916330" y="1700806"/>
                    <a:ext cx="72000" cy="72000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7" name="16 Conector"/>
                  <p:cNvSpPr/>
                  <p:nvPr/>
                </p:nvSpPr>
                <p:spPr>
                  <a:xfrm>
                    <a:off x="1942208" y="5210199"/>
                    <a:ext cx="72000" cy="72000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1" name="10 CuadroTexto"/>
                <p:cNvSpPr txBox="1"/>
                <p:nvPr/>
              </p:nvSpPr>
              <p:spPr>
                <a:xfrm>
                  <a:off x="1969447" y="3238854"/>
                  <a:ext cx="154831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$ </a:t>
                  </a:r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146 </a:t>
                  </a:r>
                  <a:r>
                    <a:rPr lang="es-CO" sz="2000" b="1" dirty="0" err="1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mll</a:t>
                  </a:r>
                  <a:endParaRPr lang="es-CO" sz="2000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6" name="5 Conector angular"/>
              <p:cNvCxnSpPr/>
              <p:nvPr/>
            </p:nvCxnSpPr>
            <p:spPr>
              <a:xfrm flipV="1">
                <a:off x="1318402" y="2582756"/>
                <a:ext cx="936000" cy="1008000"/>
              </a:xfrm>
              <a:prstGeom prst="bentConnector3">
                <a:avLst>
                  <a:gd name="adj1" fmla="val 16373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278918" y="2398815"/>
                <a:ext cx="1453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Número de proyectos </a:t>
                </a:r>
              </a:p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de inversión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278918" y="5154259"/>
                <a:ext cx="145349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latin typeface="Century Gothic" panose="020B0502020202020204" pitchFamily="34" charset="0"/>
                  </a:rPr>
                  <a:t>Apropiación vigente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1" name="20 Conector angular"/>
            <p:cNvCxnSpPr/>
            <p:nvPr/>
          </p:nvCxnSpPr>
          <p:spPr>
            <a:xfrm>
              <a:off x="2015752" y="3938862"/>
              <a:ext cx="324000" cy="1332000"/>
            </a:xfrm>
            <a:prstGeom prst="bentConnector3">
              <a:avLst>
                <a:gd name="adj1" fmla="val -128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Rectángulo"/>
          <p:cNvSpPr/>
          <p:nvPr/>
        </p:nvSpPr>
        <p:spPr>
          <a:xfrm>
            <a:off x="-2008" y="247000"/>
            <a:ext cx="4572000" cy="648072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DIRECCIÓN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 ASUNTOS INTERNACIONALES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24 Marco">
            <a:hlinkClick r:id="rId2" action="ppaction://hlinksldjump"/>
          </p:cNvPr>
          <p:cNvSpPr/>
          <p:nvPr/>
        </p:nvSpPr>
        <p:spPr>
          <a:xfrm>
            <a:off x="251520" y="6441568"/>
            <a:ext cx="648072" cy="299800"/>
          </a:xfrm>
          <a:prstGeom prst="frame">
            <a:avLst/>
          </a:prstGeom>
          <a:solidFill>
            <a:srgbClr val="003399"/>
          </a:solidFill>
          <a:ln>
            <a:solidFill>
              <a:srgbClr val="0033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Tabla de contenido</a:t>
            </a:r>
            <a:endParaRPr lang="es-CO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6" y="6381707"/>
            <a:ext cx="965650" cy="438344"/>
          </a:xfrm>
          <a:prstGeom prst="rect">
            <a:avLst/>
          </a:prstGeom>
        </p:spPr>
      </p:pic>
      <p:pic>
        <p:nvPicPr>
          <p:cNvPr id="27" name="Imagen 9" descr="Min + Lem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r="47742" b="10000"/>
          <a:stretch/>
        </p:blipFill>
        <p:spPr>
          <a:xfrm>
            <a:off x="5806672" y="276830"/>
            <a:ext cx="2221712" cy="576000"/>
          </a:xfrm>
          <a:prstGeom prst="rect">
            <a:avLst/>
          </a:prstGeom>
          <a:effectLst/>
        </p:spPr>
      </p:pic>
      <p:pic>
        <p:nvPicPr>
          <p:cNvPr id="3074" name="Picture 2" descr="Resultado de imagen para internacio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38" y="2151855"/>
            <a:ext cx="5288642" cy="30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38412" y="1040551"/>
            <a:ext cx="8898084" cy="5700817"/>
            <a:chOff x="138412" y="1040551"/>
            <a:chExt cx="8898084" cy="5700817"/>
          </a:xfrm>
        </p:grpSpPr>
        <p:grpSp>
          <p:nvGrpSpPr>
            <p:cNvPr id="43" name="42 Grupo"/>
            <p:cNvGrpSpPr/>
            <p:nvPr/>
          </p:nvGrpSpPr>
          <p:grpSpPr>
            <a:xfrm>
              <a:off x="3563888" y="4015000"/>
              <a:ext cx="2131030" cy="2102208"/>
              <a:chOff x="1187624" y="1916832"/>
              <a:chExt cx="3312368" cy="3312368"/>
            </a:xfrm>
          </p:grpSpPr>
          <p:sp>
            <p:nvSpPr>
              <p:cNvPr id="44" name="43 Elipse"/>
              <p:cNvSpPr/>
              <p:nvPr/>
            </p:nvSpPr>
            <p:spPr>
              <a:xfrm>
                <a:off x="1259632" y="1988840"/>
                <a:ext cx="3168352" cy="3168352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5" name="44 Anillo"/>
              <p:cNvSpPr/>
              <p:nvPr/>
            </p:nvSpPr>
            <p:spPr>
              <a:xfrm>
                <a:off x="1187624" y="1916832"/>
                <a:ext cx="3312368" cy="3312368"/>
              </a:xfrm>
              <a:prstGeom prst="donut">
                <a:avLst>
                  <a:gd name="adj" fmla="val 3262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45 CuadroTexto"/>
              <p:cNvSpPr txBox="1"/>
              <p:nvPr/>
            </p:nvSpPr>
            <p:spPr>
              <a:xfrm>
                <a:off x="1500482" y="2581938"/>
                <a:ext cx="2722116" cy="201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APOYO AL PROGRAMA DE FORTALECIMIENTO DEL ACCESO A LA JUSTICIA EN COLOMBIA - </a:t>
                </a:r>
                <a:r>
                  <a:rPr lang="es-CO" sz="11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DONACIÓN </a:t>
                </a:r>
                <a:r>
                  <a:rPr lang="es-CO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AECID A NIVEL NACIONAL</a:t>
                </a:r>
                <a:endParaRPr lang="es-C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138412" y="2516808"/>
              <a:ext cx="4500135" cy="1860227"/>
              <a:chOff x="61970" y="3429000"/>
              <a:chExt cx="4500135" cy="1860227"/>
            </a:xfrm>
          </p:grpSpPr>
          <p:grpSp>
            <p:nvGrpSpPr>
              <p:cNvPr id="13" name="12 Grupo"/>
              <p:cNvGrpSpPr/>
              <p:nvPr/>
            </p:nvGrpSpPr>
            <p:grpSpPr>
              <a:xfrm>
                <a:off x="107504" y="3429000"/>
                <a:ext cx="4454601" cy="1860227"/>
                <a:chOff x="107504" y="3717032"/>
                <a:chExt cx="4454601" cy="1860227"/>
              </a:xfrm>
            </p:grpSpPr>
            <p:sp>
              <p:nvSpPr>
                <p:cNvPr id="94" name="93 Pentágono"/>
                <p:cNvSpPr/>
                <p:nvPr/>
              </p:nvSpPr>
              <p:spPr>
                <a:xfrm>
                  <a:off x="107504" y="3717626"/>
                  <a:ext cx="3456384" cy="1859633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95" name="94 Grupo"/>
                <p:cNvGrpSpPr/>
                <p:nvPr/>
              </p:nvGrpSpPr>
              <p:grpSpPr>
                <a:xfrm>
                  <a:off x="3337969" y="3717032"/>
                  <a:ext cx="1224136" cy="1200224"/>
                  <a:chOff x="3934196" y="2420888"/>
                  <a:chExt cx="1224136" cy="1200224"/>
                </a:xfrm>
              </p:grpSpPr>
              <p:grpSp>
                <p:nvGrpSpPr>
                  <p:cNvPr id="104" name="103 Grupo"/>
                  <p:cNvGrpSpPr/>
                  <p:nvPr/>
                </p:nvGrpSpPr>
                <p:grpSpPr>
                  <a:xfrm>
                    <a:off x="4089836" y="2714734"/>
                    <a:ext cx="914798" cy="906378"/>
                    <a:chOff x="7474559" y="2984464"/>
                    <a:chExt cx="1248109" cy="1236624"/>
                  </a:xfrm>
                </p:grpSpPr>
                <p:pic>
                  <p:nvPicPr>
                    <p:cNvPr id="10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98532" y="3056472"/>
                      <a:ext cx="1197515" cy="10937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8" name="107 Anillo"/>
                    <p:cNvSpPr/>
                    <p:nvPr/>
                  </p:nvSpPr>
                  <p:spPr>
                    <a:xfrm>
                      <a:off x="7474559" y="2984464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5" name="104 CuadroTexto"/>
                  <p:cNvSpPr txBox="1"/>
                  <p:nvPr/>
                </p:nvSpPr>
                <p:spPr>
                  <a:xfrm>
                    <a:off x="3934196" y="2420888"/>
                    <a:ext cx="1224136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100" dirty="0" smtClean="0">
                        <a:latin typeface="Comic Sans MS" panose="030F0702030302020204" pitchFamily="66" charset="0"/>
                      </a:rPr>
                      <a:t>OBJETIVO</a:t>
                    </a:r>
                    <a:endParaRPr lang="es-CO" sz="11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97" name="96 CuadroTexto"/>
              <p:cNvSpPr txBox="1"/>
              <p:nvPr/>
            </p:nvSpPr>
            <p:spPr>
              <a:xfrm>
                <a:off x="61970" y="3523940"/>
                <a:ext cx="2993428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900" dirty="0">
                    <a:latin typeface="Century Gothic" panose="020B0502020202020204" pitchFamily="34" charset="0"/>
                  </a:rPr>
                  <a:t>M</a:t>
                </a:r>
                <a:r>
                  <a:rPr lang="es-CO" sz="900" dirty="0" smtClean="0">
                    <a:latin typeface="Century Gothic" panose="020B0502020202020204" pitchFamily="34" charset="0"/>
                  </a:rPr>
                  <a:t>ejorar </a:t>
                </a:r>
                <a:r>
                  <a:rPr lang="es-CO" sz="900" dirty="0">
                    <a:latin typeface="Century Gothic" panose="020B0502020202020204" pitchFamily="34" charset="0"/>
                  </a:rPr>
                  <a:t>el acceso a la justicia por parte de la población en situación de vulnerabilidad y de las víctimas de graves violaciones a los derechos humanos a través de estrategias que permitan el acceso efectivo a la administración de justicia, la desconcentración y la descongestión de los servicios judiciales y el diseño de políticas públicas y aumentar la capacidad de respuesta y coordinación institucional de las entidades encargadas de prevenir y erradicar la violencia basada en género, a través de la armonización de acciones en la materia</a:t>
                </a:r>
              </a:p>
            </p:txBody>
          </p:sp>
        </p:grpSp>
        <p:grpSp>
          <p:nvGrpSpPr>
            <p:cNvPr id="3" name="2 Grupo"/>
            <p:cNvGrpSpPr/>
            <p:nvPr/>
          </p:nvGrpSpPr>
          <p:grpSpPr>
            <a:xfrm>
              <a:off x="4576434" y="2516808"/>
              <a:ext cx="4460062" cy="1543893"/>
              <a:chOff x="4572758" y="3717032"/>
              <a:chExt cx="4460062" cy="1543893"/>
            </a:xfrm>
          </p:grpSpPr>
          <p:sp>
            <p:nvSpPr>
              <p:cNvPr id="93" name="92 Pentágono"/>
              <p:cNvSpPr/>
              <p:nvPr/>
            </p:nvSpPr>
            <p:spPr>
              <a:xfrm flipH="1">
                <a:off x="5576436" y="3717627"/>
                <a:ext cx="3456384" cy="1543298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96" name="95 Grupo"/>
              <p:cNvGrpSpPr/>
              <p:nvPr/>
            </p:nvGrpSpPr>
            <p:grpSpPr>
              <a:xfrm>
                <a:off x="4572758" y="3717032"/>
                <a:ext cx="1224136" cy="1200224"/>
                <a:chOff x="7773481" y="2420888"/>
                <a:chExt cx="1224136" cy="1200224"/>
              </a:xfrm>
            </p:grpSpPr>
            <p:grpSp>
              <p:nvGrpSpPr>
                <p:cNvPr id="100" name="99 Grupo"/>
                <p:cNvGrpSpPr/>
                <p:nvPr/>
              </p:nvGrpSpPr>
              <p:grpSpPr>
                <a:xfrm>
                  <a:off x="7928152" y="2714734"/>
                  <a:ext cx="920546" cy="906378"/>
                  <a:chOff x="3460061" y="3262599"/>
                  <a:chExt cx="1255955" cy="1236624"/>
                </a:xfrm>
              </p:grpSpPr>
              <p:pic>
                <p:nvPicPr>
                  <p:cNvPr id="102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5675" y="3356992"/>
                    <a:ext cx="1190341" cy="11025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3" name="102 Anillo"/>
                  <p:cNvSpPr/>
                  <p:nvPr/>
                </p:nvSpPr>
                <p:spPr>
                  <a:xfrm>
                    <a:off x="3460061" y="3262599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1" name="100 CuadroTexto"/>
                <p:cNvSpPr txBox="1"/>
                <p:nvPr/>
              </p:nvSpPr>
              <p:spPr>
                <a:xfrm>
                  <a:off x="7773481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PRODUCTOS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" name="16 Grupo"/>
            <p:cNvGrpSpPr/>
            <p:nvPr/>
          </p:nvGrpSpPr>
          <p:grpSpPr>
            <a:xfrm>
              <a:off x="287494" y="5541144"/>
              <a:ext cx="3348402" cy="1200224"/>
              <a:chOff x="1224356" y="5469136"/>
              <a:chExt cx="3348402" cy="1200224"/>
            </a:xfrm>
          </p:grpSpPr>
          <p:sp>
            <p:nvSpPr>
              <p:cNvPr id="111" name="110 Pentágono"/>
              <p:cNvSpPr/>
              <p:nvPr/>
            </p:nvSpPr>
            <p:spPr>
              <a:xfrm>
                <a:off x="1224356" y="5916378"/>
                <a:ext cx="2339532" cy="632120"/>
              </a:xfrm>
              <a:prstGeom prst="homePlate">
                <a:avLst/>
              </a:prstGeom>
              <a:noFill/>
              <a:ln w="3175">
                <a:solidFill>
                  <a:srgbClr val="FF8585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12" name="111 Grupo"/>
              <p:cNvGrpSpPr/>
              <p:nvPr/>
            </p:nvGrpSpPr>
            <p:grpSpPr>
              <a:xfrm>
                <a:off x="3348622" y="5469136"/>
                <a:ext cx="1224136" cy="1200224"/>
                <a:chOff x="107504" y="2420888"/>
                <a:chExt cx="1224136" cy="1200224"/>
              </a:xfrm>
            </p:grpSpPr>
            <p:grpSp>
              <p:nvGrpSpPr>
                <p:cNvPr id="120" name="119 Grupo"/>
                <p:cNvGrpSpPr/>
                <p:nvPr/>
              </p:nvGrpSpPr>
              <p:grpSpPr>
                <a:xfrm>
                  <a:off x="251520" y="2714734"/>
                  <a:ext cx="914798" cy="906378"/>
                  <a:chOff x="2446096" y="3699236"/>
                  <a:chExt cx="1248109" cy="1236624"/>
                </a:xfrm>
              </p:grpSpPr>
              <p:pic>
                <p:nvPicPr>
                  <p:cNvPr id="122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3768" y="3780461"/>
                    <a:ext cx="1162402" cy="1101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" name="122 Anillo"/>
                  <p:cNvSpPr/>
                  <p:nvPr/>
                </p:nvSpPr>
                <p:spPr>
                  <a:xfrm>
                    <a:off x="2446096" y="3699236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21" name="120 CuadroTexto"/>
                <p:cNvSpPr txBox="1"/>
                <p:nvPr/>
              </p:nvSpPr>
              <p:spPr>
                <a:xfrm>
                  <a:off x="107504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DEPENDENCIA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114" name="113 CuadroTexto"/>
              <p:cNvSpPr txBox="1"/>
              <p:nvPr/>
            </p:nvSpPr>
            <p:spPr>
              <a:xfrm>
                <a:off x="1224356" y="6044442"/>
                <a:ext cx="1907782" cy="400110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entury Gothic" panose="020B0502020202020204" pitchFamily="34" charset="0"/>
                  </a:rPr>
                  <a:t>Dirección de Asuntos Internacionales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6" name="15 Grupo"/>
            <p:cNvGrpSpPr/>
            <p:nvPr/>
          </p:nvGrpSpPr>
          <p:grpSpPr>
            <a:xfrm>
              <a:off x="5608266" y="5469136"/>
              <a:ext cx="3356222" cy="1200224"/>
              <a:chOff x="4559746" y="5469136"/>
              <a:chExt cx="3356222" cy="1200224"/>
            </a:xfrm>
          </p:grpSpPr>
          <p:sp>
            <p:nvSpPr>
              <p:cNvPr id="110" name="109 Pentágono"/>
              <p:cNvSpPr/>
              <p:nvPr/>
            </p:nvSpPr>
            <p:spPr>
              <a:xfrm flipH="1">
                <a:off x="5576436" y="5916378"/>
                <a:ext cx="2339532" cy="632120"/>
              </a:xfrm>
              <a:prstGeom prst="homePlate">
                <a:avLst/>
              </a:prstGeom>
              <a:noFill/>
              <a:ln w="3175">
                <a:solidFill>
                  <a:schemeClr val="accent5">
                    <a:lumMod val="7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13" name="112 Grupo"/>
              <p:cNvGrpSpPr/>
              <p:nvPr/>
            </p:nvGrpSpPr>
            <p:grpSpPr>
              <a:xfrm>
                <a:off x="4559746" y="5469136"/>
                <a:ext cx="1224136" cy="1200224"/>
                <a:chOff x="2016009" y="2420888"/>
                <a:chExt cx="1224136" cy="1200224"/>
              </a:xfrm>
            </p:grpSpPr>
            <p:grpSp>
              <p:nvGrpSpPr>
                <p:cNvPr id="116" name="115 Grupo"/>
                <p:cNvGrpSpPr/>
                <p:nvPr/>
              </p:nvGrpSpPr>
              <p:grpSpPr>
                <a:xfrm>
                  <a:off x="2170678" y="2714734"/>
                  <a:ext cx="914798" cy="906378"/>
                  <a:chOff x="7380314" y="1665313"/>
                  <a:chExt cx="1248109" cy="1236624"/>
                </a:xfrm>
              </p:grpSpPr>
              <p:pic>
                <p:nvPicPr>
                  <p:cNvPr id="11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2320" y="1772816"/>
                    <a:ext cx="1104096" cy="10216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9" name="118 Anillo"/>
                  <p:cNvSpPr/>
                  <p:nvPr/>
                </p:nvSpPr>
                <p:spPr>
                  <a:xfrm>
                    <a:off x="7380314" y="1665313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7" name="116 CuadroTexto"/>
                <p:cNvSpPr txBox="1"/>
                <p:nvPr/>
              </p:nvSpPr>
              <p:spPr>
                <a:xfrm>
                  <a:off x="2016009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PRESUPUESTO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115" name="114 CuadroTexto"/>
              <p:cNvSpPr txBox="1"/>
              <p:nvPr/>
            </p:nvSpPr>
            <p:spPr>
              <a:xfrm>
                <a:off x="5940425" y="6117208"/>
                <a:ext cx="1871935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entury Gothic" panose="020B0502020202020204" pitchFamily="34" charset="0"/>
                  </a:rPr>
                  <a:t>$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146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millones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5" name="124 Grupo"/>
            <p:cNvGrpSpPr/>
            <p:nvPr/>
          </p:nvGrpSpPr>
          <p:grpSpPr>
            <a:xfrm>
              <a:off x="1187624" y="1040551"/>
              <a:ext cx="5605588" cy="1236321"/>
              <a:chOff x="1486692" y="248463"/>
              <a:chExt cx="5605588" cy="1236321"/>
            </a:xfrm>
          </p:grpSpPr>
          <p:sp>
            <p:nvSpPr>
              <p:cNvPr id="126" name="125 Pentágono"/>
              <p:cNvSpPr/>
              <p:nvPr/>
            </p:nvSpPr>
            <p:spPr>
              <a:xfrm flipH="1">
                <a:off x="2400896" y="419066"/>
                <a:ext cx="4691384" cy="1065718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rgbClr val="FFC000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127" name="126 Grupo"/>
              <p:cNvGrpSpPr/>
              <p:nvPr/>
            </p:nvGrpSpPr>
            <p:grpSpPr>
              <a:xfrm>
                <a:off x="1486692" y="248463"/>
                <a:ext cx="1224136" cy="1163880"/>
                <a:chOff x="5854325" y="2420888"/>
                <a:chExt cx="1224136" cy="1163880"/>
              </a:xfrm>
            </p:grpSpPr>
            <p:grpSp>
              <p:nvGrpSpPr>
                <p:cNvPr id="129" name="128 Grupo"/>
                <p:cNvGrpSpPr/>
                <p:nvPr/>
              </p:nvGrpSpPr>
              <p:grpSpPr>
                <a:xfrm>
                  <a:off x="5987305" y="2678390"/>
                  <a:ext cx="914798" cy="906378"/>
                  <a:chOff x="7470453" y="4338064"/>
                  <a:chExt cx="1248109" cy="1236624"/>
                </a:xfrm>
              </p:grpSpPr>
              <p:pic>
                <p:nvPicPr>
                  <p:cNvPr id="131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92459" y="4459533"/>
                    <a:ext cx="1008112" cy="1026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2" name="131 Anillo"/>
                  <p:cNvSpPr/>
                  <p:nvPr/>
                </p:nvSpPr>
                <p:spPr>
                  <a:xfrm>
                    <a:off x="7470453" y="4338064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0" name="129 CuadroTexto"/>
                <p:cNvSpPr txBox="1"/>
                <p:nvPr/>
              </p:nvSpPr>
              <p:spPr>
                <a:xfrm>
                  <a:off x="5854325" y="2420888"/>
                  <a:ext cx="12241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100" dirty="0" smtClean="0">
                      <a:latin typeface="Comic Sans MS" panose="030F0702030302020204" pitchFamily="66" charset="0"/>
                    </a:rPr>
                    <a:t>PROPÓSITO</a:t>
                  </a:r>
                  <a:endParaRPr lang="es-CO" sz="11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128" name="127 CuadroTexto"/>
              <p:cNvSpPr txBox="1"/>
              <p:nvPr/>
            </p:nvSpPr>
            <p:spPr>
              <a:xfrm>
                <a:off x="2794600" y="686596"/>
                <a:ext cx="42976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000" dirty="0">
                    <a:latin typeface="Century Gothic" panose="020B0502020202020204" pitchFamily="34" charset="0"/>
                  </a:rPr>
                  <a:t>El proyecto tiene como finalidad desarrollar mecanismos operativos para mejorar la eficacia de la justicia penal y fortalecer la política criminal y penitenciaria.</a:t>
                </a:r>
                <a:endParaRPr lang="es-CO" sz="1000" dirty="0"/>
              </a:p>
            </p:txBody>
          </p:sp>
        </p:grpSp>
        <p:cxnSp>
          <p:nvCxnSpPr>
            <p:cNvPr id="19" name="18 Conector angular"/>
            <p:cNvCxnSpPr>
              <a:stCxn id="45" idx="2"/>
              <a:endCxn id="121" idx="0"/>
            </p:cNvCxnSpPr>
            <p:nvPr/>
          </p:nvCxnSpPr>
          <p:spPr>
            <a:xfrm rot="10800000" flipV="1">
              <a:off x="3023828" y="5066104"/>
              <a:ext cx="540060" cy="475040"/>
            </a:xfrm>
            <a:prstGeom prst="bentConnector2">
              <a:avLst/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137 Conector angular"/>
            <p:cNvCxnSpPr>
              <a:stCxn id="45" idx="6"/>
              <a:endCxn id="117" idx="0"/>
            </p:cNvCxnSpPr>
            <p:nvPr/>
          </p:nvCxnSpPr>
          <p:spPr>
            <a:xfrm>
              <a:off x="5694918" y="5066104"/>
              <a:ext cx="525416" cy="403032"/>
            </a:xfrm>
            <a:prstGeom prst="bentConnector2">
              <a:avLst/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angular"/>
            <p:cNvCxnSpPr>
              <a:stCxn id="45" idx="2"/>
              <a:endCxn id="108" idx="4"/>
            </p:cNvCxnSpPr>
            <p:nvPr/>
          </p:nvCxnSpPr>
          <p:spPr>
            <a:xfrm rot="10800000" flipH="1">
              <a:off x="3563888" y="3717032"/>
              <a:ext cx="463562" cy="1349072"/>
            </a:xfrm>
            <a:prstGeom prst="bentConnector4">
              <a:avLst>
                <a:gd name="adj1" fmla="val -31382"/>
                <a:gd name="adj2" fmla="val 88957"/>
              </a:avLst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angular"/>
            <p:cNvCxnSpPr>
              <a:stCxn id="45" idx="6"/>
              <a:endCxn id="102" idx="2"/>
            </p:cNvCxnSpPr>
            <p:nvPr/>
          </p:nvCxnSpPr>
          <p:spPr>
            <a:xfrm flipH="1" flipV="1">
              <a:off x="5215424" y="3687966"/>
              <a:ext cx="479494" cy="1378138"/>
            </a:xfrm>
            <a:prstGeom prst="bentConnector4">
              <a:avLst>
                <a:gd name="adj1" fmla="val -22909"/>
                <a:gd name="adj2" fmla="val 88135"/>
              </a:avLst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angular"/>
            <p:cNvCxnSpPr>
              <a:stCxn id="44" idx="0"/>
              <a:endCxn id="132" idx="4"/>
            </p:cNvCxnSpPr>
            <p:nvPr/>
          </p:nvCxnSpPr>
          <p:spPr>
            <a:xfrm rot="16200000" flipV="1">
              <a:off x="2275570" y="1706865"/>
              <a:ext cx="1856269" cy="2851401"/>
            </a:xfrm>
            <a:prstGeom prst="bentConnector3">
              <a:avLst>
                <a:gd name="adj1" fmla="val 88650"/>
              </a:avLst>
            </a:prstGeom>
            <a:ln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55 CuadroTexto"/>
          <p:cNvSpPr txBox="1"/>
          <p:nvPr/>
        </p:nvSpPr>
        <p:spPr>
          <a:xfrm>
            <a:off x="6372200" y="2636912"/>
            <a:ext cx="2643972" cy="1169551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just"/>
            <a:endParaRPr lang="es-CO" sz="1000" dirty="0">
              <a:latin typeface="Century Gothic" panose="020B0502020202020204" pitchFamily="34" charset="0"/>
            </a:endParaRPr>
          </a:p>
          <a:p>
            <a:pPr algn="just"/>
            <a:r>
              <a:rPr lang="es-CO" sz="1000" dirty="0">
                <a:latin typeface="Century Gothic" panose="020B0502020202020204" pitchFamily="34" charset="0"/>
              </a:rPr>
              <a:t>Informes de seguimiento e</a:t>
            </a:r>
            <a:r>
              <a:rPr lang="es-CO" sz="1000" dirty="0" smtClean="0">
                <a:latin typeface="Century Gothic" panose="020B0502020202020204" pitchFamily="34" charset="0"/>
              </a:rPr>
              <a:t>laborados.</a:t>
            </a:r>
          </a:p>
          <a:p>
            <a:pPr algn="just"/>
            <a:endParaRPr lang="es-MX" sz="1000" dirty="0">
              <a:latin typeface="Century Gothic" panose="020B0502020202020204" pitchFamily="34" charset="0"/>
            </a:endParaRPr>
          </a:p>
          <a:p>
            <a:pPr algn="just"/>
            <a:r>
              <a:rPr lang="es-CO" sz="1000" dirty="0" smtClean="0">
                <a:latin typeface="Century Gothic" panose="020B0502020202020204" pitchFamily="34" charset="0"/>
              </a:rPr>
              <a:t>Documentos </a:t>
            </a:r>
            <a:r>
              <a:rPr lang="es-CO" sz="1000" dirty="0">
                <a:latin typeface="Century Gothic" panose="020B0502020202020204" pitchFamily="34" charset="0"/>
              </a:rPr>
              <a:t>insumo de política pública de acceso a la justicia </a:t>
            </a:r>
            <a:r>
              <a:rPr lang="es-CO" sz="1000" dirty="0" smtClean="0">
                <a:latin typeface="Century Gothic" panose="020B0502020202020204" pitchFamily="34" charset="0"/>
              </a:rPr>
              <a:t>elaborados. </a:t>
            </a:r>
          </a:p>
          <a:p>
            <a:pPr algn="just"/>
            <a:endParaRPr lang="es-MX" sz="1000" dirty="0">
              <a:latin typeface="Century Gothic" panose="020B0502020202020204" pitchFamily="34" charset="0"/>
            </a:endParaRPr>
          </a:p>
          <a:p>
            <a:pPr algn="just"/>
            <a:r>
              <a:rPr lang="es-CO" sz="1000" dirty="0" smtClean="0">
                <a:latin typeface="Century Gothic" panose="020B0502020202020204" pitchFamily="34" charset="0"/>
              </a:rPr>
              <a:t>Eventos realizados.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138636" y="2630375"/>
            <a:ext cx="299033" cy="1169551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s-MX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 </a:t>
            </a:r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59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60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87 Marco">
            <a:hlinkClick r:id="rId3" action="ppaction://hlinksldjump"/>
          </p:cNvPr>
          <p:cNvSpPr/>
          <p:nvPr/>
        </p:nvSpPr>
        <p:spPr>
          <a:xfrm>
            <a:off x="251520" y="6441568"/>
            <a:ext cx="648072" cy="299800"/>
          </a:xfrm>
          <a:prstGeom prst="frame">
            <a:avLst/>
          </a:prstGeom>
          <a:solidFill>
            <a:srgbClr val="003399"/>
          </a:solidFill>
          <a:ln>
            <a:solidFill>
              <a:srgbClr val="0033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Tabla de contenido</a:t>
            </a:r>
            <a:endParaRPr lang="es-CO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89" name="88 Grupo"/>
          <p:cNvGrpSpPr/>
          <p:nvPr/>
        </p:nvGrpSpPr>
        <p:grpSpPr>
          <a:xfrm>
            <a:off x="467545" y="2079855"/>
            <a:ext cx="3050212" cy="3581393"/>
            <a:chOff x="467545" y="1700806"/>
            <a:chExt cx="3050212" cy="3581393"/>
          </a:xfrm>
        </p:grpSpPr>
        <p:sp>
          <p:nvSpPr>
            <p:cNvPr id="90" name="89 Rectángulo redondeado"/>
            <p:cNvSpPr/>
            <p:nvPr/>
          </p:nvSpPr>
          <p:spPr>
            <a:xfrm rot="10800000">
              <a:off x="1268258" y="2986950"/>
              <a:ext cx="2223620" cy="8309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91" name="90 Grupo"/>
            <p:cNvGrpSpPr/>
            <p:nvPr/>
          </p:nvGrpSpPr>
          <p:grpSpPr>
            <a:xfrm>
              <a:off x="467545" y="1700806"/>
              <a:ext cx="1800199" cy="3581393"/>
              <a:chOff x="1115616" y="1700806"/>
              <a:chExt cx="1800199" cy="3581393"/>
            </a:xfrm>
          </p:grpSpPr>
          <p:grpSp>
            <p:nvGrpSpPr>
              <p:cNvPr id="93" name="92 Grupo"/>
              <p:cNvGrpSpPr/>
              <p:nvPr/>
            </p:nvGrpSpPr>
            <p:grpSpPr>
              <a:xfrm>
                <a:off x="1331640" y="2799000"/>
                <a:ext cx="1260000" cy="1260000"/>
                <a:chOff x="1331640" y="3069120"/>
                <a:chExt cx="1260000" cy="1260000"/>
              </a:xfrm>
            </p:grpSpPr>
            <p:sp>
              <p:nvSpPr>
                <p:cNvPr id="100" name="99 Conector"/>
                <p:cNvSpPr/>
                <p:nvPr/>
              </p:nvSpPr>
              <p:spPr>
                <a:xfrm>
                  <a:off x="1331640" y="3069120"/>
                  <a:ext cx="1260000" cy="12600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1" name="100 Anillo"/>
                <p:cNvSpPr/>
                <p:nvPr/>
              </p:nvSpPr>
              <p:spPr>
                <a:xfrm>
                  <a:off x="1417296" y="3172152"/>
                  <a:ext cx="1080000" cy="1080000"/>
                </a:xfrm>
                <a:prstGeom prst="donut">
                  <a:avLst>
                    <a:gd name="adj" fmla="val 7231"/>
                  </a:avLst>
                </a:prstGeom>
                <a:solidFill>
                  <a:srgbClr val="0033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101 CuadroTexto"/>
                <p:cNvSpPr txBox="1"/>
                <p:nvPr/>
              </p:nvSpPr>
              <p:spPr>
                <a:xfrm>
                  <a:off x="1517428" y="3339824"/>
                  <a:ext cx="79208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40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13</a:t>
                  </a:r>
                  <a:endParaRPr lang="es-CO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94" name="93 Arco"/>
              <p:cNvSpPr/>
              <p:nvPr/>
            </p:nvSpPr>
            <p:spPr>
              <a:xfrm rot="10800000">
                <a:off x="1115616" y="2636912"/>
                <a:ext cx="1800199" cy="1638112"/>
              </a:xfrm>
              <a:prstGeom prst="arc">
                <a:avLst>
                  <a:gd name="adj1" fmla="val 16371705"/>
                  <a:gd name="adj2" fmla="val 5193262"/>
                </a:avLst>
              </a:prstGeom>
              <a:ln w="19050">
                <a:solidFill>
                  <a:srgbClr val="00339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95" name="94 Conector recto"/>
              <p:cNvCxnSpPr>
                <a:stCxn id="94" idx="0"/>
              </p:cNvCxnSpPr>
              <p:nvPr/>
            </p:nvCxnSpPr>
            <p:spPr>
              <a:xfrm>
                <a:off x="1974814" y="4274178"/>
                <a:ext cx="4800" cy="936000"/>
              </a:xfrm>
              <a:prstGeom prst="line">
                <a:avLst/>
              </a:prstGeom>
              <a:ln w="19050">
                <a:solidFill>
                  <a:srgbClr val="00339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95 Conector recto"/>
              <p:cNvCxnSpPr>
                <a:stCxn id="94" idx="2"/>
              </p:cNvCxnSpPr>
              <p:nvPr/>
            </p:nvCxnSpPr>
            <p:spPr>
              <a:xfrm flipH="1" flipV="1">
                <a:off x="1954954" y="1700807"/>
                <a:ext cx="11520" cy="936000"/>
              </a:xfrm>
              <a:prstGeom prst="line">
                <a:avLst/>
              </a:prstGeom>
              <a:ln w="19050">
                <a:solidFill>
                  <a:srgbClr val="00339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97 Conector"/>
              <p:cNvSpPr/>
              <p:nvPr/>
            </p:nvSpPr>
            <p:spPr>
              <a:xfrm>
                <a:off x="1916330" y="1700806"/>
                <a:ext cx="72000" cy="72000"/>
              </a:xfrm>
              <a:prstGeom prst="flowChartConnector">
                <a:avLst/>
              </a:prstGeom>
              <a:solidFill>
                <a:srgbClr val="003399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9" name="98 Conector"/>
              <p:cNvSpPr/>
              <p:nvPr/>
            </p:nvSpPr>
            <p:spPr>
              <a:xfrm>
                <a:off x="1942208" y="5210199"/>
                <a:ext cx="72000" cy="72000"/>
              </a:xfrm>
              <a:prstGeom prst="flowChartConnector">
                <a:avLst/>
              </a:prstGeom>
              <a:solidFill>
                <a:srgbClr val="003399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2" name="91 CuadroTexto"/>
            <p:cNvSpPr txBox="1"/>
            <p:nvPr/>
          </p:nvSpPr>
          <p:spPr>
            <a:xfrm>
              <a:off x="1969447" y="3238854"/>
              <a:ext cx="154831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2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$ </a:t>
              </a:r>
              <a:r>
                <a:rPr lang="es-CO" sz="2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20.054 </a:t>
              </a:r>
              <a:r>
                <a:rPr lang="es-CO" sz="2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mll</a:t>
              </a:r>
              <a:endParaRPr lang="es-CO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3" name="102 Conector angular"/>
          <p:cNvCxnSpPr/>
          <p:nvPr/>
        </p:nvCxnSpPr>
        <p:spPr>
          <a:xfrm flipV="1">
            <a:off x="1318402" y="2582756"/>
            <a:ext cx="936000" cy="1008000"/>
          </a:xfrm>
          <a:prstGeom prst="bentConnector3">
            <a:avLst>
              <a:gd name="adj1" fmla="val 1637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>
            <a:off x="2278918" y="2398815"/>
            <a:ext cx="145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latin typeface="Century Gothic" panose="020B0502020202020204" pitchFamily="34" charset="0"/>
              </a:rPr>
              <a:t>Número de proyectos </a:t>
            </a:r>
          </a:p>
          <a:p>
            <a:pPr algn="ctr"/>
            <a:r>
              <a:rPr lang="es-CO" sz="900" dirty="0" smtClean="0">
                <a:latin typeface="Century Gothic" panose="020B0502020202020204" pitchFamily="34" charset="0"/>
              </a:rPr>
              <a:t>de inversión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cxnSp>
        <p:nvCxnSpPr>
          <p:cNvPr id="106" name="105 Conector angular"/>
          <p:cNvCxnSpPr/>
          <p:nvPr/>
        </p:nvCxnSpPr>
        <p:spPr>
          <a:xfrm>
            <a:off x="2015752" y="3938862"/>
            <a:ext cx="324000" cy="1332000"/>
          </a:xfrm>
          <a:prstGeom prst="bentConnector3">
            <a:avLst>
              <a:gd name="adj1" fmla="val -128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CuadroTexto"/>
          <p:cNvSpPr txBox="1"/>
          <p:nvPr/>
        </p:nvSpPr>
        <p:spPr>
          <a:xfrm>
            <a:off x="2278918" y="5154259"/>
            <a:ext cx="1453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>
                <a:latin typeface="Century Gothic" panose="020B0502020202020204" pitchFamily="34" charset="0"/>
              </a:rPr>
              <a:t>Apropiación vigente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188018" y="1090513"/>
            <a:ext cx="4568405" cy="5620156"/>
            <a:chOff x="4188018" y="1090513"/>
            <a:chExt cx="4568405" cy="5620156"/>
          </a:xfrm>
        </p:grpSpPr>
        <p:grpSp>
          <p:nvGrpSpPr>
            <p:cNvPr id="113" name="112 Grupo"/>
            <p:cNvGrpSpPr/>
            <p:nvPr/>
          </p:nvGrpSpPr>
          <p:grpSpPr>
            <a:xfrm>
              <a:off x="4188018" y="1090513"/>
              <a:ext cx="4568405" cy="4707344"/>
              <a:chOff x="3995936" y="1423551"/>
              <a:chExt cx="5069439" cy="5357602"/>
            </a:xfrm>
          </p:grpSpPr>
          <p:grpSp>
            <p:nvGrpSpPr>
              <p:cNvPr id="26" name="25 Grupo"/>
              <p:cNvGrpSpPr/>
              <p:nvPr/>
            </p:nvGrpSpPr>
            <p:grpSpPr>
              <a:xfrm>
                <a:off x="5327467" y="1423551"/>
                <a:ext cx="2340875" cy="5357602"/>
                <a:chOff x="5358303" y="1418355"/>
                <a:chExt cx="2036611" cy="4816969"/>
              </a:xfrm>
            </p:grpSpPr>
            <p:grpSp>
              <p:nvGrpSpPr>
                <p:cNvPr id="28" name="27 Grupo"/>
                <p:cNvGrpSpPr/>
                <p:nvPr/>
              </p:nvGrpSpPr>
              <p:grpSpPr>
                <a:xfrm>
                  <a:off x="6046757" y="1418355"/>
                  <a:ext cx="1316125" cy="942127"/>
                  <a:chOff x="467546" y="2636911"/>
                  <a:chExt cx="3538637" cy="2645288"/>
                </a:xfrm>
              </p:grpSpPr>
              <p:sp>
                <p:nvSpPr>
                  <p:cNvPr id="29" name="28 Rectángulo redondeado"/>
                  <p:cNvSpPr/>
                  <p:nvPr/>
                </p:nvSpPr>
                <p:spPr>
                  <a:xfrm rot="10800000">
                    <a:off x="713372" y="2986951"/>
                    <a:ext cx="3292811" cy="8309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30" name="29 Grupo"/>
                  <p:cNvGrpSpPr/>
                  <p:nvPr/>
                </p:nvGrpSpPr>
                <p:grpSpPr>
                  <a:xfrm>
                    <a:off x="467546" y="2636911"/>
                    <a:ext cx="1800199" cy="2645288"/>
                    <a:chOff x="1115617" y="2636911"/>
                    <a:chExt cx="1800199" cy="2645288"/>
                  </a:xfrm>
                </p:grpSpPr>
                <p:grpSp>
                  <p:nvGrpSpPr>
                    <p:cNvPr id="32" name="31 Grupo"/>
                    <p:cNvGrpSpPr/>
                    <p:nvPr/>
                  </p:nvGrpSpPr>
                  <p:grpSpPr>
                    <a:xfrm>
                      <a:off x="1331640" y="2799000"/>
                      <a:ext cx="1260000" cy="1260000"/>
                      <a:chOff x="1331640" y="3069120"/>
                      <a:chExt cx="1260000" cy="1260000"/>
                    </a:xfrm>
                  </p:grpSpPr>
                  <p:sp>
                    <p:nvSpPr>
                      <p:cNvPr id="41" name="40 Conector"/>
                      <p:cNvSpPr/>
                      <p:nvPr/>
                    </p:nvSpPr>
                    <p:spPr>
                      <a:xfrm>
                        <a:off x="1331640" y="3069120"/>
                        <a:ext cx="1260000" cy="1260000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/>
                      </a:p>
                    </p:txBody>
                  </p:sp>
                  <p:sp>
                    <p:nvSpPr>
                      <p:cNvPr id="42" name="41 Anillo"/>
                      <p:cNvSpPr/>
                      <p:nvPr/>
                    </p:nvSpPr>
                    <p:spPr>
                      <a:xfrm>
                        <a:off x="1417296" y="3172152"/>
                        <a:ext cx="1080000" cy="1080000"/>
                      </a:xfrm>
                      <a:prstGeom prst="donut">
                        <a:avLst>
                          <a:gd name="adj" fmla="val 7231"/>
                        </a:avLst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" name="32 Arco"/>
                    <p:cNvSpPr/>
                    <p:nvPr/>
                  </p:nvSpPr>
                  <p:spPr>
                    <a:xfrm rot="10800000">
                      <a:off x="1115617" y="2636911"/>
                      <a:ext cx="1800199" cy="1638112"/>
                    </a:xfrm>
                    <a:prstGeom prst="arc">
                      <a:avLst>
                        <a:gd name="adj1" fmla="val 16371705"/>
                        <a:gd name="adj2" fmla="val 5193262"/>
                      </a:avLst>
                    </a:prstGeom>
                    <a:ln w="1905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cxnSp>
                  <p:nvCxnSpPr>
                    <p:cNvPr id="34" name="33 Conector recto"/>
                    <p:cNvCxnSpPr>
                      <a:stCxn id="33" idx="0"/>
                    </p:cNvCxnSpPr>
                    <p:nvPr/>
                  </p:nvCxnSpPr>
                  <p:spPr>
                    <a:xfrm>
                      <a:off x="1974813" y="4274175"/>
                      <a:ext cx="4800" cy="935998"/>
                    </a:xfrm>
                    <a:prstGeom prst="line">
                      <a:avLst/>
                    </a:prstGeom>
                    <a:ln w="19050">
                      <a:solidFill>
                        <a:srgbClr val="00B05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39 Conector"/>
                    <p:cNvSpPr/>
                    <p:nvPr/>
                  </p:nvSpPr>
                  <p:spPr>
                    <a:xfrm>
                      <a:off x="1942208" y="5210199"/>
                      <a:ext cx="72000" cy="72000"/>
                    </a:xfrm>
                    <a:prstGeom prst="flowChartConnector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</p:grpSp>
            </p:grpSp>
            <p:grpSp>
              <p:nvGrpSpPr>
                <p:cNvPr id="44" name="43 Grupo"/>
                <p:cNvGrpSpPr/>
                <p:nvPr/>
              </p:nvGrpSpPr>
              <p:grpSpPr>
                <a:xfrm rot="10800000">
                  <a:off x="5358303" y="2377375"/>
                  <a:ext cx="1331220" cy="1275523"/>
                  <a:chOff x="467545" y="1700806"/>
                  <a:chExt cx="3579220" cy="3581393"/>
                </a:xfrm>
              </p:grpSpPr>
              <p:sp>
                <p:nvSpPr>
                  <p:cNvPr id="45" name="44 Rectángulo redondeado"/>
                  <p:cNvSpPr/>
                  <p:nvPr/>
                </p:nvSpPr>
                <p:spPr>
                  <a:xfrm rot="10800000">
                    <a:off x="753957" y="3046444"/>
                    <a:ext cx="3292808" cy="8309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46" name="45 Grupo"/>
                  <p:cNvGrpSpPr/>
                  <p:nvPr/>
                </p:nvGrpSpPr>
                <p:grpSpPr>
                  <a:xfrm>
                    <a:off x="467545" y="1700806"/>
                    <a:ext cx="1800199" cy="3581393"/>
                    <a:chOff x="1115616" y="1700806"/>
                    <a:chExt cx="1800199" cy="3581393"/>
                  </a:xfrm>
                </p:grpSpPr>
                <p:grpSp>
                  <p:nvGrpSpPr>
                    <p:cNvPr id="47" name="46 Grupo"/>
                    <p:cNvGrpSpPr/>
                    <p:nvPr/>
                  </p:nvGrpSpPr>
                  <p:grpSpPr>
                    <a:xfrm>
                      <a:off x="1331640" y="2858496"/>
                      <a:ext cx="1260000" cy="1260000"/>
                      <a:chOff x="1331640" y="3128616"/>
                      <a:chExt cx="1260000" cy="1260000"/>
                    </a:xfrm>
                  </p:grpSpPr>
                  <p:sp>
                    <p:nvSpPr>
                      <p:cNvPr id="53" name="52 Conector"/>
                      <p:cNvSpPr/>
                      <p:nvPr/>
                    </p:nvSpPr>
                    <p:spPr>
                      <a:xfrm>
                        <a:off x="1331640" y="3128616"/>
                        <a:ext cx="1260000" cy="1260000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/>
                      </a:p>
                    </p:txBody>
                  </p:sp>
                  <p:sp>
                    <p:nvSpPr>
                      <p:cNvPr id="54" name="53 Anillo"/>
                      <p:cNvSpPr/>
                      <p:nvPr/>
                    </p:nvSpPr>
                    <p:spPr>
                      <a:xfrm>
                        <a:off x="1417297" y="3231647"/>
                        <a:ext cx="1080000" cy="1080000"/>
                      </a:xfrm>
                      <a:prstGeom prst="donut">
                        <a:avLst>
                          <a:gd name="adj" fmla="val 7231"/>
                        </a:avLst>
                      </a:prstGeom>
                      <a:solidFill>
                        <a:srgbClr val="7030A0"/>
                      </a:solidFill>
                      <a:ln>
                        <a:solidFill>
                          <a:srgbClr val="7030A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8" name="47 Arco"/>
                    <p:cNvSpPr/>
                    <p:nvPr/>
                  </p:nvSpPr>
                  <p:spPr>
                    <a:xfrm rot="10800000">
                      <a:off x="1115616" y="2636912"/>
                      <a:ext cx="1800199" cy="1638112"/>
                    </a:xfrm>
                    <a:prstGeom prst="arc">
                      <a:avLst>
                        <a:gd name="adj1" fmla="val 16371705"/>
                        <a:gd name="adj2" fmla="val 5193262"/>
                      </a:avLst>
                    </a:prstGeom>
                    <a:ln w="19050">
                      <a:solidFill>
                        <a:srgbClr val="7030A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cxnSp>
                  <p:nvCxnSpPr>
                    <p:cNvPr id="49" name="48 Conector recto"/>
                    <p:cNvCxnSpPr>
                      <a:stCxn id="48" idx="0"/>
                    </p:cNvCxnSpPr>
                    <p:nvPr/>
                  </p:nvCxnSpPr>
                  <p:spPr>
                    <a:xfrm>
                      <a:off x="1974814" y="4274178"/>
                      <a:ext cx="4800" cy="936000"/>
                    </a:xfrm>
                    <a:prstGeom prst="line">
                      <a:avLst/>
                    </a:prstGeom>
                    <a:ln w="19050">
                      <a:solidFill>
                        <a:srgbClr val="7030A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49 Conector recto"/>
                    <p:cNvCxnSpPr>
                      <a:stCxn id="48" idx="2"/>
                    </p:cNvCxnSpPr>
                    <p:nvPr/>
                  </p:nvCxnSpPr>
                  <p:spPr>
                    <a:xfrm flipH="1" flipV="1">
                      <a:off x="1954954" y="1700807"/>
                      <a:ext cx="11520" cy="936000"/>
                    </a:xfrm>
                    <a:prstGeom prst="line">
                      <a:avLst/>
                    </a:prstGeom>
                    <a:ln w="19050">
                      <a:solidFill>
                        <a:srgbClr val="7030A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50 Conector"/>
                    <p:cNvSpPr/>
                    <p:nvPr/>
                  </p:nvSpPr>
                  <p:spPr>
                    <a:xfrm>
                      <a:off x="1916330" y="1700806"/>
                      <a:ext cx="72000" cy="72000"/>
                    </a:xfrm>
                    <a:prstGeom prst="flowChartConnector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52" name="51 Conector"/>
                    <p:cNvSpPr/>
                    <p:nvPr/>
                  </p:nvSpPr>
                  <p:spPr>
                    <a:xfrm>
                      <a:off x="1942208" y="5210199"/>
                      <a:ext cx="72000" cy="72000"/>
                    </a:xfrm>
                    <a:prstGeom prst="flowChartConnector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</p:grpSp>
            </p:grpSp>
            <p:grpSp>
              <p:nvGrpSpPr>
                <p:cNvPr id="55" name="54 Grupo"/>
                <p:cNvGrpSpPr/>
                <p:nvPr/>
              </p:nvGrpSpPr>
              <p:grpSpPr>
                <a:xfrm>
                  <a:off x="6078786" y="3667026"/>
                  <a:ext cx="1316128" cy="1275523"/>
                  <a:chOff x="467545" y="1700806"/>
                  <a:chExt cx="3538642" cy="3581393"/>
                </a:xfrm>
              </p:grpSpPr>
              <p:sp>
                <p:nvSpPr>
                  <p:cNvPr id="56" name="55 Rectángulo redondeado"/>
                  <p:cNvSpPr/>
                  <p:nvPr/>
                </p:nvSpPr>
                <p:spPr>
                  <a:xfrm rot="10800000">
                    <a:off x="713377" y="2986951"/>
                    <a:ext cx="3292810" cy="8309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57" name="56 Grupo"/>
                  <p:cNvGrpSpPr/>
                  <p:nvPr/>
                </p:nvGrpSpPr>
                <p:grpSpPr>
                  <a:xfrm>
                    <a:off x="467545" y="1700806"/>
                    <a:ext cx="1800199" cy="3581393"/>
                    <a:chOff x="1115616" y="1700806"/>
                    <a:chExt cx="1800199" cy="3581393"/>
                  </a:xfrm>
                </p:grpSpPr>
                <p:grpSp>
                  <p:nvGrpSpPr>
                    <p:cNvPr id="58" name="57 Grupo"/>
                    <p:cNvGrpSpPr/>
                    <p:nvPr/>
                  </p:nvGrpSpPr>
                  <p:grpSpPr>
                    <a:xfrm>
                      <a:off x="1331640" y="2799000"/>
                      <a:ext cx="1260000" cy="1260000"/>
                      <a:chOff x="1331640" y="3069120"/>
                      <a:chExt cx="1260000" cy="1260000"/>
                    </a:xfrm>
                  </p:grpSpPr>
                  <p:sp>
                    <p:nvSpPr>
                      <p:cNvPr id="64" name="63 Conector"/>
                      <p:cNvSpPr/>
                      <p:nvPr/>
                    </p:nvSpPr>
                    <p:spPr>
                      <a:xfrm>
                        <a:off x="1331640" y="3069120"/>
                        <a:ext cx="1260000" cy="1260000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/>
                      </a:p>
                    </p:txBody>
                  </p:sp>
                  <p:sp>
                    <p:nvSpPr>
                      <p:cNvPr id="65" name="64 Anillo"/>
                      <p:cNvSpPr/>
                      <p:nvPr/>
                    </p:nvSpPr>
                    <p:spPr>
                      <a:xfrm>
                        <a:off x="1417296" y="3172152"/>
                        <a:ext cx="1080000" cy="1080000"/>
                      </a:xfrm>
                      <a:prstGeom prst="donut">
                        <a:avLst>
                          <a:gd name="adj" fmla="val 7231"/>
                        </a:avLst>
                      </a:prstGeom>
                      <a:solidFill>
                        <a:srgbClr val="00B0F0"/>
                      </a:solidFill>
                      <a:ln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9" name="58 Arco"/>
                    <p:cNvSpPr/>
                    <p:nvPr/>
                  </p:nvSpPr>
                  <p:spPr>
                    <a:xfrm rot="10800000">
                      <a:off x="1115616" y="2636912"/>
                      <a:ext cx="1800199" cy="1638112"/>
                    </a:xfrm>
                    <a:prstGeom prst="arc">
                      <a:avLst>
                        <a:gd name="adj1" fmla="val 16371705"/>
                        <a:gd name="adj2" fmla="val 5193262"/>
                      </a:avLst>
                    </a:prstGeom>
                    <a:ln w="19050">
                      <a:solidFill>
                        <a:srgbClr val="00B0F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cxnSp>
                  <p:nvCxnSpPr>
                    <p:cNvPr id="60" name="59 Conector recto"/>
                    <p:cNvCxnSpPr>
                      <a:stCxn id="59" idx="0"/>
                    </p:cNvCxnSpPr>
                    <p:nvPr/>
                  </p:nvCxnSpPr>
                  <p:spPr>
                    <a:xfrm>
                      <a:off x="1974814" y="4274178"/>
                      <a:ext cx="4800" cy="936000"/>
                    </a:xfrm>
                    <a:prstGeom prst="line">
                      <a:avLst/>
                    </a:prstGeom>
                    <a:ln w="19050">
                      <a:solidFill>
                        <a:srgbClr val="00B0F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60 Conector recto"/>
                    <p:cNvCxnSpPr>
                      <a:stCxn id="59" idx="2"/>
                    </p:cNvCxnSpPr>
                    <p:nvPr/>
                  </p:nvCxnSpPr>
                  <p:spPr>
                    <a:xfrm flipH="1" flipV="1">
                      <a:off x="1954954" y="1700807"/>
                      <a:ext cx="11520" cy="936000"/>
                    </a:xfrm>
                    <a:prstGeom prst="line">
                      <a:avLst/>
                    </a:prstGeom>
                    <a:ln w="19050">
                      <a:solidFill>
                        <a:srgbClr val="00B0F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" name="61 Conector"/>
                    <p:cNvSpPr/>
                    <p:nvPr/>
                  </p:nvSpPr>
                  <p:spPr>
                    <a:xfrm>
                      <a:off x="1896204" y="1700806"/>
                      <a:ext cx="72000" cy="72000"/>
                    </a:xfrm>
                    <a:prstGeom prst="flowChartConnector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63" name="62 Conector"/>
                    <p:cNvSpPr/>
                    <p:nvPr/>
                  </p:nvSpPr>
                  <p:spPr>
                    <a:xfrm>
                      <a:off x="1942208" y="5210199"/>
                      <a:ext cx="72000" cy="72000"/>
                    </a:xfrm>
                    <a:prstGeom prst="flowChartConnector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</p:grpSp>
            </p:grpSp>
            <p:grpSp>
              <p:nvGrpSpPr>
                <p:cNvPr id="66" name="65 Grupo"/>
                <p:cNvGrpSpPr/>
                <p:nvPr/>
              </p:nvGrpSpPr>
              <p:grpSpPr>
                <a:xfrm rot="10800000">
                  <a:off x="5390164" y="4959801"/>
                  <a:ext cx="1331216" cy="1275523"/>
                  <a:chOff x="467545" y="1700806"/>
                  <a:chExt cx="3579209" cy="3581393"/>
                </a:xfrm>
              </p:grpSpPr>
              <p:sp>
                <p:nvSpPr>
                  <p:cNvPr id="67" name="66 Rectángulo redondeado"/>
                  <p:cNvSpPr/>
                  <p:nvPr/>
                </p:nvSpPr>
                <p:spPr>
                  <a:xfrm rot="10800000">
                    <a:off x="753939" y="3046444"/>
                    <a:ext cx="3292815" cy="83099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grpSp>
                <p:nvGrpSpPr>
                  <p:cNvPr id="68" name="67 Grupo"/>
                  <p:cNvGrpSpPr/>
                  <p:nvPr/>
                </p:nvGrpSpPr>
                <p:grpSpPr>
                  <a:xfrm>
                    <a:off x="467545" y="1700806"/>
                    <a:ext cx="1800199" cy="3581393"/>
                    <a:chOff x="1115616" y="1700806"/>
                    <a:chExt cx="1800199" cy="3581393"/>
                  </a:xfrm>
                </p:grpSpPr>
                <p:grpSp>
                  <p:nvGrpSpPr>
                    <p:cNvPr id="69" name="68 Grupo"/>
                    <p:cNvGrpSpPr/>
                    <p:nvPr/>
                  </p:nvGrpSpPr>
                  <p:grpSpPr>
                    <a:xfrm>
                      <a:off x="1331640" y="2858496"/>
                      <a:ext cx="1260000" cy="1260000"/>
                      <a:chOff x="1331640" y="3128616"/>
                      <a:chExt cx="1260000" cy="1260000"/>
                    </a:xfrm>
                  </p:grpSpPr>
                  <p:sp>
                    <p:nvSpPr>
                      <p:cNvPr id="75" name="74 Conector"/>
                      <p:cNvSpPr/>
                      <p:nvPr/>
                    </p:nvSpPr>
                    <p:spPr>
                      <a:xfrm>
                        <a:off x="1331640" y="3128616"/>
                        <a:ext cx="1260000" cy="1260000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/>
                      </a:p>
                    </p:txBody>
                  </p:sp>
                  <p:sp>
                    <p:nvSpPr>
                      <p:cNvPr id="76" name="75 Anillo"/>
                      <p:cNvSpPr/>
                      <p:nvPr/>
                    </p:nvSpPr>
                    <p:spPr>
                      <a:xfrm>
                        <a:off x="1417297" y="3231647"/>
                        <a:ext cx="1080000" cy="1080000"/>
                      </a:xfrm>
                      <a:prstGeom prst="donut">
                        <a:avLst>
                          <a:gd name="adj" fmla="val 7231"/>
                        </a:avLst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70" name="69 Arco"/>
                    <p:cNvSpPr/>
                    <p:nvPr/>
                  </p:nvSpPr>
                  <p:spPr>
                    <a:xfrm rot="10800000">
                      <a:off x="1115616" y="2636912"/>
                      <a:ext cx="1800199" cy="1638112"/>
                    </a:xfrm>
                    <a:prstGeom prst="arc">
                      <a:avLst>
                        <a:gd name="adj1" fmla="val 16371705"/>
                        <a:gd name="adj2" fmla="val 5193262"/>
                      </a:avLst>
                    </a:prstGeom>
                    <a:ln w="1905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cxnSp>
                  <p:nvCxnSpPr>
                    <p:cNvPr id="71" name="70 Conector recto"/>
                    <p:cNvCxnSpPr>
                      <a:stCxn id="70" idx="0"/>
                    </p:cNvCxnSpPr>
                    <p:nvPr/>
                  </p:nvCxnSpPr>
                  <p:spPr>
                    <a:xfrm>
                      <a:off x="1974814" y="4274178"/>
                      <a:ext cx="4800" cy="936000"/>
                    </a:xfrm>
                    <a:prstGeom prst="line">
                      <a:avLst/>
                    </a:prstGeom>
                    <a:ln w="1905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71 Conector recto"/>
                    <p:cNvCxnSpPr>
                      <a:stCxn id="70" idx="2"/>
                    </p:cNvCxnSpPr>
                    <p:nvPr/>
                  </p:nvCxnSpPr>
                  <p:spPr>
                    <a:xfrm flipH="1" flipV="1">
                      <a:off x="1954954" y="1700807"/>
                      <a:ext cx="11520" cy="936000"/>
                    </a:xfrm>
                    <a:prstGeom prst="line">
                      <a:avLst/>
                    </a:prstGeom>
                    <a:ln w="19050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3" name="72 Conector"/>
                    <p:cNvSpPr/>
                    <p:nvPr/>
                  </p:nvSpPr>
                  <p:spPr>
                    <a:xfrm>
                      <a:off x="1916330" y="1700806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74" name="73 Conector"/>
                    <p:cNvSpPr/>
                    <p:nvPr/>
                  </p:nvSpPr>
                  <p:spPr>
                    <a:xfrm>
                      <a:off x="1942208" y="5210199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</p:grpSp>
            </p:grpSp>
          </p:grpSp>
          <p:sp>
            <p:nvSpPr>
              <p:cNvPr id="27" name="26 CuadroTexto"/>
              <p:cNvSpPr txBox="1"/>
              <p:nvPr/>
            </p:nvSpPr>
            <p:spPr>
              <a:xfrm>
                <a:off x="6293846" y="1523110"/>
                <a:ext cx="360040" cy="42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5</a:t>
                </a:r>
                <a:endParaRPr lang="es-CO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76 CuadroTexto"/>
              <p:cNvSpPr txBox="1"/>
              <p:nvPr/>
            </p:nvSpPr>
            <p:spPr>
              <a:xfrm>
                <a:off x="6307744" y="2974869"/>
                <a:ext cx="360040" cy="42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5</a:t>
                </a:r>
                <a:endParaRPr lang="es-CO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77 CuadroTexto"/>
              <p:cNvSpPr txBox="1"/>
              <p:nvPr/>
            </p:nvSpPr>
            <p:spPr>
              <a:xfrm>
                <a:off x="6339760" y="43961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</a:t>
                </a:r>
                <a:endParaRPr lang="es-CO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79" name="78 CuadroTexto"/>
              <p:cNvSpPr txBox="1"/>
              <p:nvPr/>
            </p:nvSpPr>
            <p:spPr>
              <a:xfrm>
                <a:off x="6356666" y="5851519"/>
                <a:ext cx="360040" cy="42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80" name="79 CuadroTexto"/>
              <p:cNvSpPr txBox="1"/>
              <p:nvPr/>
            </p:nvSpPr>
            <p:spPr>
              <a:xfrm>
                <a:off x="6739287" y="1626421"/>
                <a:ext cx="998853" cy="210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$ </a:t>
                </a:r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6.645 </a:t>
                </a:r>
                <a:r>
                  <a:rPr lang="es-CO" sz="1200" b="1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mll</a:t>
                </a:r>
                <a:endParaRPr lang="es-CO" sz="12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80 CuadroTexto"/>
              <p:cNvSpPr txBox="1"/>
              <p:nvPr/>
            </p:nvSpPr>
            <p:spPr>
              <a:xfrm>
                <a:off x="5312789" y="3114973"/>
                <a:ext cx="947730" cy="210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 $ </a:t>
                </a:r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7.478mll</a:t>
                </a:r>
                <a:endParaRPr lang="es-CO" sz="12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" name="81 CuadroTexto"/>
              <p:cNvSpPr txBox="1"/>
              <p:nvPr/>
            </p:nvSpPr>
            <p:spPr>
              <a:xfrm>
                <a:off x="6769867" y="4503887"/>
                <a:ext cx="928284" cy="210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$ </a:t>
                </a:r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5.217 </a:t>
                </a:r>
                <a:r>
                  <a:rPr lang="es-CO" sz="1200" b="1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mll</a:t>
                </a:r>
                <a:endParaRPr lang="es-CO" sz="12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82 CuadroTexto"/>
              <p:cNvSpPr txBox="1"/>
              <p:nvPr/>
            </p:nvSpPr>
            <p:spPr>
              <a:xfrm>
                <a:off x="5460801" y="6004258"/>
                <a:ext cx="840446" cy="210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$ </a:t>
                </a:r>
                <a:r>
                  <a:rPr lang="es-CO" sz="1200" b="1" dirty="0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568 </a:t>
                </a:r>
                <a:r>
                  <a:rPr lang="es-CO" sz="1200" b="1" dirty="0" err="1" smtClean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mll</a:t>
                </a:r>
                <a:endParaRPr lang="es-CO" sz="12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" name="83 CuadroTexto"/>
              <p:cNvSpPr txBox="1"/>
              <p:nvPr/>
            </p:nvSpPr>
            <p:spPr>
              <a:xfrm>
                <a:off x="3995936" y="1576819"/>
                <a:ext cx="220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Viceministerio de Política Criminal y Justicia Restaurativa</a:t>
                </a:r>
                <a:endParaRPr lang="es-CO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" name="84 CuadroTexto"/>
              <p:cNvSpPr txBox="1"/>
              <p:nvPr/>
            </p:nvSpPr>
            <p:spPr>
              <a:xfrm>
                <a:off x="6830125" y="3013919"/>
                <a:ext cx="2206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Viceministerio de Promoción de la Justicia</a:t>
                </a:r>
                <a:endParaRPr lang="es-CO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85 CuadroTexto"/>
              <p:cNvSpPr txBox="1"/>
              <p:nvPr/>
            </p:nvSpPr>
            <p:spPr>
              <a:xfrm>
                <a:off x="4139952" y="4330934"/>
                <a:ext cx="2206371" cy="42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Subdirección de Tecnología y Sistemas de la Información</a:t>
                </a:r>
                <a:endParaRPr lang="es-CO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" name="86 CuadroTexto"/>
              <p:cNvSpPr txBox="1"/>
              <p:nvPr/>
            </p:nvSpPr>
            <p:spPr>
              <a:xfrm>
                <a:off x="6859004" y="5801827"/>
                <a:ext cx="2206371" cy="42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Subdirección de Gestión de Información en Justicia</a:t>
                </a:r>
                <a:endParaRPr lang="es-CO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23" name="122 CuadroTexto"/>
            <p:cNvSpPr txBox="1"/>
            <p:nvPr/>
          </p:nvSpPr>
          <p:spPr>
            <a:xfrm>
              <a:off x="4569992" y="6279315"/>
              <a:ext cx="1649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Dirección de Asuntos Internacionales</a:t>
              </a:r>
              <a:endParaRPr lang="es-CO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04" name="55 Rectángulo redondeado"/>
            <p:cNvSpPr/>
            <p:nvPr/>
          </p:nvSpPr>
          <p:spPr>
            <a:xfrm rot="10800000">
              <a:off x="6255791" y="6262359"/>
              <a:ext cx="1268537" cy="2892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09" name="57 Grupo"/>
            <p:cNvGrpSpPr/>
            <p:nvPr/>
          </p:nvGrpSpPr>
          <p:grpSpPr>
            <a:xfrm>
              <a:off x="6244308" y="6196943"/>
              <a:ext cx="485408" cy="438540"/>
              <a:chOff x="1331640" y="3069120"/>
              <a:chExt cx="1260000" cy="1260000"/>
            </a:xfrm>
          </p:grpSpPr>
          <p:sp>
            <p:nvSpPr>
              <p:cNvPr id="116" name="63 Conector"/>
              <p:cNvSpPr/>
              <p:nvPr/>
            </p:nvSpPr>
            <p:spPr>
              <a:xfrm>
                <a:off x="1331640" y="3069120"/>
                <a:ext cx="1260000" cy="12600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7" name="64 Anillo"/>
              <p:cNvSpPr/>
              <p:nvPr/>
            </p:nvSpPr>
            <p:spPr>
              <a:xfrm>
                <a:off x="1417296" y="3172152"/>
                <a:ext cx="1080000" cy="1080000"/>
              </a:xfrm>
              <a:prstGeom prst="donut">
                <a:avLst>
                  <a:gd name="adj" fmla="val 7231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58 Arco"/>
            <p:cNvSpPr/>
            <p:nvPr/>
          </p:nvSpPr>
          <p:spPr>
            <a:xfrm rot="10800000">
              <a:off x="6161086" y="6140528"/>
              <a:ext cx="693517" cy="570141"/>
            </a:xfrm>
            <a:prstGeom prst="arc">
              <a:avLst>
                <a:gd name="adj1" fmla="val 16371705"/>
                <a:gd name="adj2" fmla="val 5193262"/>
              </a:avLst>
            </a:prstGeom>
            <a:ln w="1905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112" name="60 Conector recto"/>
            <p:cNvCxnSpPr>
              <a:stCxn id="110" idx="2"/>
            </p:cNvCxnSpPr>
            <p:nvPr/>
          </p:nvCxnSpPr>
          <p:spPr>
            <a:xfrm flipH="1" flipV="1">
              <a:off x="6484436" y="5814719"/>
              <a:ext cx="4438" cy="325772"/>
            </a:xfrm>
            <a:prstGeom prst="line">
              <a:avLst/>
            </a:prstGeom>
            <a:ln w="1905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61 Conector"/>
            <p:cNvSpPr/>
            <p:nvPr/>
          </p:nvSpPr>
          <p:spPr>
            <a:xfrm>
              <a:off x="6461803" y="5814719"/>
              <a:ext cx="27738" cy="25059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8" name="78 CuadroTexto"/>
            <p:cNvSpPr txBox="1"/>
            <p:nvPr/>
          </p:nvSpPr>
          <p:spPr>
            <a:xfrm>
              <a:off x="6324427" y="6231547"/>
              <a:ext cx="32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0" name="81 CuadroTexto"/>
            <p:cNvSpPr txBox="1"/>
            <p:nvPr/>
          </p:nvSpPr>
          <p:spPr>
            <a:xfrm>
              <a:off x="6734911" y="6328666"/>
              <a:ext cx="83653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O" sz="12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$ </a:t>
              </a:r>
              <a:r>
                <a:rPr lang="es-CO" sz="12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146 </a:t>
              </a:r>
              <a:r>
                <a:rPr lang="es-CO" sz="12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mll</a:t>
              </a:r>
              <a:endParaRPr lang="es-CO" sz="1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97" name="Imagen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6" y="6381707"/>
            <a:ext cx="965650" cy="438344"/>
          </a:xfrm>
          <a:prstGeom prst="rect">
            <a:avLst/>
          </a:prstGeom>
        </p:spPr>
      </p:pic>
      <p:grpSp>
        <p:nvGrpSpPr>
          <p:cNvPr id="108" name="Grupo 107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111" name="Imagen 9" descr="Min + Lema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115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5" y="1772816"/>
            <a:ext cx="3264867" cy="3581393"/>
            <a:chOff x="467545" y="2079855"/>
            <a:chExt cx="3264867" cy="3581393"/>
          </a:xfrm>
        </p:grpSpPr>
        <p:grpSp>
          <p:nvGrpSpPr>
            <p:cNvPr id="3" name="2 Grupo"/>
            <p:cNvGrpSpPr/>
            <p:nvPr/>
          </p:nvGrpSpPr>
          <p:grpSpPr>
            <a:xfrm>
              <a:off x="467545" y="2079855"/>
              <a:ext cx="3264867" cy="3581393"/>
              <a:chOff x="467545" y="2079855"/>
              <a:chExt cx="3264867" cy="3581393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467545" y="2079855"/>
                <a:ext cx="3050212" cy="3581393"/>
                <a:chOff x="467545" y="1700806"/>
                <a:chExt cx="3050212" cy="3581393"/>
              </a:xfrm>
            </p:grpSpPr>
            <p:sp>
              <p:nvSpPr>
                <p:cNvPr id="9" name="8 Rectángulo redondeado"/>
                <p:cNvSpPr/>
                <p:nvPr/>
              </p:nvSpPr>
              <p:spPr>
                <a:xfrm rot="10800000">
                  <a:off x="1268258" y="2986950"/>
                  <a:ext cx="2223620" cy="8309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0" name="9 Grupo"/>
                <p:cNvGrpSpPr/>
                <p:nvPr/>
              </p:nvGrpSpPr>
              <p:grpSpPr>
                <a:xfrm>
                  <a:off x="467545" y="1700806"/>
                  <a:ext cx="1800199" cy="3581393"/>
                  <a:chOff x="1115616" y="1700806"/>
                  <a:chExt cx="1800199" cy="3581393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1331640" y="2799000"/>
                    <a:ext cx="1260000" cy="1260000"/>
                    <a:chOff x="1331640" y="3069120"/>
                    <a:chExt cx="1260000" cy="1260000"/>
                  </a:xfrm>
                </p:grpSpPr>
                <p:sp>
                  <p:nvSpPr>
                    <p:cNvPr id="18" name="17 Conector"/>
                    <p:cNvSpPr/>
                    <p:nvPr/>
                  </p:nvSpPr>
                  <p:spPr>
                    <a:xfrm>
                      <a:off x="1331640" y="3069120"/>
                      <a:ext cx="1260000" cy="1260000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19" name="18 Anillo"/>
                    <p:cNvSpPr/>
                    <p:nvPr/>
                  </p:nvSpPr>
                  <p:spPr>
                    <a:xfrm>
                      <a:off x="1417296" y="3172152"/>
                      <a:ext cx="1080000" cy="1080000"/>
                    </a:xfrm>
                    <a:prstGeom prst="donut">
                      <a:avLst>
                        <a:gd name="adj" fmla="val 7231"/>
                      </a:avLst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" name="19 CuadroTexto"/>
                    <p:cNvSpPr txBox="1"/>
                    <p:nvPr/>
                  </p:nvSpPr>
                  <p:spPr>
                    <a:xfrm>
                      <a:off x="1641968" y="3273371"/>
                      <a:ext cx="625972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sz="4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5</a:t>
                      </a:r>
                      <a:endParaRPr lang="es-CO" sz="4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p:txBody>
                </p:sp>
              </p:grpSp>
              <p:sp>
                <p:nvSpPr>
                  <p:cNvPr id="13" name="12 Arco"/>
                  <p:cNvSpPr/>
                  <p:nvPr/>
                </p:nvSpPr>
                <p:spPr>
                  <a:xfrm rot="10800000">
                    <a:off x="1115616" y="2636912"/>
                    <a:ext cx="1800199" cy="1638112"/>
                  </a:xfrm>
                  <a:prstGeom prst="arc">
                    <a:avLst>
                      <a:gd name="adj1" fmla="val 16371705"/>
                      <a:gd name="adj2" fmla="val 5193262"/>
                    </a:avLst>
                  </a:prstGeom>
                  <a:ln w="19050">
                    <a:solidFill>
                      <a:srgbClr val="00B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cxnSp>
                <p:nvCxnSpPr>
                  <p:cNvPr id="14" name="13 Conector recto"/>
                  <p:cNvCxnSpPr>
                    <a:stCxn id="13" idx="0"/>
                  </p:cNvCxnSpPr>
                  <p:nvPr/>
                </p:nvCxnSpPr>
                <p:spPr>
                  <a:xfrm>
                    <a:off x="1974814" y="4274178"/>
                    <a:ext cx="4800" cy="93600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14 Conector recto"/>
                  <p:cNvCxnSpPr>
                    <a:stCxn id="13" idx="2"/>
                  </p:cNvCxnSpPr>
                  <p:nvPr/>
                </p:nvCxnSpPr>
                <p:spPr>
                  <a:xfrm flipH="1" flipV="1">
                    <a:off x="1954954" y="1700807"/>
                    <a:ext cx="11520" cy="93600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15 Conector"/>
                  <p:cNvSpPr/>
                  <p:nvPr/>
                </p:nvSpPr>
                <p:spPr>
                  <a:xfrm>
                    <a:off x="1916330" y="1700806"/>
                    <a:ext cx="72000" cy="720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17" name="16 Conector"/>
                  <p:cNvSpPr/>
                  <p:nvPr/>
                </p:nvSpPr>
                <p:spPr>
                  <a:xfrm>
                    <a:off x="1942208" y="5210199"/>
                    <a:ext cx="72000" cy="720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sp>
              <p:nvSpPr>
                <p:cNvPr id="11" name="10 CuadroTexto"/>
                <p:cNvSpPr txBox="1"/>
                <p:nvPr/>
              </p:nvSpPr>
              <p:spPr>
                <a:xfrm>
                  <a:off x="1969447" y="3238854"/>
                  <a:ext cx="154831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$6.645 </a:t>
                  </a:r>
                  <a:r>
                    <a:rPr lang="es-CO" sz="2000" b="1" dirty="0" smtClean="0">
                      <a:solidFill>
                        <a:srgbClr val="0033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anose="020B0502020202020204" pitchFamily="34" charset="0"/>
                    </a:rPr>
                    <a:t>mll</a:t>
                  </a:r>
                  <a:endParaRPr lang="es-CO" sz="2000" b="1" dirty="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endParaRPr>
                </a:p>
              </p:txBody>
            </p:sp>
          </p:grpSp>
          <p:cxnSp>
            <p:nvCxnSpPr>
              <p:cNvPr id="6" name="5 Conector angular"/>
              <p:cNvCxnSpPr/>
              <p:nvPr/>
            </p:nvCxnSpPr>
            <p:spPr>
              <a:xfrm flipV="1">
                <a:off x="1318402" y="2582756"/>
                <a:ext cx="936000" cy="1008000"/>
              </a:xfrm>
              <a:prstGeom prst="bentConnector3">
                <a:avLst>
                  <a:gd name="adj1" fmla="val 16373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CuadroTexto"/>
              <p:cNvSpPr txBox="1"/>
              <p:nvPr/>
            </p:nvSpPr>
            <p:spPr>
              <a:xfrm>
                <a:off x="2278918" y="2398815"/>
                <a:ext cx="1453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Número de proyectos </a:t>
                </a:r>
              </a:p>
              <a:p>
                <a:pPr algn="ctr"/>
                <a:r>
                  <a:rPr lang="es-CO" sz="900" dirty="0" smtClean="0">
                    <a:latin typeface="Century Gothic" panose="020B0502020202020204" pitchFamily="34" charset="0"/>
                  </a:rPr>
                  <a:t>de inversión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278918" y="5154259"/>
                <a:ext cx="145349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dirty="0" smtClean="0">
                    <a:latin typeface="Century Gothic" panose="020B0502020202020204" pitchFamily="34" charset="0"/>
                  </a:rPr>
                  <a:t>Apropiación vigente</a:t>
                </a:r>
                <a:endParaRPr lang="es-CO" sz="900" dirty="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1" name="20 Conector angular"/>
            <p:cNvCxnSpPr/>
            <p:nvPr/>
          </p:nvCxnSpPr>
          <p:spPr>
            <a:xfrm>
              <a:off x="2015752" y="3938862"/>
              <a:ext cx="324000" cy="1332000"/>
            </a:xfrm>
            <a:prstGeom prst="bentConnector3">
              <a:avLst>
                <a:gd name="adj1" fmla="val -128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Marco">
            <a:hlinkClick r:id="rId2" action="ppaction://hlinksldjump"/>
          </p:cNvPr>
          <p:cNvSpPr/>
          <p:nvPr/>
        </p:nvSpPr>
        <p:spPr>
          <a:xfrm>
            <a:off x="251520" y="6441568"/>
            <a:ext cx="648072" cy="299800"/>
          </a:xfrm>
          <a:prstGeom prst="frame">
            <a:avLst/>
          </a:prstGeom>
          <a:solidFill>
            <a:srgbClr val="003399"/>
          </a:solidFill>
          <a:ln>
            <a:solidFill>
              <a:srgbClr val="0033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Tabla de contenido</a:t>
            </a:r>
            <a:endParaRPr lang="es-CO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6" y="6381707"/>
            <a:ext cx="965650" cy="438344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28" name="Imagen 9" descr="Min + Lema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29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VICEMINISTERIO DE POLÍTICA CRIMINAL Y JUSTICIA RESTAURATIVA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/>
          <a:stretch/>
        </p:blipFill>
        <p:spPr bwMode="auto">
          <a:xfrm>
            <a:off x="4201967" y="2060848"/>
            <a:ext cx="4568928" cy="30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07504" y="3545980"/>
            <a:ext cx="8935657" cy="2124854"/>
            <a:chOff x="107504" y="4885704"/>
            <a:chExt cx="8935657" cy="2215425"/>
          </a:xfrm>
        </p:grpSpPr>
        <p:sp>
          <p:nvSpPr>
            <p:cNvPr id="41" name="40 Pentágono"/>
            <p:cNvSpPr/>
            <p:nvPr/>
          </p:nvSpPr>
          <p:spPr>
            <a:xfrm flipH="1">
              <a:off x="5586777" y="4885704"/>
              <a:ext cx="3456384" cy="2215425"/>
            </a:xfrm>
            <a:prstGeom prst="homePlate">
              <a:avLst>
                <a:gd name="adj" fmla="val 28776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39 Pentágono"/>
            <p:cNvSpPr/>
            <p:nvPr/>
          </p:nvSpPr>
          <p:spPr>
            <a:xfrm>
              <a:off x="107504" y="5108933"/>
              <a:ext cx="3456384" cy="1548000"/>
            </a:xfrm>
            <a:prstGeom prst="homePlate">
              <a:avLst>
                <a:gd name="adj" fmla="val 37017"/>
              </a:avLst>
            </a:prstGeom>
            <a:noFill/>
            <a:ln w="3175">
              <a:solidFill>
                <a:srgbClr val="FFC000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041" name="1040 Grupo"/>
            <p:cNvGrpSpPr/>
            <p:nvPr/>
          </p:nvGrpSpPr>
          <p:grpSpPr>
            <a:xfrm>
              <a:off x="3337969" y="5108338"/>
              <a:ext cx="1224136" cy="1200224"/>
              <a:chOff x="3934196" y="2420888"/>
              <a:chExt cx="1224136" cy="1200224"/>
            </a:xfrm>
          </p:grpSpPr>
          <p:grpSp>
            <p:nvGrpSpPr>
              <p:cNvPr id="9" name="8 Grupo"/>
              <p:cNvGrpSpPr/>
              <p:nvPr/>
            </p:nvGrpSpPr>
            <p:grpSpPr>
              <a:xfrm>
                <a:off x="4089836" y="2714734"/>
                <a:ext cx="914798" cy="906378"/>
                <a:chOff x="7474559" y="2984464"/>
                <a:chExt cx="1248109" cy="1236624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8532" y="3056472"/>
                  <a:ext cx="1197515" cy="109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" name="87 Anillo"/>
                <p:cNvSpPr/>
                <p:nvPr/>
              </p:nvSpPr>
              <p:spPr>
                <a:xfrm>
                  <a:off x="7474559" y="29844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2" name="141 CuadroTexto"/>
              <p:cNvSpPr txBox="1"/>
              <p:nvPr/>
            </p:nvSpPr>
            <p:spPr>
              <a:xfrm>
                <a:off x="3934196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OBJETIVO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43" name="1042 Grupo"/>
            <p:cNvGrpSpPr/>
            <p:nvPr/>
          </p:nvGrpSpPr>
          <p:grpSpPr>
            <a:xfrm>
              <a:off x="4572758" y="5108338"/>
              <a:ext cx="1224136" cy="1200224"/>
              <a:chOff x="7773481" y="2420888"/>
              <a:chExt cx="1224136" cy="1200224"/>
            </a:xfrm>
          </p:grpSpPr>
          <p:grpSp>
            <p:nvGrpSpPr>
              <p:cNvPr id="20" name="19 Grupo"/>
              <p:cNvGrpSpPr/>
              <p:nvPr/>
            </p:nvGrpSpPr>
            <p:grpSpPr>
              <a:xfrm>
                <a:off x="7928152" y="2714734"/>
                <a:ext cx="920546" cy="906378"/>
                <a:chOff x="3460061" y="3262599"/>
                <a:chExt cx="1255955" cy="1236624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675" y="3356992"/>
                  <a:ext cx="1190341" cy="1102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8" name="97 Anillo"/>
                <p:cNvSpPr/>
                <p:nvPr/>
              </p:nvSpPr>
              <p:spPr>
                <a:xfrm>
                  <a:off x="3460061" y="3262599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4" name="143 CuadroTexto"/>
              <p:cNvSpPr txBox="1"/>
              <p:nvPr/>
            </p:nvSpPr>
            <p:spPr>
              <a:xfrm>
                <a:off x="7773481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PRODUCTOS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6" name="155 CuadroTexto"/>
            <p:cNvSpPr txBox="1"/>
            <p:nvPr/>
          </p:nvSpPr>
          <p:spPr>
            <a:xfrm>
              <a:off x="107505" y="5631339"/>
              <a:ext cx="309607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000" dirty="0">
                  <a:latin typeface="Century Gothic" panose="020B0502020202020204" pitchFamily="34" charset="0"/>
                </a:rPr>
                <a:t>Fomentar la adecuada aplicación de los mecanismos de justicia transicional orientados a la reconciliación nacional. </a:t>
              </a:r>
            </a:p>
          </p:txBody>
        </p:sp>
      </p:grpSp>
      <p:sp>
        <p:nvSpPr>
          <p:cNvPr id="1034" name="1033 Cinta hacia arriba"/>
          <p:cNvSpPr/>
          <p:nvPr/>
        </p:nvSpPr>
        <p:spPr>
          <a:xfrm>
            <a:off x="539552" y="980728"/>
            <a:ext cx="8064895" cy="720080"/>
          </a:xfrm>
          <a:prstGeom prst="ribbon2">
            <a:avLst>
              <a:gd name="adj1" fmla="val 16667"/>
              <a:gd name="adj2" fmla="val 6952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8000">
                <a:schemeClr val="bg1"/>
              </a:gs>
              <a:gs pos="100000">
                <a:schemeClr val="bg1"/>
              </a:gs>
            </a:gsLst>
            <a:lin ang="5400000" scaled="0"/>
          </a:gradFill>
          <a:ln w="3175">
            <a:solidFill>
              <a:srgbClr val="003399"/>
            </a:solidFill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APOYO AL FORTALECIMIENTO DEL DISEÑO, EJECUCIÓN, DIFUSIÓN Y ARTICULACIÓN DE LOS MECANISMOS DE JUSTICIA TRANSICIONAL - NACIONAL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1550997" y="1628800"/>
            <a:ext cx="6048672" cy="1763784"/>
            <a:chOff x="1550997" y="1898213"/>
            <a:chExt cx="6048672" cy="1763784"/>
          </a:xfrm>
        </p:grpSpPr>
        <p:grpSp>
          <p:nvGrpSpPr>
            <p:cNvPr id="1042" name="1041 Grupo"/>
            <p:cNvGrpSpPr/>
            <p:nvPr/>
          </p:nvGrpSpPr>
          <p:grpSpPr>
            <a:xfrm>
              <a:off x="3947678" y="1898213"/>
              <a:ext cx="1224136" cy="1242755"/>
              <a:chOff x="5854325" y="2330261"/>
              <a:chExt cx="1224136" cy="1242755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6008994" y="2666638"/>
                <a:ext cx="914798" cy="906378"/>
                <a:chOff x="7500044" y="4322031"/>
                <a:chExt cx="1248109" cy="1236624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2051" y="4443499"/>
                  <a:ext cx="1008112" cy="1026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" name="89 Anillo"/>
                <p:cNvSpPr/>
                <p:nvPr/>
              </p:nvSpPr>
              <p:spPr>
                <a:xfrm>
                  <a:off x="7500044" y="4322031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3" name="142 CuadroTexto"/>
              <p:cNvSpPr txBox="1"/>
              <p:nvPr/>
            </p:nvSpPr>
            <p:spPr>
              <a:xfrm>
                <a:off x="5854325" y="2330261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PROPÓSITO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3" name="152 CuadroTexto"/>
            <p:cNvSpPr txBox="1"/>
            <p:nvPr/>
          </p:nvSpPr>
          <p:spPr>
            <a:xfrm>
              <a:off x="1550997" y="3107999"/>
              <a:ext cx="6048672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000" dirty="0">
                  <a:latin typeface="Century Gothic" panose="020B0502020202020204" pitchFamily="34" charset="0"/>
                </a:rPr>
                <a:t>Fortalecer la articulación entre los diferentes instrumentos de justicia transicional del orden nacional, así como, la coordinación nación-territorio a fin de implementar los mecanismos de justicia transicional a mediano plazo, todo en busca de la reconciliación nacional.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224356" y="5469136"/>
            <a:ext cx="6691612" cy="1200224"/>
            <a:chOff x="1224356" y="3789798"/>
            <a:chExt cx="6691612" cy="1200224"/>
          </a:xfrm>
        </p:grpSpPr>
        <p:sp>
          <p:nvSpPr>
            <p:cNvPr id="39" name="38 Pentágono"/>
            <p:cNvSpPr/>
            <p:nvPr/>
          </p:nvSpPr>
          <p:spPr>
            <a:xfrm flipH="1">
              <a:off x="5576436" y="4237040"/>
              <a:ext cx="2339532" cy="632120"/>
            </a:xfrm>
            <a:prstGeom prst="homePlate">
              <a:avLst/>
            </a:prstGeom>
            <a:noFill/>
            <a:ln w="3175">
              <a:solidFill>
                <a:schemeClr val="accent5">
                  <a:lumMod val="75000"/>
                </a:schemeClr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1 Pentágono"/>
            <p:cNvSpPr/>
            <p:nvPr/>
          </p:nvSpPr>
          <p:spPr>
            <a:xfrm>
              <a:off x="1224356" y="4237040"/>
              <a:ext cx="2339532" cy="632120"/>
            </a:xfrm>
            <a:prstGeom prst="homePlate">
              <a:avLst/>
            </a:prstGeom>
            <a:noFill/>
            <a:ln w="3175">
              <a:solidFill>
                <a:srgbClr val="FF8585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039" name="1038 Grupo"/>
            <p:cNvGrpSpPr/>
            <p:nvPr/>
          </p:nvGrpSpPr>
          <p:grpSpPr>
            <a:xfrm>
              <a:off x="3348622" y="3789798"/>
              <a:ext cx="1224136" cy="1200224"/>
              <a:chOff x="107504" y="2420888"/>
              <a:chExt cx="1224136" cy="1200224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251520" y="2714734"/>
                <a:ext cx="914798" cy="906378"/>
                <a:chOff x="2446096" y="3699236"/>
                <a:chExt cx="1248109" cy="1236624"/>
              </a:xfrm>
            </p:grpSpPr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3780461"/>
                  <a:ext cx="1162402" cy="1101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106 Anillo"/>
                <p:cNvSpPr/>
                <p:nvPr/>
              </p:nvSpPr>
              <p:spPr>
                <a:xfrm>
                  <a:off x="2446096" y="3699236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35" name="1034 CuadroTexto"/>
              <p:cNvSpPr txBox="1"/>
              <p:nvPr/>
            </p:nvSpPr>
            <p:spPr>
              <a:xfrm>
                <a:off x="107504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DEPENDENCIA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40" name="1039 Grupo"/>
            <p:cNvGrpSpPr/>
            <p:nvPr/>
          </p:nvGrpSpPr>
          <p:grpSpPr>
            <a:xfrm>
              <a:off x="4559746" y="3789798"/>
              <a:ext cx="1224136" cy="1200224"/>
              <a:chOff x="2016009" y="2420888"/>
              <a:chExt cx="1224136" cy="1200224"/>
            </a:xfrm>
          </p:grpSpPr>
          <p:grpSp>
            <p:nvGrpSpPr>
              <p:cNvPr id="12" name="11 Grupo"/>
              <p:cNvGrpSpPr/>
              <p:nvPr/>
            </p:nvGrpSpPr>
            <p:grpSpPr>
              <a:xfrm>
                <a:off x="2170678" y="2714734"/>
                <a:ext cx="914798" cy="906378"/>
                <a:chOff x="7380314" y="1665313"/>
                <a:chExt cx="1248109" cy="1236624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1772816"/>
                  <a:ext cx="1104096" cy="1021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6 Anillo"/>
                <p:cNvSpPr/>
                <p:nvPr/>
              </p:nvSpPr>
              <p:spPr>
                <a:xfrm>
                  <a:off x="7380314" y="1665313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1" name="140 CuadroTexto"/>
              <p:cNvSpPr txBox="1"/>
              <p:nvPr/>
            </p:nvSpPr>
            <p:spPr>
              <a:xfrm>
                <a:off x="2016009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PRESUPUESTO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4" name="153 CuadroTexto"/>
            <p:cNvSpPr txBox="1"/>
            <p:nvPr/>
          </p:nvSpPr>
          <p:spPr>
            <a:xfrm>
              <a:off x="1224356" y="4365104"/>
              <a:ext cx="1907782" cy="400110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 smtClean="0">
                  <a:latin typeface="Century Gothic" panose="020B0502020202020204" pitchFamily="34" charset="0"/>
                </a:rPr>
                <a:t>Dirección de Justicia Transicional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155" name="154 CuadroTexto"/>
            <p:cNvSpPr txBox="1"/>
            <p:nvPr/>
          </p:nvSpPr>
          <p:spPr>
            <a:xfrm>
              <a:off x="5940425" y="4437870"/>
              <a:ext cx="18719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 smtClean="0">
                  <a:latin typeface="Century Gothic" panose="020B0502020202020204" pitchFamily="34" charset="0"/>
                </a:rPr>
                <a:t>$ 2.724 millones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43 CuadroTexto"/>
          <p:cNvSpPr txBox="1"/>
          <p:nvPr/>
        </p:nvSpPr>
        <p:spPr>
          <a:xfrm>
            <a:off x="6256899" y="3501008"/>
            <a:ext cx="2816428" cy="2169825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just"/>
            <a:r>
              <a:rPr lang="es-CO" sz="900" dirty="0">
                <a:latin typeface="Century Gothic" panose="020B0502020202020204" pitchFamily="34" charset="0"/>
              </a:rPr>
              <a:t>Piezas comunicativas diseñadas y </a:t>
            </a:r>
            <a:r>
              <a:rPr lang="es-CO" sz="900" dirty="0" smtClean="0">
                <a:latin typeface="Century Gothic" panose="020B0502020202020204" pitchFamily="34" charset="0"/>
              </a:rPr>
              <a:t>difundidas</a:t>
            </a:r>
          </a:p>
          <a:p>
            <a:pPr algn="just"/>
            <a:endParaRPr lang="es-CO" sz="9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Estrategias de acceso a la justicia de las víctimas del conflicto armado </a:t>
            </a:r>
            <a:r>
              <a:rPr lang="es-CO" sz="900" dirty="0" smtClean="0">
                <a:latin typeface="Century Gothic" panose="020B0502020202020204" pitchFamily="34" charset="0"/>
              </a:rPr>
              <a:t>ejecutadas en </a:t>
            </a:r>
            <a:r>
              <a:rPr lang="es-CO" sz="900" dirty="0">
                <a:latin typeface="Century Gothic" panose="020B0502020202020204" pitchFamily="34" charset="0"/>
              </a:rPr>
              <a:t>Entidades </a:t>
            </a:r>
            <a:r>
              <a:rPr lang="es-CO" sz="900" dirty="0" smtClean="0">
                <a:latin typeface="Century Gothic" panose="020B0502020202020204" pitchFamily="34" charset="0"/>
              </a:rPr>
              <a:t>Territoriales</a:t>
            </a:r>
          </a:p>
          <a:p>
            <a:pPr algn="just"/>
            <a:endParaRPr lang="es-CO" sz="9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Estrategia para la aplicación del Sistema Integral de Verdad, Justicia, Reparación y No Repetición (SIVJRNR) </a:t>
            </a:r>
            <a:r>
              <a:rPr lang="es-CO" sz="900" dirty="0" smtClean="0">
                <a:latin typeface="Century Gothic" panose="020B0502020202020204" pitchFamily="34" charset="0"/>
              </a:rPr>
              <a:t>diseñadas.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Eventos de participación para actores del conflicto </a:t>
            </a:r>
            <a:r>
              <a:rPr lang="es-CO" sz="900" dirty="0" smtClean="0">
                <a:latin typeface="Century Gothic" panose="020B0502020202020204" pitchFamily="34" charset="0"/>
              </a:rPr>
              <a:t>realizados</a:t>
            </a:r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Estrategias </a:t>
            </a:r>
            <a:r>
              <a:rPr lang="es-CO" sz="900" dirty="0">
                <a:latin typeface="Century Gothic" panose="020B0502020202020204" pitchFamily="34" charset="0"/>
              </a:rPr>
              <a:t>de articulación de los </a:t>
            </a:r>
            <a:r>
              <a:rPr lang="es-CO" sz="900" dirty="0" smtClean="0">
                <a:latin typeface="Century Gothic" panose="020B0502020202020204" pitchFamily="34" charset="0"/>
              </a:rPr>
              <a:t>mecanismos </a:t>
            </a:r>
            <a:r>
              <a:rPr lang="es-CO" sz="900" dirty="0">
                <a:latin typeface="Century Gothic" panose="020B0502020202020204" pitchFamily="34" charset="0"/>
              </a:rPr>
              <a:t>del modelo de justicia transicional </a:t>
            </a:r>
            <a:r>
              <a:rPr lang="es-CO" sz="900" dirty="0" smtClean="0">
                <a:latin typeface="Century Gothic" panose="020B0502020202020204" pitchFamily="34" charset="0"/>
              </a:rPr>
              <a:t>diseñada.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084168" y="3501008"/>
            <a:ext cx="288032" cy="2092881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CO" sz="1000" b="1" dirty="0">
                <a:latin typeface="Century Gothic" panose="020B0502020202020204" pitchFamily="34" charset="0"/>
              </a:rPr>
              <a:t>4</a:t>
            </a:r>
            <a:endParaRPr lang="es-CO" sz="1000" b="1" dirty="0" smtClean="0">
              <a:latin typeface="Century Gothic" panose="020B0502020202020204" pitchFamily="34" charset="0"/>
            </a:endParaRPr>
          </a:p>
          <a:p>
            <a:pPr algn="just"/>
            <a:endParaRPr lang="es-CO" sz="10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1000" b="1" dirty="0" smtClean="0">
                <a:latin typeface="Century Gothic" panose="020B0502020202020204" pitchFamily="34" charset="0"/>
              </a:rPr>
              <a:t>74</a:t>
            </a:r>
          </a:p>
          <a:p>
            <a:pPr algn="just"/>
            <a:endParaRPr lang="es-MX" sz="1000" b="1" dirty="0" smtClean="0">
              <a:latin typeface="Century Gothic" panose="020B0502020202020204" pitchFamily="34" charset="0"/>
            </a:endParaRPr>
          </a:p>
          <a:p>
            <a:pPr algn="just"/>
            <a:endParaRPr lang="es-MX" sz="1000" b="1" dirty="0" smtClean="0">
              <a:latin typeface="Century Gothic" panose="020B0502020202020204" pitchFamily="34" charset="0"/>
            </a:endParaRPr>
          </a:p>
          <a:p>
            <a:pPr algn="just"/>
            <a:endParaRPr lang="es-MX" sz="1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latin typeface="Century Gothic" panose="020B0502020202020204" pitchFamily="34" charset="0"/>
              </a:rPr>
              <a:t>1</a:t>
            </a:r>
            <a:endParaRPr lang="es-CO" sz="1000" b="1" dirty="0" smtClean="0">
              <a:latin typeface="Century Gothic" panose="020B0502020202020204" pitchFamily="34" charset="0"/>
            </a:endParaRPr>
          </a:p>
          <a:p>
            <a:pPr algn="just"/>
            <a:endParaRPr lang="es-CO" sz="1000" b="1" dirty="0">
              <a:latin typeface="Century Gothic" panose="020B0502020202020204" pitchFamily="34" charset="0"/>
            </a:endParaRPr>
          </a:p>
          <a:p>
            <a:pPr algn="just"/>
            <a:endParaRPr lang="es-CO" sz="1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 smtClean="0">
                <a:latin typeface="Century Gothic" panose="020B0502020202020204" pitchFamily="34" charset="0"/>
              </a:rPr>
              <a:t>5</a:t>
            </a:r>
          </a:p>
          <a:p>
            <a:pPr algn="ctr"/>
            <a:endParaRPr lang="es-CO" sz="1000" b="1" dirty="0">
              <a:latin typeface="Century Gothic" panose="020B0502020202020204" pitchFamily="34" charset="0"/>
            </a:endParaRPr>
          </a:p>
          <a:p>
            <a:pPr algn="ctr"/>
            <a:endParaRPr lang="es-CO" sz="1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CO" sz="1000" b="1" dirty="0" smtClean="0">
                <a:latin typeface="Century Gothic" panose="020B0502020202020204" pitchFamily="34" charset="0"/>
              </a:rPr>
              <a:t>1</a:t>
            </a:r>
            <a:endParaRPr lang="es-CO" sz="1000" b="1" dirty="0">
              <a:latin typeface="Century Gothic" panose="020B0502020202020204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47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48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8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07504" y="3192923"/>
            <a:ext cx="8938109" cy="2723455"/>
            <a:chOff x="107504" y="4584229"/>
            <a:chExt cx="8925316" cy="2723455"/>
          </a:xfrm>
        </p:grpSpPr>
        <p:sp>
          <p:nvSpPr>
            <p:cNvPr id="41" name="40 Pentágono"/>
            <p:cNvSpPr/>
            <p:nvPr/>
          </p:nvSpPr>
          <p:spPr>
            <a:xfrm flipH="1">
              <a:off x="5576436" y="4584229"/>
              <a:ext cx="3456384" cy="2723455"/>
            </a:xfrm>
            <a:prstGeom prst="homePlate">
              <a:avLst>
                <a:gd name="adj" fmla="val 34619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39 Pentágono"/>
            <p:cNvSpPr/>
            <p:nvPr/>
          </p:nvSpPr>
          <p:spPr>
            <a:xfrm>
              <a:off x="107504" y="4978620"/>
              <a:ext cx="3456384" cy="1868314"/>
            </a:xfrm>
            <a:prstGeom prst="homePlate">
              <a:avLst>
                <a:gd name="adj" fmla="val 37017"/>
              </a:avLst>
            </a:prstGeom>
            <a:noFill/>
            <a:ln w="3175">
              <a:solidFill>
                <a:srgbClr val="FFC000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041" name="1040 Grupo"/>
            <p:cNvGrpSpPr/>
            <p:nvPr/>
          </p:nvGrpSpPr>
          <p:grpSpPr>
            <a:xfrm>
              <a:off x="3337969" y="5108338"/>
              <a:ext cx="1224136" cy="1200224"/>
              <a:chOff x="3934196" y="2420888"/>
              <a:chExt cx="1224136" cy="1200224"/>
            </a:xfrm>
          </p:grpSpPr>
          <p:grpSp>
            <p:nvGrpSpPr>
              <p:cNvPr id="9" name="8 Grupo"/>
              <p:cNvGrpSpPr/>
              <p:nvPr/>
            </p:nvGrpSpPr>
            <p:grpSpPr>
              <a:xfrm>
                <a:off x="4089836" y="2714734"/>
                <a:ext cx="914798" cy="906378"/>
                <a:chOff x="7474559" y="2984464"/>
                <a:chExt cx="1248109" cy="1236624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8532" y="3056472"/>
                  <a:ext cx="1197515" cy="109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" name="87 Anillo"/>
                <p:cNvSpPr/>
                <p:nvPr/>
              </p:nvSpPr>
              <p:spPr>
                <a:xfrm>
                  <a:off x="7474559" y="29844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2" name="141 CuadroTexto"/>
              <p:cNvSpPr txBox="1"/>
              <p:nvPr/>
            </p:nvSpPr>
            <p:spPr>
              <a:xfrm>
                <a:off x="3934196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OBJETIVO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43" name="1042 Grupo"/>
            <p:cNvGrpSpPr/>
            <p:nvPr/>
          </p:nvGrpSpPr>
          <p:grpSpPr>
            <a:xfrm>
              <a:off x="4572758" y="5108338"/>
              <a:ext cx="1224136" cy="1200224"/>
              <a:chOff x="7773481" y="2420888"/>
              <a:chExt cx="1224136" cy="1200224"/>
            </a:xfrm>
          </p:grpSpPr>
          <p:grpSp>
            <p:nvGrpSpPr>
              <p:cNvPr id="20" name="19 Grupo"/>
              <p:cNvGrpSpPr/>
              <p:nvPr/>
            </p:nvGrpSpPr>
            <p:grpSpPr>
              <a:xfrm>
                <a:off x="7928152" y="2714734"/>
                <a:ext cx="920546" cy="906378"/>
                <a:chOff x="3460061" y="3262599"/>
                <a:chExt cx="1255955" cy="1236624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675" y="3356992"/>
                  <a:ext cx="1190341" cy="1102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8" name="97 Anillo"/>
                <p:cNvSpPr/>
                <p:nvPr/>
              </p:nvSpPr>
              <p:spPr>
                <a:xfrm>
                  <a:off x="3460061" y="3262599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4" name="143 CuadroTexto"/>
              <p:cNvSpPr txBox="1"/>
              <p:nvPr/>
            </p:nvSpPr>
            <p:spPr>
              <a:xfrm>
                <a:off x="7773481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PRODUCTOS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6" name="155 CuadroTexto"/>
            <p:cNvSpPr txBox="1"/>
            <p:nvPr/>
          </p:nvSpPr>
          <p:spPr>
            <a:xfrm>
              <a:off x="107505" y="5692428"/>
              <a:ext cx="309607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000" dirty="0">
                  <a:latin typeface="Century Gothic" panose="020B0502020202020204" pitchFamily="34" charset="0"/>
                </a:rPr>
                <a:t>Mejorar la eficiencia en el intercambio de información entre las entidades que hacen parte del modelo de justicia transicional.</a:t>
              </a:r>
            </a:p>
          </p:txBody>
        </p:sp>
      </p:grpSp>
      <p:sp>
        <p:nvSpPr>
          <p:cNvPr id="1034" name="1033 Cinta hacia arriba"/>
          <p:cNvSpPr/>
          <p:nvPr/>
        </p:nvSpPr>
        <p:spPr>
          <a:xfrm>
            <a:off x="539552" y="980728"/>
            <a:ext cx="8064895" cy="720080"/>
          </a:xfrm>
          <a:prstGeom prst="ribbon2">
            <a:avLst>
              <a:gd name="adj1" fmla="val 16667"/>
              <a:gd name="adj2" fmla="val 6952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8000">
                <a:schemeClr val="bg1"/>
              </a:gs>
              <a:gs pos="100000">
                <a:schemeClr val="bg1"/>
              </a:gs>
            </a:gsLst>
            <a:lin ang="5400000" scaled="0"/>
          </a:gradFill>
          <a:ln w="3175">
            <a:solidFill>
              <a:srgbClr val="003399"/>
            </a:solidFill>
            <a:prstDash val="dash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MANTENIMIENTO SOSTENIBILIDAD, SOPORTE E INTERCONEXIÓN DEL SISTEMA DE INFORMACIÓN INTERINSTITUCIONAL DE JUSTICIA TRANSICIONAL A NIVEL NACIONAL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1545826" y="1596862"/>
            <a:ext cx="6048672" cy="1587356"/>
            <a:chOff x="1548422" y="1988840"/>
            <a:chExt cx="6048672" cy="1587356"/>
          </a:xfrm>
        </p:grpSpPr>
        <p:grpSp>
          <p:nvGrpSpPr>
            <p:cNvPr id="1042" name="1041 Grupo"/>
            <p:cNvGrpSpPr/>
            <p:nvPr/>
          </p:nvGrpSpPr>
          <p:grpSpPr>
            <a:xfrm>
              <a:off x="3947678" y="1988840"/>
              <a:ext cx="1224136" cy="1200224"/>
              <a:chOff x="5854325" y="2420888"/>
              <a:chExt cx="1224136" cy="1200224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6008994" y="2714734"/>
                <a:ext cx="914798" cy="906378"/>
                <a:chOff x="7500044" y="4387651"/>
                <a:chExt cx="1248109" cy="1236624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2051" y="4509120"/>
                  <a:ext cx="1008112" cy="1026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" name="89 Anillo"/>
                <p:cNvSpPr/>
                <p:nvPr/>
              </p:nvSpPr>
              <p:spPr>
                <a:xfrm>
                  <a:off x="7500044" y="4387651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3" name="142 CuadroTexto"/>
              <p:cNvSpPr txBox="1"/>
              <p:nvPr/>
            </p:nvSpPr>
            <p:spPr>
              <a:xfrm>
                <a:off x="5854325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PROPÓSITO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3" name="152 CuadroTexto"/>
            <p:cNvSpPr txBox="1"/>
            <p:nvPr/>
          </p:nvSpPr>
          <p:spPr>
            <a:xfrm>
              <a:off x="1548422" y="3176086"/>
              <a:ext cx="60486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000" dirty="0">
                  <a:latin typeface="Century Gothic" panose="020B0502020202020204" pitchFamily="34" charset="0"/>
                </a:rPr>
                <a:t>Contar con un sistema de información eficiente y con cobertura nacional que permita articular la información sobre la oferta de </a:t>
              </a:r>
              <a:r>
                <a:rPr lang="es-CO" sz="1000" dirty="0" smtClean="0">
                  <a:latin typeface="Century Gothic" panose="020B0502020202020204" pitchFamily="34" charset="0"/>
                </a:rPr>
                <a:t>justicia.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224356" y="5541144"/>
            <a:ext cx="6691612" cy="1200224"/>
            <a:chOff x="1224356" y="3717032"/>
            <a:chExt cx="6691612" cy="1200224"/>
          </a:xfrm>
        </p:grpSpPr>
        <p:sp>
          <p:nvSpPr>
            <p:cNvPr id="39" name="38 Pentágono"/>
            <p:cNvSpPr/>
            <p:nvPr/>
          </p:nvSpPr>
          <p:spPr>
            <a:xfrm flipH="1">
              <a:off x="5576436" y="4164274"/>
              <a:ext cx="2339532" cy="632120"/>
            </a:xfrm>
            <a:prstGeom prst="homePlate">
              <a:avLst/>
            </a:prstGeom>
            <a:noFill/>
            <a:ln w="3175">
              <a:solidFill>
                <a:schemeClr val="accent5">
                  <a:lumMod val="75000"/>
                </a:schemeClr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1 Pentágono"/>
            <p:cNvSpPr/>
            <p:nvPr/>
          </p:nvSpPr>
          <p:spPr>
            <a:xfrm>
              <a:off x="1224356" y="4164274"/>
              <a:ext cx="2339532" cy="632120"/>
            </a:xfrm>
            <a:prstGeom prst="homePlate">
              <a:avLst/>
            </a:prstGeom>
            <a:noFill/>
            <a:ln w="3175">
              <a:solidFill>
                <a:srgbClr val="FF8585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039" name="1038 Grupo"/>
            <p:cNvGrpSpPr/>
            <p:nvPr/>
          </p:nvGrpSpPr>
          <p:grpSpPr>
            <a:xfrm>
              <a:off x="3348622" y="3717032"/>
              <a:ext cx="1224136" cy="1200224"/>
              <a:chOff x="107504" y="2420888"/>
              <a:chExt cx="1224136" cy="1200224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251520" y="2714734"/>
                <a:ext cx="914798" cy="906378"/>
                <a:chOff x="2446096" y="3699236"/>
                <a:chExt cx="1248109" cy="1236624"/>
              </a:xfrm>
            </p:grpSpPr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3780461"/>
                  <a:ext cx="1162402" cy="1101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106 Anillo"/>
                <p:cNvSpPr/>
                <p:nvPr/>
              </p:nvSpPr>
              <p:spPr>
                <a:xfrm>
                  <a:off x="2446096" y="3699236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35" name="1034 CuadroTexto"/>
              <p:cNvSpPr txBox="1"/>
              <p:nvPr/>
            </p:nvSpPr>
            <p:spPr>
              <a:xfrm>
                <a:off x="107504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DEPENDENCIA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40" name="1039 Grupo"/>
            <p:cNvGrpSpPr/>
            <p:nvPr/>
          </p:nvGrpSpPr>
          <p:grpSpPr>
            <a:xfrm>
              <a:off x="4559746" y="3717032"/>
              <a:ext cx="1224136" cy="1200224"/>
              <a:chOff x="2016009" y="2420888"/>
              <a:chExt cx="1224136" cy="1200224"/>
            </a:xfrm>
          </p:grpSpPr>
          <p:grpSp>
            <p:nvGrpSpPr>
              <p:cNvPr id="12" name="11 Grupo"/>
              <p:cNvGrpSpPr/>
              <p:nvPr/>
            </p:nvGrpSpPr>
            <p:grpSpPr>
              <a:xfrm>
                <a:off x="2170678" y="2714734"/>
                <a:ext cx="914798" cy="906378"/>
                <a:chOff x="7380314" y="1665313"/>
                <a:chExt cx="1248109" cy="1236624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2320" y="1772816"/>
                  <a:ext cx="1104096" cy="10216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6 Anillo"/>
                <p:cNvSpPr/>
                <p:nvPr/>
              </p:nvSpPr>
              <p:spPr>
                <a:xfrm>
                  <a:off x="7380314" y="1665313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1" name="140 CuadroTexto"/>
              <p:cNvSpPr txBox="1"/>
              <p:nvPr/>
            </p:nvSpPr>
            <p:spPr>
              <a:xfrm>
                <a:off x="2016009" y="2420888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dirty="0" smtClean="0">
                    <a:latin typeface="Comic Sans MS" panose="030F0702030302020204" pitchFamily="66" charset="0"/>
                  </a:rPr>
                  <a:t>PRESUPUESTO</a:t>
                </a:r>
                <a:endParaRPr lang="es-CO" sz="11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4" name="153 CuadroTexto"/>
            <p:cNvSpPr txBox="1"/>
            <p:nvPr/>
          </p:nvSpPr>
          <p:spPr>
            <a:xfrm>
              <a:off x="1224356" y="4292338"/>
              <a:ext cx="1907782" cy="400110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 smtClean="0">
                  <a:latin typeface="Century Gothic" panose="020B0502020202020204" pitchFamily="34" charset="0"/>
                </a:rPr>
                <a:t>Dirección de Justicia Transicional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  <p:sp>
          <p:nvSpPr>
            <p:cNvPr id="155" name="154 CuadroTexto"/>
            <p:cNvSpPr txBox="1"/>
            <p:nvPr/>
          </p:nvSpPr>
          <p:spPr>
            <a:xfrm>
              <a:off x="5940425" y="4365104"/>
              <a:ext cx="18719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 smtClean="0">
                  <a:latin typeface="Century Gothic" panose="020B0502020202020204" pitchFamily="34" charset="0"/>
                </a:rPr>
                <a:t>$ 1.256 millones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6469590" y="3275464"/>
            <a:ext cx="2576023" cy="2446824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Documentos </a:t>
            </a:r>
            <a:r>
              <a:rPr lang="es-CO" sz="900" dirty="0">
                <a:latin typeface="Century Gothic" panose="020B0502020202020204" pitchFamily="34" charset="0"/>
              </a:rPr>
              <a:t>de flujos transversales y convenios para compartir </a:t>
            </a:r>
            <a:r>
              <a:rPr lang="es-CO" sz="900" dirty="0" smtClean="0">
                <a:latin typeface="Century Gothic" panose="020B0502020202020204" pitchFamily="34" charset="0"/>
              </a:rPr>
              <a:t>información suscrito.</a:t>
            </a:r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endParaRPr lang="es-MX" sz="9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Solución tecnológica </a:t>
            </a:r>
            <a:r>
              <a:rPr lang="es-CO" sz="900" dirty="0">
                <a:latin typeface="Century Gothic" panose="020B0502020202020204" pitchFamily="34" charset="0"/>
              </a:rPr>
              <a:t>para intercambio de información </a:t>
            </a:r>
            <a:r>
              <a:rPr lang="es-CO" sz="900" dirty="0" smtClean="0">
                <a:latin typeface="Century Gothic" panose="020B0502020202020204" pitchFamily="34" charset="0"/>
              </a:rPr>
              <a:t> habilitada </a:t>
            </a:r>
            <a:r>
              <a:rPr lang="es-CO" sz="900" dirty="0">
                <a:latin typeface="Century Gothic" panose="020B0502020202020204" pitchFamily="34" charset="0"/>
              </a:rPr>
              <a:t>y en </a:t>
            </a:r>
            <a:r>
              <a:rPr lang="es-CO" sz="900" dirty="0" smtClean="0">
                <a:latin typeface="Century Gothic" panose="020B0502020202020204" pitchFamily="34" charset="0"/>
              </a:rPr>
              <a:t>funcionamiento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Módulo del Sistema de Información Interinstitucional de Justicia Transicional (SIIJT</a:t>
            </a:r>
            <a:r>
              <a:rPr lang="es-CO" sz="900" dirty="0" smtClean="0">
                <a:latin typeface="Century Gothic" panose="020B0502020202020204" pitchFamily="34" charset="0"/>
              </a:rPr>
              <a:t>) </a:t>
            </a:r>
            <a:r>
              <a:rPr lang="es-CO" sz="900" dirty="0">
                <a:latin typeface="Century Gothic" panose="020B0502020202020204" pitchFamily="34" charset="0"/>
              </a:rPr>
              <a:t>h</a:t>
            </a:r>
            <a:r>
              <a:rPr lang="es-CO" sz="900" dirty="0" smtClean="0">
                <a:latin typeface="Century Gothic" panose="020B0502020202020204" pitchFamily="34" charset="0"/>
              </a:rPr>
              <a:t>abilitado y </a:t>
            </a:r>
            <a:r>
              <a:rPr lang="es-CO" sz="900" dirty="0">
                <a:latin typeface="Century Gothic" panose="020B0502020202020204" pitchFamily="34" charset="0"/>
              </a:rPr>
              <a:t>en </a:t>
            </a:r>
            <a:r>
              <a:rPr lang="es-CO" sz="900" dirty="0" smtClean="0">
                <a:latin typeface="Century Gothic" panose="020B0502020202020204" pitchFamily="34" charset="0"/>
              </a:rPr>
              <a:t>funcionamiento.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Sistema de Información Interinstitucional de Justicia Transicional (SIIJT) con contenidos - Actualizados </a:t>
            </a:r>
            <a:r>
              <a:rPr lang="es-CO" sz="900" dirty="0" smtClean="0">
                <a:latin typeface="Century Gothic" panose="020B0502020202020204" pitchFamily="34" charset="0"/>
              </a:rPr>
              <a:t>–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Data center con infraestructura tecnológica como servicio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280488" y="3385048"/>
            <a:ext cx="299033" cy="2708434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CO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s-MX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s-MX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MX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MX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C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s-CO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46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47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9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148 Conector recto"/>
          <p:cNvCxnSpPr/>
          <p:nvPr/>
        </p:nvCxnSpPr>
        <p:spPr>
          <a:xfrm flipH="1">
            <a:off x="2461558" y="3933056"/>
            <a:ext cx="38225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56 Grupo"/>
          <p:cNvGrpSpPr/>
          <p:nvPr/>
        </p:nvGrpSpPr>
        <p:grpSpPr>
          <a:xfrm>
            <a:off x="251520" y="2780928"/>
            <a:ext cx="2269376" cy="2238682"/>
            <a:chOff x="1187624" y="1916832"/>
            <a:chExt cx="3312368" cy="3312369"/>
          </a:xfrm>
        </p:grpSpPr>
        <p:sp>
          <p:nvSpPr>
            <p:cNvPr id="137" name="136 Elipse"/>
            <p:cNvSpPr/>
            <p:nvPr/>
          </p:nvSpPr>
          <p:spPr>
            <a:xfrm>
              <a:off x="1259632" y="1988840"/>
              <a:ext cx="3168352" cy="31683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9" name="138 Anillo"/>
            <p:cNvSpPr/>
            <p:nvPr/>
          </p:nvSpPr>
          <p:spPr>
            <a:xfrm>
              <a:off x="1187624" y="1916832"/>
              <a:ext cx="3312368" cy="3312369"/>
            </a:xfrm>
            <a:prstGeom prst="donut">
              <a:avLst>
                <a:gd name="adj" fmla="val 3262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1482750" y="2919369"/>
              <a:ext cx="2722115" cy="38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97 Grupo"/>
          <p:cNvGrpSpPr/>
          <p:nvPr/>
        </p:nvGrpSpPr>
        <p:grpSpPr>
          <a:xfrm>
            <a:off x="2699792" y="2768541"/>
            <a:ext cx="6194657" cy="2325301"/>
            <a:chOff x="4572758" y="3273192"/>
            <a:chExt cx="6194657" cy="2325301"/>
          </a:xfrm>
        </p:grpSpPr>
        <p:sp>
          <p:nvSpPr>
            <p:cNvPr id="109" name="108 Pentágono"/>
            <p:cNvSpPr/>
            <p:nvPr/>
          </p:nvSpPr>
          <p:spPr>
            <a:xfrm flipH="1">
              <a:off x="5576431" y="3273192"/>
              <a:ext cx="5190984" cy="2325301"/>
            </a:xfrm>
            <a:prstGeom prst="homePlate">
              <a:avLst>
                <a:gd name="adj" fmla="val 29291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24" name="123 Grupo"/>
            <p:cNvGrpSpPr/>
            <p:nvPr/>
          </p:nvGrpSpPr>
          <p:grpSpPr>
            <a:xfrm>
              <a:off x="4572758" y="3795270"/>
              <a:ext cx="1224136" cy="1121986"/>
              <a:chOff x="7773481" y="2499126"/>
              <a:chExt cx="1224136" cy="1121986"/>
            </a:xfrm>
          </p:grpSpPr>
          <p:grpSp>
            <p:nvGrpSpPr>
              <p:cNvPr id="133" name="132 Grupo"/>
              <p:cNvGrpSpPr/>
              <p:nvPr/>
            </p:nvGrpSpPr>
            <p:grpSpPr>
              <a:xfrm>
                <a:off x="7928152" y="2714734"/>
                <a:ext cx="920546" cy="906378"/>
                <a:chOff x="3460061" y="3262599"/>
                <a:chExt cx="1255955" cy="1236624"/>
              </a:xfrm>
            </p:grpSpPr>
            <p:pic>
              <p:nvPicPr>
                <p:cNvPr id="135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674" y="3356992"/>
                  <a:ext cx="1190342" cy="1102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" name="135 Anillo"/>
                <p:cNvSpPr/>
                <p:nvPr/>
              </p:nvSpPr>
              <p:spPr>
                <a:xfrm>
                  <a:off x="3460061" y="3262599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4" name="133 CuadroTexto"/>
              <p:cNvSpPr txBox="1"/>
              <p:nvPr/>
            </p:nvSpPr>
            <p:spPr>
              <a:xfrm>
                <a:off x="7773481" y="2499126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PRODUCTOS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9" name="58 Grupo"/>
          <p:cNvGrpSpPr/>
          <p:nvPr/>
        </p:nvGrpSpPr>
        <p:grpSpPr>
          <a:xfrm>
            <a:off x="2339752" y="4802887"/>
            <a:ext cx="6554696" cy="1128815"/>
            <a:chOff x="496093" y="5103623"/>
            <a:chExt cx="6554696" cy="1128815"/>
          </a:xfrm>
        </p:grpSpPr>
        <p:sp>
          <p:nvSpPr>
            <p:cNvPr id="86" name="85 Pentágono"/>
            <p:cNvSpPr/>
            <p:nvPr/>
          </p:nvSpPr>
          <p:spPr>
            <a:xfrm flipH="1">
              <a:off x="1384661" y="5548408"/>
              <a:ext cx="5666128" cy="521516"/>
            </a:xfrm>
            <a:prstGeom prst="homePlate">
              <a:avLst/>
            </a:prstGeom>
            <a:noFill/>
            <a:ln w="3175">
              <a:solidFill>
                <a:srgbClr val="FF8585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7" name="86 Grupo"/>
            <p:cNvGrpSpPr/>
            <p:nvPr/>
          </p:nvGrpSpPr>
          <p:grpSpPr>
            <a:xfrm>
              <a:off x="496093" y="5103623"/>
              <a:ext cx="1224136" cy="1128815"/>
              <a:chOff x="277742" y="2492297"/>
              <a:chExt cx="1224136" cy="1128815"/>
            </a:xfrm>
          </p:grpSpPr>
          <p:grpSp>
            <p:nvGrpSpPr>
              <p:cNvPr id="89" name="88 Grupo"/>
              <p:cNvGrpSpPr/>
              <p:nvPr/>
            </p:nvGrpSpPr>
            <p:grpSpPr>
              <a:xfrm>
                <a:off x="412858" y="2714734"/>
                <a:ext cx="914798" cy="906378"/>
                <a:chOff x="2666216" y="3699236"/>
                <a:chExt cx="1248108" cy="1236624"/>
              </a:xfrm>
            </p:grpSpPr>
            <p:pic>
              <p:nvPicPr>
                <p:cNvPr id="9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4821" y="3780460"/>
                  <a:ext cx="1162402" cy="1101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91 Anillo"/>
                <p:cNvSpPr/>
                <p:nvPr/>
              </p:nvSpPr>
              <p:spPr>
                <a:xfrm>
                  <a:off x="2666216" y="3699236"/>
                  <a:ext cx="1248108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89 CuadroTexto"/>
              <p:cNvSpPr txBox="1"/>
              <p:nvPr/>
            </p:nvSpPr>
            <p:spPr>
              <a:xfrm>
                <a:off x="277742" y="2492297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DEPENDENCIA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8" name="87 CuadroTexto"/>
            <p:cNvSpPr txBox="1"/>
            <p:nvPr/>
          </p:nvSpPr>
          <p:spPr>
            <a:xfrm>
              <a:off x="1634499" y="5679687"/>
              <a:ext cx="5214292" cy="246221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>
                  <a:latin typeface="Century Gothic" panose="020B0502020202020204" pitchFamily="34" charset="0"/>
                </a:rPr>
                <a:t>Dirección de Política Criminal y Penitenciaria</a:t>
              </a: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2339752" y="1891441"/>
            <a:ext cx="6554697" cy="1112203"/>
            <a:chOff x="4273313" y="5120235"/>
            <a:chExt cx="6554697" cy="1112203"/>
          </a:xfrm>
        </p:grpSpPr>
        <p:grpSp>
          <p:nvGrpSpPr>
            <p:cNvPr id="78" name="77 Grupo"/>
            <p:cNvGrpSpPr/>
            <p:nvPr/>
          </p:nvGrpSpPr>
          <p:grpSpPr>
            <a:xfrm>
              <a:off x="4273313" y="5120235"/>
              <a:ext cx="6554697" cy="1112203"/>
              <a:chOff x="4273313" y="5120235"/>
              <a:chExt cx="6554697" cy="1112203"/>
            </a:xfrm>
          </p:grpSpPr>
          <p:sp>
            <p:nvSpPr>
              <p:cNvPr id="80" name="79 Pentágono"/>
              <p:cNvSpPr/>
              <p:nvPr/>
            </p:nvSpPr>
            <p:spPr>
              <a:xfrm flipH="1">
                <a:off x="5289995" y="5479456"/>
                <a:ext cx="5538015" cy="447051"/>
              </a:xfrm>
              <a:prstGeom prst="homePlate">
                <a:avLst/>
              </a:prstGeom>
              <a:noFill/>
              <a:ln w="3175">
                <a:solidFill>
                  <a:schemeClr val="accent5">
                    <a:lumMod val="7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81" name="80 Grupo"/>
              <p:cNvGrpSpPr/>
              <p:nvPr/>
            </p:nvGrpSpPr>
            <p:grpSpPr>
              <a:xfrm>
                <a:off x="4273313" y="5120235"/>
                <a:ext cx="1224136" cy="1112203"/>
                <a:chOff x="2016009" y="2508909"/>
                <a:chExt cx="1224136" cy="1112203"/>
              </a:xfrm>
            </p:grpSpPr>
            <p:grpSp>
              <p:nvGrpSpPr>
                <p:cNvPr id="82" name="81 Grupo"/>
                <p:cNvGrpSpPr/>
                <p:nvPr/>
              </p:nvGrpSpPr>
              <p:grpSpPr>
                <a:xfrm>
                  <a:off x="2170678" y="2714734"/>
                  <a:ext cx="914798" cy="906378"/>
                  <a:chOff x="7380314" y="1665313"/>
                  <a:chExt cx="1248109" cy="1236624"/>
                </a:xfrm>
              </p:grpSpPr>
              <p:pic>
                <p:nvPicPr>
                  <p:cNvPr id="8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2320" y="1772816"/>
                    <a:ext cx="1104096" cy="10216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5" name="84 Anillo"/>
                  <p:cNvSpPr/>
                  <p:nvPr/>
                </p:nvSpPr>
                <p:spPr>
                  <a:xfrm>
                    <a:off x="7380314" y="1665313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3" name="82 CuadroTexto"/>
                <p:cNvSpPr txBox="1"/>
                <p:nvPr/>
              </p:nvSpPr>
              <p:spPr>
                <a:xfrm>
                  <a:off x="2016009" y="2508909"/>
                  <a:ext cx="1224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omic Sans MS" panose="030F0702030302020204" pitchFamily="66" charset="0"/>
                    </a:rPr>
                    <a:t>PRESUPUESTO</a:t>
                  </a:r>
                  <a:endParaRPr lang="es-CO" sz="1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79" name="78 CuadroTexto"/>
            <p:cNvSpPr txBox="1"/>
            <p:nvPr/>
          </p:nvSpPr>
          <p:spPr>
            <a:xfrm>
              <a:off x="5637031" y="5596432"/>
              <a:ext cx="4756853" cy="243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>
                  <a:latin typeface="Century Gothic" panose="020B0502020202020204" pitchFamily="34" charset="0"/>
                </a:rPr>
                <a:t>$ </a:t>
              </a:r>
              <a:r>
                <a:rPr lang="es-CO" sz="1000" dirty="0" smtClean="0">
                  <a:latin typeface="Century Gothic" panose="020B0502020202020204" pitchFamily="34" charset="0"/>
                </a:rPr>
                <a:t>1.510 </a:t>
              </a:r>
              <a:r>
                <a:rPr lang="es-CO" sz="1000" dirty="0" smtClean="0">
                  <a:latin typeface="Century Gothic" panose="020B0502020202020204" pitchFamily="34" charset="0"/>
                </a:rPr>
                <a:t>millones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1029094" y="5589240"/>
            <a:ext cx="7865414" cy="1128216"/>
            <a:chOff x="3635896" y="3530133"/>
            <a:chExt cx="7865414" cy="1128216"/>
          </a:xfrm>
        </p:grpSpPr>
        <p:grpSp>
          <p:nvGrpSpPr>
            <p:cNvPr id="70" name="69 Grupo"/>
            <p:cNvGrpSpPr/>
            <p:nvPr/>
          </p:nvGrpSpPr>
          <p:grpSpPr>
            <a:xfrm>
              <a:off x="4571992" y="3935759"/>
              <a:ext cx="6929318" cy="577875"/>
              <a:chOff x="3514796" y="4009463"/>
              <a:chExt cx="6929318" cy="577875"/>
            </a:xfrm>
          </p:grpSpPr>
          <p:sp>
            <p:nvSpPr>
              <p:cNvPr id="76" name="75 Pentágono"/>
              <p:cNvSpPr/>
              <p:nvPr/>
            </p:nvSpPr>
            <p:spPr>
              <a:xfrm flipH="1">
                <a:off x="3514796" y="4009463"/>
                <a:ext cx="6929318" cy="577875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rgbClr val="FFC000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" name="76 CuadroTexto"/>
              <p:cNvSpPr txBox="1"/>
              <p:nvPr/>
            </p:nvSpPr>
            <p:spPr>
              <a:xfrm>
                <a:off x="3960688" y="4115220"/>
                <a:ext cx="640939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000" dirty="0">
                    <a:latin typeface="Century Gothic" panose="020B0502020202020204" pitchFamily="34" charset="0"/>
                  </a:rPr>
                  <a:t>Mejorar la capacidad institucional para la formulación y aplicación de las políticas e iniciativas del Ministerio de Justicia y del Derecho en materia criminal</a:t>
                </a:r>
              </a:p>
            </p:txBody>
          </p:sp>
        </p:grpSp>
        <p:grpSp>
          <p:nvGrpSpPr>
            <p:cNvPr id="71" name="70 Grupo"/>
            <p:cNvGrpSpPr/>
            <p:nvPr/>
          </p:nvGrpSpPr>
          <p:grpSpPr>
            <a:xfrm>
              <a:off x="3635896" y="3530133"/>
              <a:ext cx="1224136" cy="1128216"/>
              <a:chOff x="3934196" y="2492896"/>
              <a:chExt cx="1224136" cy="1128216"/>
            </a:xfrm>
          </p:grpSpPr>
          <p:grpSp>
            <p:nvGrpSpPr>
              <p:cNvPr id="72" name="71 Grupo"/>
              <p:cNvGrpSpPr/>
              <p:nvPr/>
            </p:nvGrpSpPr>
            <p:grpSpPr>
              <a:xfrm>
                <a:off x="4089836" y="2714734"/>
                <a:ext cx="914798" cy="906378"/>
                <a:chOff x="7474559" y="2984464"/>
                <a:chExt cx="1248109" cy="1236624"/>
              </a:xfrm>
            </p:grpSpPr>
            <p:pic>
              <p:nvPicPr>
                <p:cNvPr id="74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8532" y="3056472"/>
                  <a:ext cx="1197515" cy="109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74 Anillo"/>
                <p:cNvSpPr/>
                <p:nvPr/>
              </p:nvSpPr>
              <p:spPr>
                <a:xfrm>
                  <a:off x="7474559" y="29844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72 CuadroTexto"/>
              <p:cNvSpPr txBox="1"/>
              <p:nvPr/>
            </p:nvSpPr>
            <p:spPr>
              <a:xfrm>
                <a:off x="3934196" y="2492896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OBJETIVO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2" name="61 Grupo"/>
          <p:cNvGrpSpPr/>
          <p:nvPr/>
        </p:nvGrpSpPr>
        <p:grpSpPr>
          <a:xfrm>
            <a:off x="1052867" y="896968"/>
            <a:ext cx="7841583" cy="1163880"/>
            <a:chOff x="1486692" y="248463"/>
            <a:chExt cx="7841583" cy="1163880"/>
          </a:xfrm>
        </p:grpSpPr>
        <p:sp>
          <p:nvSpPr>
            <p:cNvPr id="63" name="62 Pentágono"/>
            <p:cNvSpPr/>
            <p:nvPr/>
          </p:nvSpPr>
          <p:spPr>
            <a:xfrm flipH="1">
              <a:off x="2400886" y="623215"/>
              <a:ext cx="6927389" cy="621485"/>
            </a:xfrm>
            <a:prstGeom prst="homePlate">
              <a:avLst>
                <a:gd name="adj" fmla="val 37017"/>
              </a:avLst>
            </a:prstGeom>
            <a:noFill/>
            <a:ln w="3175">
              <a:solidFill>
                <a:srgbClr val="FFC000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1486692" y="248463"/>
              <a:ext cx="1224136" cy="1163880"/>
              <a:chOff x="5854325" y="2420888"/>
              <a:chExt cx="1224136" cy="1163880"/>
            </a:xfrm>
          </p:grpSpPr>
          <p:grpSp>
            <p:nvGrpSpPr>
              <p:cNvPr id="66" name="65 Grupo"/>
              <p:cNvGrpSpPr/>
              <p:nvPr/>
            </p:nvGrpSpPr>
            <p:grpSpPr>
              <a:xfrm>
                <a:off x="5987305" y="2678390"/>
                <a:ext cx="914798" cy="906378"/>
                <a:chOff x="7470453" y="4338064"/>
                <a:chExt cx="1248109" cy="1236624"/>
              </a:xfrm>
            </p:grpSpPr>
            <p:pic>
              <p:nvPicPr>
                <p:cNvPr id="68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2459" y="4459533"/>
                  <a:ext cx="1008112" cy="1026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68 Anillo"/>
                <p:cNvSpPr/>
                <p:nvPr/>
              </p:nvSpPr>
              <p:spPr>
                <a:xfrm>
                  <a:off x="7470453" y="43380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7" name="66 CuadroTexto"/>
              <p:cNvSpPr txBox="1"/>
              <p:nvPr/>
            </p:nvSpPr>
            <p:spPr>
              <a:xfrm>
                <a:off x="5854325" y="2420888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PROPÓSITO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5" name="64 CuadroTexto"/>
            <p:cNvSpPr txBox="1"/>
            <p:nvPr/>
          </p:nvSpPr>
          <p:spPr>
            <a:xfrm>
              <a:off x="2794597" y="748074"/>
              <a:ext cx="6459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000" dirty="0">
                  <a:latin typeface="Century Gothic" panose="020B0502020202020204" pitchFamily="34" charset="0"/>
                </a:rPr>
                <a:t> Generar políticas públicas en materia criminal y penitenciaria orientadas a las poblaciones que impacta cada uno de nuestros sistemas penales: adolescentes y jóvenes y a los adultos.</a:t>
              </a:r>
            </a:p>
          </p:txBody>
        </p:sp>
      </p:grpSp>
      <p:cxnSp>
        <p:nvCxnSpPr>
          <p:cNvPr id="9" name="8 Conector recto"/>
          <p:cNvCxnSpPr>
            <a:stCxn id="139" idx="0"/>
          </p:cNvCxnSpPr>
          <p:nvPr/>
        </p:nvCxnSpPr>
        <p:spPr>
          <a:xfrm flipH="1" flipV="1">
            <a:off x="899592" y="2060848"/>
            <a:ext cx="486616" cy="72008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69" idx="2"/>
          </p:cNvCxnSpPr>
          <p:nvPr/>
        </p:nvCxnSpPr>
        <p:spPr>
          <a:xfrm flipV="1">
            <a:off x="899592" y="1607659"/>
            <a:ext cx="286255" cy="36942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"/>
          <p:cNvCxnSpPr>
            <a:endCxn id="139" idx="4"/>
          </p:cNvCxnSpPr>
          <p:nvPr/>
        </p:nvCxnSpPr>
        <p:spPr>
          <a:xfrm flipV="1">
            <a:off x="849661" y="5019610"/>
            <a:ext cx="536547" cy="84424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>
            <a:stCxn id="75" idx="2"/>
          </p:cNvCxnSpPr>
          <p:nvPr/>
        </p:nvCxnSpPr>
        <p:spPr>
          <a:xfrm flipH="1" flipV="1">
            <a:off x="849661" y="5863857"/>
            <a:ext cx="335073" cy="40041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flipV="1">
            <a:off x="1965193" y="2420888"/>
            <a:ext cx="176752" cy="44623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2175570" y="2420888"/>
            <a:ext cx="345326" cy="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28 Grupo"/>
          <p:cNvGrpSpPr/>
          <p:nvPr/>
        </p:nvGrpSpPr>
        <p:grpSpPr>
          <a:xfrm flipV="1">
            <a:off x="1928065" y="4869160"/>
            <a:ext cx="555703" cy="446233"/>
            <a:chOff x="2189601" y="2573288"/>
            <a:chExt cx="555703" cy="446233"/>
          </a:xfrm>
        </p:grpSpPr>
        <p:cxnSp>
          <p:nvCxnSpPr>
            <p:cNvPr id="146" name="145 Conector recto"/>
            <p:cNvCxnSpPr/>
            <p:nvPr/>
          </p:nvCxnSpPr>
          <p:spPr>
            <a:xfrm flipV="1">
              <a:off x="2189601" y="2573288"/>
              <a:ext cx="176752" cy="44623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"/>
            <p:cNvCxnSpPr/>
            <p:nvPr/>
          </p:nvCxnSpPr>
          <p:spPr>
            <a:xfrm flipV="1">
              <a:off x="2399978" y="2573288"/>
              <a:ext cx="345326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Rectángulo"/>
          <p:cNvSpPr/>
          <p:nvPr/>
        </p:nvSpPr>
        <p:spPr>
          <a:xfrm>
            <a:off x="4332415" y="2780928"/>
            <a:ext cx="45838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900" dirty="0">
                <a:latin typeface="Century Gothic" panose="020B0502020202020204" pitchFamily="34" charset="0"/>
              </a:rPr>
              <a:t>Informes periódicos </a:t>
            </a:r>
            <a:r>
              <a:rPr lang="es-CO" sz="900" dirty="0" smtClean="0">
                <a:latin typeface="Century Gothic" panose="020B0502020202020204" pitchFamily="34" charset="0"/>
              </a:rPr>
              <a:t>elaborados.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Tablero de Control con batería de </a:t>
            </a:r>
            <a:r>
              <a:rPr lang="es-CO" sz="900" dirty="0" smtClean="0">
                <a:latin typeface="Century Gothic" panose="020B0502020202020204" pitchFamily="34" charset="0"/>
              </a:rPr>
              <a:t>indicadores elaborado.</a:t>
            </a:r>
          </a:p>
          <a:p>
            <a:endParaRPr lang="es-CO" sz="900" dirty="0"/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Entes territoriales con capacidad técnica Instalada en materia de lineamientos de política de prevención del delito en Adolescentes y </a:t>
            </a:r>
            <a:r>
              <a:rPr lang="es-CO" sz="900" dirty="0" smtClean="0">
                <a:latin typeface="Century Gothic" panose="020B0502020202020204" pitchFamily="34" charset="0"/>
              </a:rPr>
              <a:t>Jóvenes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Casas de Justicia con guías operativas en materia de justicia restaurativa juvenil </a:t>
            </a:r>
            <a:r>
              <a:rPr lang="es-CO" sz="900" dirty="0" smtClean="0">
                <a:latin typeface="Century Gothic" panose="020B0502020202020204" pitchFamily="34" charset="0"/>
              </a:rPr>
              <a:t>implementadas.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Documento de Lineamientos para la aplicación de la justicia restaurativa juvenil </a:t>
            </a:r>
            <a:r>
              <a:rPr lang="es-CO" sz="900" dirty="0" smtClean="0">
                <a:latin typeface="Century Gothic" panose="020B0502020202020204" pitchFamily="34" charset="0"/>
              </a:rPr>
              <a:t>elaborado.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Lineamientos para la prevención del fenómeno de pandillas </a:t>
            </a:r>
            <a:r>
              <a:rPr lang="es-CO" sz="900" dirty="0" smtClean="0">
                <a:latin typeface="Century Gothic" panose="020B0502020202020204" pitchFamily="34" charset="0"/>
              </a:rPr>
              <a:t>elaborado.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Documento de modelos de tratamiento penitenciario elaborado</a:t>
            </a:r>
          </a:p>
        </p:txBody>
      </p:sp>
      <p:sp>
        <p:nvSpPr>
          <p:cNvPr id="93" name="92 Rectángulo"/>
          <p:cNvSpPr/>
          <p:nvPr/>
        </p:nvSpPr>
        <p:spPr>
          <a:xfrm>
            <a:off x="4227040" y="2783426"/>
            <a:ext cx="32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endParaRPr lang="es-CO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453717" y="3544197"/>
            <a:ext cx="1864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FORTALECIMIENTO DE LA POLITICA CRIMINAL DEL ESTADO COLOMBIANO, NACIONAL</a:t>
            </a:r>
          </a:p>
        </p:txBody>
      </p:sp>
      <p:grpSp>
        <p:nvGrpSpPr>
          <p:cNvPr id="95" name="Grupo 94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96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97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1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51520" y="980728"/>
            <a:ext cx="8804274" cy="5736728"/>
            <a:chOff x="323528" y="980728"/>
            <a:chExt cx="8804274" cy="5736728"/>
          </a:xfrm>
        </p:grpSpPr>
        <p:cxnSp>
          <p:nvCxnSpPr>
            <p:cNvPr id="149" name="148 Conector recto"/>
            <p:cNvCxnSpPr/>
            <p:nvPr/>
          </p:nvCxnSpPr>
          <p:spPr>
            <a:xfrm flipH="1">
              <a:off x="2533566" y="3933056"/>
              <a:ext cx="382250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56 Grupo"/>
            <p:cNvGrpSpPr/>
            <p:nvPr/>
          </p:nvGrpSpPr>
          <p:grpSpPr>
            <a:xfrm>
              <a:off x="323528" y="2780928"/>
              <a:ext cx="2269376" cy="2238682"/>
              <a:chOff x="1187624" y="1916832"/>
              <a:chExt cx="3312368" cy="3312369"/>
            </a:xfrm>
          </p:grpSpPr>
          <p:sp>
            <p:nvSpPr>
              <p:cNvPr id="137" name="136 Elipse"/>
              <p:cNvSpPr/>
              <p:nvPr/>
            </p:nvSpPr>
            <p:spPr>
              <a:xfrm>
                <a:off x="1259632" y="1988840"/>
                <a:ext cx="3168352" cy="31683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9" name="138 Anillo"/>
              <p:cNvSpPr/>
              <p:nvPr/>
            </p:nvSpPr>
            <p:spPr>
              <a:xfrm>
                <a:off x="1187624" y="1916832"/>
                <a:ext cx="3312368" cy="3312369"/>
              </a:xfrm>
              <a:prstGeom prst="donut">
                <a:avLst>
                  <a:gd name="adj" fmla="val 3262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139 CuadroTexto"/>
              <p:cNvSpPr txBox="1"/>
              <p:nvPr/>
            </p:nvSpPr>
            <p:spPr>
              <a:xfrm>
                <a:off x="1472700" y="2654243"/>
                <a:ext cx="2722115" cy="188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FORTALECIMIENTO DE LA POLÍTICA EN MATERIA PENITENCIARIA Y TRATAMIENTO RESOCIALIZADOR PARA COMUNIDADES ÉTNICAS A NIVEL NACIONAL</a:t>
                </a:r>
              </a:p>
            </p:txBody>
          </p:sp>
        </p:grpSp>
        <p:grpSp>
          <p:nvGrpSpPr>
            <p:cNvPr id="98" name="97 Grupo"/>
            <p:cNvGrpSpPr/>
            <p:nvPr/>
          </p:nvGrpSpPr>
          <p:grpSpPr>
            <a:xfrm>
              <a:off x="2771800" y="3290619"/>
              <a:ext cx="6247822" cy="1121986"/>
              <a:chOff x="4572758" y="3795270"/>
              <a:chExt cx="6247822" cy="1121986"/>
            </a:xfrm>
          </p:grpSpPr>
          <p:sp>
            <p:nvSpPr>
              <p:cNvPr id="109" name="108 Pentágono"/>
              <p:cNvSpPr/>
              <p:nvPr/>
            </p:nvSpPr>
            <p:spPr>
              <a:xfrm flipH="1">
                <a:off x="5629596" y="4091325"/>
                <a:ext cx="5190984" cy="774287"/>
              </a:xfrm>
              <a:prstGeom prst="homePlate">
                <a:avLst>
                  <a:gd name="adj" fmla="val 29291"/>
                </a:avLst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24" name="123 Grupo"/>
              <p:cNvGrpSpPr/>
              <p:nvPr/>
            </p:nvGrpSpPr>
            <p:grpSpPr>
              <a:xfrm>
                <a:off x="4572758" y="3795270"/>
                <a:ext cx="1224136" cy="1121986"/>
                <a:chOff x="7773481" y="2499126"/>
                <a:chExt cx="1224136" cy="1121986"/>
              </a:xfrm>
            </p:grpSpPr>
            <p:grpSp>
              <p:nvGrpSpPr>
                <p:cNvPr id="133" name="132 Grupo"/>
                <p:cNvGrpSpPr/>
                <p:nvPr/>
              </p:nvGrpSpPr>
              <p:grpSpPr>
                <a:xfrm>
                  <a:off x="7928152" y="2714734"/>
                  <a:ext cx="920546" cy="906378"/>
                  <a:chOff x="3460061" y="3262599"/>
                  <a:chExt cx="1255955" cy="1236624"/>
                </a:xfrm>
              </p:grpSpPr>
              <p:pic>
                <p:nvPicPr>
                  <p:cNvPr id="13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5674" y="3356992"/>
                    <a:ext cx="1190342" cy="11025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6" name="135 Anillo"/>
                  <p:cNvSpPr/>
                  <p:nvPr/>
                </p:nvSpPr>
                <p:spPr>
                  <a:xfrm>
                    <a:off x="3460061" y="3262599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4" name="133 CuadroTexto"/>
                <p:cNvSpPr txBox="1"/>
                <p:nvPr/>
              </p:nvSpPr>
              <p:spPr>
                <a:xfrm>
                  <a:off x="7773481" y="2499126"/>
                  <a:ext cx="1224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omic Sans MS" panose="030F0702030302020204" pitchFamily="66" charset="0"/>
                    </a:rPr>
                    <a:t>PRODUCTOS</a:t>
                  </a:r>
                  <a:endParaRPr lang="es-CO" sz="1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59" name="58 Grupo"/>
            <p:cNvGrpSpPr/>
            <p:nvPr/>
          </p:nvGrpSpPr>
          <p:grpSpPr>
            <a:xfrm>
              <a:off x="2483768" y="4550931"/>
              <a:ext cx="6644034" cy="1089130"/>
              <a:chOff x="568101" y="4906097"/>
              <a:chExt cx="6644034" cy="1089130"/>
            </a:xfrm>
          </p:grpSpPr>
          <p:sp>
            <p:nvSpPr>
              <p:cNvPr id="86" name="85 Pentágono"/>
              <p:cNvSpPr/>
              <p:nvPr/>
            </p:nvSpPr>
            <p:spPr>
              <a:xfrm flipH="1">
                <a:off x="1546007" y="5281281"/>
                <a:ext cx="5666128" cy="521516"/>
              </a:xfrm>
              <a:prstGeom prst="homePlate">
                <a:avLst/>
              </a:prstGeom>
              <a:noFill/>
              <a:ln w="3175">
                <a:solidFill>
                  <a:srgbClr val="FF8585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87" name="86 Grupo"/>
              <p:cNvGrpSpPr/>
              <p:nvPr/>
            </p:nvGrpSpPr>
            <p:grpSpPr>
              <a:xfrm>
                <a:off x="568101" y="4906097"/>
                <a:ext cx="1224136" cy="1089130"/>
                <a:chOff x="349750" y="2294771"/>
                <a:chExt cx="1224136" cy="1089130"/>
              </a:xfrm>
            </p:grpSpPr>
            <p:grpSp>
              <p:nvGrpSpPr>
                <p:cNvPr id="89" name="88 Grupo"/>
                <p:cNvGrpSpPr/>
                <p:nvPr/>
              </p:nvGrpSpPr>
              <p:grpSpPr>
                <a:xfrm>
                  <a:off x="443064" y="2477523"/>
                  <a:ext cx="914798" cy="906378"/>
                  <a:chOff x="2707428" y="3375596"/>
                  <a:chExt cx="1248108" cy="1236624"/>
                </a:xfrm>
              </p:grpSpPr>
              <p:pic>
                <p:nvPicPr>
                  <p:cNvPr id="91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35746" y="3478527"/>
                    <a:ext cx="1162402" cy="11016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2" name="91 Anillo"/>
                  <p:cNvSpPr/>
                  <p:nvPr/>
                </p:nvSpPr>
                <p:spPr>
                  <a:xfrm>
                    <a:off x="2707428" y="3375596"/>
                    <a:ext cx="1248108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0" name="89 CuadroTexto"/>
                <p:cNvSpPr txBox="1"/>
                <p:nvPr/>
              </p:nvSpPr>
              <p:spPr>
                <a:xfrm>
                  <a:off x="349750" y="2294771"/>
                  <a:ext cx="1224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omic Sans MS" panose="030F0702030302020204" pitchFamily="66" charset="0"/>
                    </a:rPr>
                    <a:t>DEPENDENCIA</a:t>
                  </a:r>
                  <a:endParaRPr lang="es-CO" sz="10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88" name="87 CuadroTexto"/>
              <p:cNvSpPr txBox="1"/>
              <p:nvPr/>
            </p:nvSpPr>
            <p:spPr>
              <a:xfrm>
                <a:off x="1651877" y="5409810"/>
                <a:ext cx="5214292" cy="246221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latin typeface="Century Gothic" panose="020B0502020202020204" pitchFamily="34" charset="0"/>
                  </a:rPr>
                  <a:t>Dirección de Política Criminal y Penitenciaria</a:t>
                </a:r>
              </a:p>
            </p:txBody>
          </p:sp>
        </p:grpSp>
        <p:grpSp>
          <p:nvGrpSpPr>
            <p:cNvPr id="60" name="59 Grupo"/>
            <p:cNvGrpSpPr/>
            <p:nvPr/>
          </p:nvGrpSpPr>
          <p:grpSpPr>
            <a:xfrm>
              <a:off x="2411760" y="2060848"/>
              <a:ext cx="6554697" cy="1112203"/>
              <a:chOff x="4273313" y="5120235"/>
              <a:chExt cx="6554697" cy="1112203"/>
            </a:xfrm>
          </p:grpSpPr>
          <p:grpSp>
            <p:nvGrpSpPr>
              <p:cNvPr id="78" name="77 Grupo"/>
              <p:cNvGrpSpPr/>
              <p:nvPr/>
            </p:nvGrpSpPr>
            <p:grpSpPr>
              <a:xfrm>
                <a:off x="4273313" y="5120235"/>
                <a:ext cx="6554697" cy="1112203"/>
                <a:chOff x="4273313" y="5120235"/>
                <a:chExt cx="6554697" cy="1112203"/>
              </a:xfrm>
            </p:grpSpPr>
            <p:sp>
              <p:nvSpPr>
                <p:cNvPr id="80" name="79 Pentágono"/>
                <p:cNvSpPr/>
                <p:nvPr/>
              </p:nvSpPr>
              <p:spPr>
                <a:xfrm flipH="1">
                  <a:off x="5289995" y="5479456"/>
                  <a:ext cx="5538015" cy="447051"/>
                </a:xfrm>
                <a:prstGeom prst="homePlate">
                  <a:avLst/>
                </a:prstGeom>
                <a:noFill/>
                <a:ln w="3175">
                  <a:solidFill>
                    <a:schemeClr val="accent5">
                      <a:lumMod val="75000"/>
                    </a:schemeClr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81" name="80 Grupo"/>
                <p:cNvGrpSpPr/>
                <p:nvPr/>
              </p:nvGrpSpPr>
              <p:grpSpPr>
                <a:xfrm>
                  <a:off x="4273313" y="5120235"/>
                  <a:ext cx="1224136" cy="1112203"/>
                  <a:chOff x="2016009" y="2508909"/>
                  <a:chExt cx="1224136" cy="1112203"/>
                </a:xfrm>
              </p:grpSpPr>
              <p:grpSp>
                <p:nvGrpSpPr>
                  <p:cNvPr id="82" name="81 Grupo"/>
                  <p:cNvGrpSpPr/>
                  <p:nvPr/>
                </p:nvGrpSpPr>
                <p:grpSpPr>
                  <a:xfrm>
                    <a:off x="2170678" y="2714734"/>
                    <a:ext cx="914798" cy="906378"/>
                    <a:chOff x="7380314" y="1665313"/>
                    <a:chExt cx="1248109" cy="1236624"/>
                  </a:xfrm>
                </p:grpSpPr>
                <p:pic>
                  <p:nvPicPr>
                    <p:cNvPr id="84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52320" y="1772816"/>
                      <a:ext cx="1104096" cy="10216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5" name="84 Anillo"/>
                    <p:cNvSpPr/>
                    <p:nvPr/>
                  </p:nvSpPr>
                  <p:spPr>
                    <a:xfrm>
                      <a:off x="7380314" y="1665313"/>
                      <a:ext cx="1248109" cy="1236624"/>
                    </a:xfrm>
                    <a:prstGeom prst="donut">
                      <a:avLst>
                        <a:gd name="adj" fmla="val 9316"/>
                      </a:avLst>
                    </a:prstGeom>
                    <a:solidFill>
                      <a:schemeClr val="bg1"/>
                    </a:solidFill>
                    <a:ln w="6350">
                      <a:noFill/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83" name="82 CuadroTexto"/>
                  <p:cNvSpPr txBox="1"/>
                  <p:nvPr/>
                </p:nvSpPr>
                <p:spPr>
                  <a:xfrm>
                    <a:off x="2016009" y="2508909"/>
                    <a:ext cx="12241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000" dirty="0" smtClean="0">
                        <a:latin typeface="Comic Sans MS" panose="030F0702030302020204" pitchFamily="66" charset="0"/>
                      </a:rPr>
                      <a:t>PRESUPUESTO</a:t>
                    </a:r>
                    <a:endParaRPr lang="es-CO" sz="1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79" name="78 CuadroTexto"/>
              <p:cNvSpPr txBox="1"/>
              <p:nvPr/>
            </p:nvSpPr>
            <p:spPr>
              <a:xfrm>
                <a:off x="5637031" y="5596432"/>
                <a:ext cx="4756853" cy="243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latin typeface="Century Gothic" panose="020B0502020202020204" pitchFamily="34" charset="0"/>
                  </a:rPr>
                  <a:t>$ </a:t>
                </a:r>
                <a:r>
                  <a:rPr lang="es-CO" sz="1000" dirty="0">
                    <a:latin typeface="Century Gothic" panose="020B0502020202020204" pitchFamily="34" charset="0"/>
                  </a:rPr>
                  <a:t>3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99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millones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1" name="60 Grupo"/>
            <p:cNvGrpSpPr/>
            <p:nvPr/>
          </p:nvGrpSpPr>
          <p:grpSpPr>
            <a:xfrm>
              <a:off x="1101102" y="5589240"/>
              <a:ext cx="7865414" cy="1128216"/>
              <a:chOff x="3635896" y="3530133"/>
              <a:chExt cx="7865414" cy="1128216"/>
            </a:xfrm>
          </p:grpSpPr>
          <p:grpSp>
            <p:nvGrpSpPr>
              <p:cNvPr id="70" name="69 Grupo"/>
              <p:cNvGrpSpPr/>
              <p:nvPr/>
            </p:nvGrpSpPr>
            <p:grpSpPr>
              <a:xfrm>
                <a:off x="4571992" y="3935759"/>
                <a:ext cx="6929318" cy="577875"/>
                <a:chOff x="3514796" y="4009463"/>
                <a:chExt cx="6929318" cy="577875"/>
              </a:xfrm>
            </p:grpSpPr>
            <p:sp>
              <p:nvSpPr>
                <p:cNvPr id="76" name="75 Pentágono"/>
                <p:cNvSpPr/>
                <p:nvPr/>
              </p:nvSpPr>
              <p:spPr>
                <a:xfrm flipH="1">
                  <a:off x="3514796" y="4009463"/>
                  <a:ext cx="6929318" cy="577875"/>
                </a:xfrm>
                <a:prstGeom prst="homePlate">
                  <a:avLst>
                    <a:gd name="adj" fmla="val 37017"/>
                  </a:avLst>
                </a:prstGeom>
                <a:noFill/>
                <a:ln w="3175">
                  <a:solidFill>
                    <a:srgbClr val="FFC000"/>
                  </a:solidFill>
                  <a:prstDash val="dashDot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77" name="76 CuadroTexto"/>
                <p:cNvSpPr txBox="1"/>
                <p:nvPr/>
              </p:nvSpPr>
              <p:spPr>
                <a:xfrm>
                  <a:off x="3960688" y="4115220"/>
                  <a:ext cx="640939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CO" sz="1000" dirty="0">
                      <a:latin typeface="Century Gothic" panose="020B0502020202020204" pitchFamily="34" charset="0"/>
                    </a:rPr>
                    <a:t>Fortalecer la política pública en materia penitenciaria y tratamiento resocializador para comunidades étnicas</a:t>
                  </a:r>
                  <a:r>
                    <a:rPr lang="es-CO" sz="1000" dirty="0"/>
                    <a:t>.</a:t>
                  </a:r>
                </a:p>
              </p:txBody>
            </p:sp>
          </p:grpSp>
          <p:grpSp>
            <p:nvGrpSpPr>
              <p:cNvPr id="71" name="70 Grupo"/>
              <p:cNvGrpSpPr/>
              <p:nvPr/>
            </p:nvGrpSpPr>
            <p:grpSpPr>
              <a:xfrm>
                <a:off x="3635896" y="3530133"/>
                <a:ext cx="1224136" cy="1128216"/>
                <a:chOff x="3934196" y="2492896"/>
                <a:chExt cx="1224136" cy="1128216"/>
              </a:xfrm>
            </p:grpSpPr>
            <p:grpSp>
              <p:nvGrpSpPr>
                <p:cNvPr id="72" name="71 Grupo"/>
                <p:cNvGrpSpPr/>
                <p:nvPr/>
              </p:nvGrpSpPr>
              <p:grpSpPr>
                <a:xfrm>
                  <a:off x="4089836" y="2714734"/>
                  <a:ext cx="914798" cy="906378"/>
                  <a:chOff x="7474559" y="2984464"/>
                  <a:chExt cx="1248109" cy="1236624"/>
                </a:xfrm>
              </p:grpSpPr>
              <p:pic>
                <p:nvPicPr>
                  <p:cNvPr id="7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98532" y="3056472"/>
                    <a:ext cx="1197515" cy="10937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5" name="74 Anillo"/>
                  <p:cNvSpPr/>
                  <p:nvPr/>
                </p:nvSpPr>
                <p:spPr>
                  <a:xfrm>
                    <a:off x="7474559" y="2984464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3" name="72 CuadroTexto"/>
                <p:cNvSpPr txBox="1"/>
                <p:nvPr/>
              </p:nvSpPr>
              <p:spPr>
                <a:xfrm>
                  <a:off x="3934196" y="2492896"/>
                  <a:ext cx="1224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omic Sans MS" panose="030F0702030302020204" pitchFamily="66" charset="0"/>
                    </a:rPr>
                    <a:t>OBJETIVO</a:t>
                  </a:r>
                  <a:endParaRPr lang="es-CO" sz="1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62" name="61 Grupo"/>
            <p:cNvGrpSpPr/>
            <p:nvPr/>
          </p:nvGrpSpPr>
          <p:grpSpPr>
            <a:xfrm>
              <a:off x="1124875" y="980728"/>
              <a:ext cx="7841583" cy="1163880"/>
              <a:chOff x="1486692" y="248463"/>
              <a:chExt cx="7841583" cy="1163880"/>
            </a:xfrm>
          </p:grpSpPr>
          <p:sp>
            <p:nvSpPr>
              <p:cNvPr id="63" name="62 Pentágono"/>
              <p:cNvSpPr/>
              <p:nvPr/>
            </p:nvSpPr>
            <p:spPr>
              <a:xfrm flipH="1">
                <a:off x="2400886" y="623215"/>
                <a:ext cx="6927389" cy="621485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rgbClr val="FFC000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64" name="63 Grupo"/>
              <p:cNvGrpSpPr/>
              <p:nvPr/>
            </p:nvGrpSpPr>
            <p:grpSpPr>
              <a:xfrm>
                <a:off x="1486692" y="248463"/>
                <a:ext cx="1224136" cy="1163880"/>
                <a:chOff x="5854325" y="2420888"/>
                <a:chExt cx="1224136" cy="1163880"/>
              </a:xfrm>
            </p:grpSpPr>
            <p:grpSp>
              <p:nvGrpSpPr>
                <p:cNvPr id="66" name="65 Grupo"/>
                <p:cNvGrpSpPr/>
                <p:nvPr/>
              </p:nvGrpSpPr>
              <p:grpSpPr>
                <a:xfrm>
                  <a:off x="5987305" y="2678390"/>
                  <a:ext cx="914798" cy="906378"/>
                  <a:chOff x="7470453" y="4338064"/>
                  <a:chExt cx="1248109" cy="1236624"/>
                </a:xfrm>
              </p:grpSpPr>
              <p:pic>
                <p:nvPicPr>
                  <p:cNvPr id="68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92459" y="4459533"/>
                    <a:ext cx="1008112" cy="1026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9" name="68 Anillo"/>
                  <p:cNvSpPr/>
                  <p:nvPr/>
                </p:nvSpPr>
                <p:spPr>
                  <a:xfrm>
                    <a:off x="7470453" y="4338064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67" name="66 CuadroTexto"/>
                <p:cNvSpPr txBox="1"/>
                <p:nvPr/>
              </p:nvSpPr>
              <p:spPr>
                <a:xfrm>
                  <a:off x="5854325" y="2420888"/>
                  <a:ext cx="1224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omic Sans MS" panose="030F0702030302020204" pitchFamily="66" charset="0"/>
                    </a:rPr>
                    <a:t>PROPÓSITO</a:t>
                  </a:r>
                  <a:endParaRPr lang="es-CO" sz="10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65" name="64 CuadroTexto"/>
              <p:cNvSpPr txBox="1"/>
              <p:nvPr/>
            </p:nvSpPr>
            <p:spPr>
              <a:xfrm>
                <a:off x="2794597" y="748074"/>
                <a:ext cx="645969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000" dirty="0" smtClean="0">
                    <a:latin typeface="Century Gothic" panose="020B0502020202020204" pitchFamily="34" charset="0"/>
                  </a:rPr>
                  <a:t>  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9" name="8 Conector recto"/>
            <p:cNvCxnSpPr>
              <a:stCxn id="139" idx="0"/>
            </p:cNvCxnSpPr>
            <p:nvPr/>
          </p:nvCxnSpPr>
          <p:spPr>
            <a:xfrm flipH="1" flipV="1">
              <a:off x="971600" y="2060848"/>
              <a:ext cx="486616" cy="72008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>
              <a:endCxn id="69" idx="2"/>
            </p:cNvCxnSpPr>
            <p:nvPr/>
          </p:nvCxnSpPr>
          <p:spPr>
            <a:xfrm flipV="1">
              <a:off x="971600" y="1691419"/>
              <a:ext cx="286255" cy="36942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>
              <a:endCxn id="139" idx="4"/>
            </p:cNvCxnSpPr>
            <p:nvPr/>
          </p:nvCxnSpPr>
          <p:spPr>
            <a:xfrm flipV="1">
              <a:off x="921669" y="5019610"/>
              <a:ext cx="536547" cy="844246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141 Conector recto"/>
            <p:cNvCxnSpPr>
              <a:stCxn id="75" idx="2"/>
            </p:cNvCxnSpPr>
            <p:nvPr/>
          </p:nvCxnSpPr>
          <p:spPr>
            <a:xfrm flipH="1" flipV="1">
              <a:off x="921669" y="5863857"/>
              <a:ext cx="335073" cy="40041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flipV="1">
              <a:off x="2037201" y="2420888"/>
              <a:ext cx="176752" cy="44623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 flipV="1">
              <a:off x="2247578" y="2420888"/>
              <a:ext cx="345326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28 Grupo"/>
            <p:cNvGrpSpPr/>
            <p:nvPr/>
          </p:nvGrpSpPr>
          <p:grpSpPr>
            <a:xfrm flipV="1">
              <a:off x="2000073" y="4869160"/>
              <a:ext cx="555703" cy="446233"/>
              <a:chOff x="2189601" y="2573288"/>
              <a:chExt cx="555703" cy="446233"/>
            </a:xfrm>
          </p:grpSpPr>
          <p:cxnSp>
            <p:nvCxnSpPr>
              <p:cNvPr id="146" name="145 Conector recto"/>
              <p:cNvCxnSpPr/>
              <p:nvPr/>
            </p:nvCxnSpPr>
            <p:spPr>
              <a:xfrm flipV="1">
                <a:off x="2189601" y="2573288"/>
                <a:ext cx="176752" cy="446233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147 Conector recto"/>
              <p:cNvCxnSpPr/>
              <p:nvPr/>
            </p:nvCxnSpPr>
            <p:spPr>
              <a:xfrm flipV="1">
                <a:off x="2399978" y="2573288"/>
                <a:ext cx="345326" cy="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Rectángulo"/>
          <p:cNvSpPr/>
          <p:nvPr/>
        </p:nvSpPr>
        <p:spPr>
          <a:xfrm>
            <a:off x="4215086" y="3717032"/>
            <a:ext cx="439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9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Centros </a:t>
            </a:r>
            <a:r>
              <a:rPr lang="es-CO" sz="900" dirty="0">
                <a:latin typeface="Century Gothic" panose="020B0502020202020204" pitchFamily="34" charset="0"/>
              </a:rPr>
              <a:t>de armonización o </a:t>
            </a:r>
            <a:r>
              <a:rPr lang="es-CO" sz="900" dirty="0" smtClean="0">
                <a:latin typeface="Century Gothic" panose="020B0502020202020204" pitchFamily="34" charset="0"/>
              </a:rPr>
              <a:t>resocialización apoyados</a:t>
            </a:r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4067944" y="3718763"/>
            <a:ext cx="3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endParaRPr lang="es-CO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67744" y="1476023"/>
            <a:ext cx="6552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dirty="0">
                <a:latin typeface="Century Gothic" panose="020B0502020202020204" pitchFamily="34" charset="0"/>
              </a:rPr>
              <a:t>Generar mecanismos que establezcan las condiciones de reclusión de la población perteneciente a comunidades étnicas  y fortalecer el tratamiento resocializador.</a:t>
            </a:r>
          </a:p>
        </p:txBody>
      </p:sp>
      <p:grpSp>
        <p:nvGrpSpPr>
          <p:cNvPr id="94" name="Grupo 93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95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96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7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148 Conector recto"/>
          <p:cNvCxnSpPr/>
          <p:nvPr/>
        </p:nvCxnSpPr>
        <p:spPr>
          <a:xfrm flipH="1">
            <a:off x="2461558" y="3933056"/>
            <a:ext cx="38225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56 Grupo"/>
          <p:cNvGrpSpPr/>
          <p:nvPr/>
        </p:nvGrpSpPr>
        <p:grpSpPr>
          <a:xfrm>
            <a:off x="251520" y="2780928"/>
            <a:ext cx="2269376" cy="2238682"/>
            <a:chOff x="1187624" y="1916832"/>
            <a:chExt cx="3312368" cy="3312369"/>
          </a:xfrm>
        </p:grpSpPr>
        <p:sp>
          <p:nvSpPr>
            <p:cNvPr id="137" name="136 Elipse"/>
            <p:cNvSpPr/>
            <p:nvPr/>
          </p:nvSpPr>
          <p:spPr>
            <a:xfrm>
              <a:off x="1259632" y="1988840"/>
              <a:ext cx="3168352" cy="31683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9" name="138 Anillo"/>
            <p:cNvSpPr/>
            <p:nvPr/>
          </p:nvSpPr>
          <p:spPr>
            <a:xfrm>
              <a:off x="1187624" y="1916832"/>
              <a:ext cx="3312368" cy="3312369"/>
            </a:xfrm>
            <a:prstGeom prst="donut">
              <a:avLst>
                <a:gd name="adj" fmla="val 3262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40" name="139 CuadroTexto"/>
            <p:cNvSpPr txBox="1"/>
            <p:nvPr/>
          </p:nvSpPr>
          <p:spPr>
            <a:xfrm>
              <a:off x="1482750" y="2919369"/>
              <a:ext cx="2722115" cy="38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C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97 Grupo"/>
          <p:cNvGrpSpPr/>
          <p:nvPr/>
        </p:nvGrpSpPr>
        <p:grpSpPr>
          <a:xfrm>
            <a:off x="2699792" y="3108618"/>
            <a:ext cx="6194657" cy="1694269"/>
            <a:chOff x="4572758" y="3613269"/>
            <a:chExt cx="6194657" cy="1694269"/>
          </a:xfrm>
        </p:grpSpPr>
        <p:sp>
          <p:nvSpPr>
            <p:cNvPr id="109" name="108 Pentágono"/>
            <p:cNvSpPr/>
            <p:nvPr/>
          </p:nvSpPr>
          <p:spPr>
            <a:xfrm flipH="1">
              <a:off x="5576431" y="3613269"/>
              <a:ext cx="5190984" cy="1694269"/>
            </a:xfrm>
            <a:prstGeom prst="homePlate">
              <a:avLst>
                <a:gd name="adj" fmla="val 29291"/>
              </a:avLst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24" name="123 Grupo"/>
            <p:cNvGrpSpPr/>
            <p:nvPr/>
          </p:nvGrpSpPr>
          <p:grpSpPr>
            <a:xfrm>
              <a:off x="4572758" y="3795270"/>
              <a:ext cx="1224136" cy="1121986"/>
              <a:chOff x="7773481" y="2499126"/>
              <a:chExt cx="1224136" cy="1121986"/>
            </a:xfrm>
          </p:grpSpPr>
          <p:grpSp>
            <p:nvGrpSpPr>
              <p:cNvPr id="133" name="132 Grupo"/>
              <p:cNvGrpSpPr/>
              <p:nvPr/>
            </p:nvGrpSpPr>
            <p:grpSpPr>
              <a:xfrm>
                <a:off x="7928152" y="2714734"/>
                <a:ext cx="920546" cy="906378"/>
                <a:chOff x="3460061" y="3262599"/>
                <a:chExt cx="1255955" cy="1236624"/>
              </a:xfrm>
            </p:grpSpPr>
            <p:pic>
              <p:nvPicPr>
                <p:cNvPr id="135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5674" y="3356992"/>
                  <a:ext cx="1190342" cy="1102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" name="135 Anillo"/>
                <p:cNvSpPr/>
                <p:nvPr/>
              </p:nvSpPr>
              <p:spPr>
                <a:xfrm>
                  <a:off x="3460061" y="3262599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4" name="133 CuadroTexto"/>
              <p:cNvSpPr txBox="1"/>
              <p:nvPr/>
            </p:nvSpPr>
            <p:spPr>
              <a:xfrm>
                <a:off x="7773481" y="2499126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PRODUCTOS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9" name="58 Grupo"/>
          <p:cNvGrpSpPr/>
          <p:nvPr/>
        </p:nvGrpSpPr>
        <p:grpSpPr>
          <a:xfrm>
            <a:off x="2339752" y="4725144"/>
            <a:ext cx="6554696" cy="1128815"/>
            <a:chOff x="496093" y="5103623"/>
            <a:chExt cx="6554696" cy="1128815"/>
          </a:xfrm>
        </p:grpSpPr>
        <p:sp>
          <p:nvSpPr>
            <p:cNvPr id="86" name="85 Pentágono"/>
            <p:cNvSpPr/>
            <p:nvPr/>
          </p:nvSpPr>
          <p:spPr>
            <a:xfrm flipH="1">
              <a:off x="1384661" y="5548408"/>
              <a:ext cx="5666128" cy="521516"/>
            </a:xfrm>
            <a:prstGeom prst="homePlate">
              <a:avLst/>
            </a:prstGeom>
            <a:noFill/>
            <a:ln w="3175">
              <a:solidFill>
                <a:srgbClr val="FF8585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7" name="86 Grupo"/>
            <p:cNvGrpSpPr/>
            <p:nvPr/>
          </p:nvGrpSpPr>
          <p:grpSpPr>
            <a:xfrm>
              <a:off x="496093" y="5103623"/>
              <a:ext cx="1224136" cy="1128815"/>
              <a:chOff x="277742" y="2492297"/>
              <a:chExt cx="1224136" cy="1128815"/>
            </a:xfrm>
          </p:grpSpPr>
          <p:grpSp>
            <p:nvGrpSpPr>
              <p:cNvPr id="89" name="88 Grupo"/>
              <p:cNvGrpSpPr/>
              <p:nvPr/>
            </p:nvGrpSpPr>
            <p:grpSpPr>
              <a:xfrm>
                <a:off x="412858" y="2714734"/>
                <a:ext cx="914798" cy="906378"/>
                <a:chOff x="2666216" y="3699236"/>
                <a:chExt cx="1248108" cy="1236624"/>
              </a:xfrm>
            </p:grpSpPr>
            <p:pic>
              <p:nvPicPr>
                <p:cNvPr id="9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4821" y="3780460"/>
                  <a:ext cx="1162402" cy="1101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91 Anillo"/>
                <p:cNvSpPr/>
                <p:nvPr/>
              </p:nvSpPr>
              <p:spPr>
                <a:xfrm>
                  <a:off x="2666216" y="3699236"/>
                  <a:ext cx="1248108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89 CuadroTexto"/>
              <p:cNvSpPr txBox="1"/>
              <p:nvPr/>
            </p:nvSpPr>
            <p:spPr>
              <a:xfrm>
                <a:off x="277742" y="2492297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DEPENDENCIA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8" name="87 CuadroTexto"/>
            <p:cNvSpPr txBox="1"/>
            <p:nvPr/>
          </p:nvSpPr>
          <p:spPr>
            <a:xfrm>
              <a:off x="1634499" y="5679687"/>
              <a:ext cx="5214292" cy="246221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>
                  <a:latin typeface="Century Gothic" panose="020B0502020202020204" pitchFamily="34" charset="0"/>
                </a:rPr>
                <a:t>Dirección de Política Criminal y Penitenciaria</a:t>
              </a: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2339752" y="1988840"/>
            <a:ext cx="6554697" cy="1112203"/>
            <a:chOff x="4273313" y="5120235"/>
            <a:chExt cx="6554697" cy="1112203"/>
          </a:xfrm>
        </p:grpSpPr>
        <p:grpSp>
          <p:nvGrpSpPr>
            <p:cNvPr id="78" name="77 Grupo"/>
            <p:cNvGrpSpPr/>
            <p:nvPr/>
          </p:nvGrpSpPr>
          <p:grpSpPr>
            <a:xfrm>
              <a:off x="4273313" y="5120235"/>
              <a:ext cx="6554697" cy="1112203"/>
              <a:chOff x="4273313" y="5120235"/>
              <a:chExt cx="6554697" cy="1112203"/>
            </a:xfrm>
          </p:grpSpPr>
          <p:sp>
            <p:nvSpPr>
              <p:cNvPr id="80" name="79 Pentágono"/>
              <p:cNvSpPr/>
              <p:nvPr/>
            </p:nvSpPr>
            <p:spPr>
              <a:xfrm flipH="1">
                <a:off x="5289995" y="5479456"/>
                <a:ext cx="5538015" cy="447051"/>
              </a:xfrm>
              <a:prstGeom prst="homePlate">
                <a:avLst/>
              </a:prstGeom>
              <a:noFill/>
              <a:ln w="3175">
                <a:solidFill>
                  <a:schemeClr val="accent5">
                    <a:lumMod val="75000"/>
                  </a:schemeClr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81" name="80 Grupo"/>
              <p:cNvGrpSpPr/>
              <p:nvPr/>
            </p:nvGrpSpPr>
            <p:grpSpPr>
              <a:xfrm>
                <a:off x="4273313" y="5120235"/>
                <a:ext cx="1224136" cy="1112203"/>
                <a:chOff x="2016009" y="2508909"/>
                <a:chExt cx="1224136" cy="1112203"/>
              </a:xfrm>
            </p:grpSpPr>
            <p:grpSp>
              <p:nvGrpSpPr>
                <p:cNvPr id="82" name="81 Grupo"/>
                <p:cNvGrpSpPr/>
                <p:nvPr/>
              </p:nvGrpSpPr>
              <p:grpSpPr>
                <a:xfrm>
                  <a:off x="2170678" y="2714734"/>
                  <a:ext cx="914798" cy="906378"/>
                  <a:chOff x="7380314" y="1665313"/>
                  <a:chExt cx="1248109" cy="1236624"/>
                </a:xfrm>
              </p:grpSpPr>
              <p:pic>
                <p:nvPicPr>
                  <p:cNvPr id="8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2320" y="1772816"/>
                    <a:ext cx="1104096" cy="10216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5" name="84 Anillo"/>
                  <p:cNvSpPr/>
                  <p:nvPr/>
                </p:nvSpPr>
                <p:spPr>
                  <a:xfrm>
                    <a:off x="7380314" y="1665313"/>
                    <a:ext cx="1248109" cy="1236624"/>
                  </a:xfrm>
                  <a:prstGeom prst="donut">
                    <a:avLst>
                      <a:gd name="adj" fmla="val 9316"/>
                    </a:avLst>
                  </a:prstGeom>
                  <a:solidFill>
                    <a:schemeClr val="bg1"/>
                  </a:solidFill>
                  <a:ln w="6350"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3" name="82 CuadroTexto"/>
                <p:cNvSpPr txBox="1"/>
                <p:nvPr/>
              </p:nvSpPr>
              <p:spPr>
                <a:xfrm>
                  <a:off x="2016009" y="2508909"/>
                  <a:ext cx="12241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latin typeface="Comic Sans MS" panose="030F0702030302020204" pitchFamily="66" charset="0"/>
                    </a:rPr>
                    <a:t>PRESUPUESTO</a:t>
                  </a:r>
                  <a:endParaRPr lang="es-CO" sz="1000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79" name="78 CuadroTexto"/>
            <p:cNvSpPr txBox="1"/>
            <p:nvPr/>
          </p:nvSpPr>
          <p:spPr>
            <a:xfrm>
              <a:off x="5637031" y="5596432"/>
              <a:ext cx="4756853" cy="243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>
                  <a:latin typeface="Century Gothic" panose="020B0502020202020204" pitchFamily="34" charset="0"/>
                </a:rPr>
                <a:t>$ </a:t>
              </a:r>
              <a:r>
                <a:rPr lang="es-CO" sz="1000" dirty="0" smtClean="0">
                  <a:latin typeface="Century Gothic" panose="020B0502020202020204" pitchFamily="34" charset="0"/>
                </a:rPr>
                <a:t>755 </a:t>
              </a:r>
              <a:r>
                <a:rPr lang="es-CO" sz="1000" dirty="0" smtClean="0">
                  <a:latin typeface="Century Gothic" panose="020B0502020202020204" pitchFamily="34" charset="0"/>
                </a:rPr>
                <a:t>millones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1029094" y="5589240"/>
            <a:ext cx="7865414" cy="1128216"/>
            <a:chOff x="3635896" y="3530133"/>
            <a:chExt cx="7865414" cy="1128216"/>
          </a:xfrm>
        </p:grpSpPr>
        <p:grpSp>
          <p:nvGrpSpPr>
            <p:cNvPr id="70" name="69 Grupo"/>
            <p:cNvGrpSpPr/>
            <p:nvPr/>
          </p:nvGrpSpPr>
          <p:grpSpPr>
            <a:xfrm>
              <a:off x="4571992" y="3935759"/>
              <a:ext cx="6929318" cy="577875"/>
              <a:chOff x="3514796" y="4009463"/>
              <a:chExt cx="6929318" cy="577875"/>
            </a:xfrm>
          </p:grpSpPr>
          <p:sp>
            <p:nvSpPr>
              <p:cNvPr id="76" name="75 Pentágono"/>
              <p:cNvSpPr/>
              <p:nvPr/>
            </p:nvSpPr>
            <p:spPr>
              <a:xfrm flipH="1">
                <a:off x="3514796" y="4009463"/>
                <a:ext cx="6929318" cy="577875"/>
              </a:xfrm>
              <a:prstGeom prst="homePlate">
                <a:avLst>
                  <a:gd name="adj" fmla="val 37017"/>
                </a:avLst>
              </a:prstGeom>
              <a:noFill/>
              <a:ln w="3175">
                <a:solidFill>
                  <a:srgbClr val="FFC000"/>
                </a:solidFill>
                <a:prstDash val="dash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7" name="76 CuadroTexto"/>
              <p:cNvSpPr txBox="1"/>
              <p:nvPr/>
            </p:nvSpPr>
            <p:spPr>
              <a:xfrm>
                <a:off x="3960688" y="4115220"/>
                <a:ext cx="640939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1000" dirty="0">
                    <a:latin typeface="Century Gothic" panose="020B0502020202020204" pitchFamily="34" charset="0"/>
                  </a:rPr>
                  <a:t>Fortalecer los mecanismos de respuesta desde la Política Criminal en el contexto del posconflicto en </a:t>
                </a:r>
                <a:r>
                  <a:rPr lang="es-CO" sz="1000" dirty="0" smtClean="0">
                    <a:latin typeface="Century Gothic" panose="020B0502020202020204" pitchFamily="34" charset="0"/>
                  </a:rPr>
                  <a:t>Colombia.</a:t>
                </a:r>
                <a:endParaRPr lang="es-CO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1" name="70 Grupo"/>
            <p:cNvGrpSpPr/>
            <p:nvPr/>
          </p:nvGrpSpPr>
          <p:grpSpPr>
            <a:xfrm>
              <a:off x="3635896" y="3530133"/>
              <a:ext cx="1224136" cy="1128216"/>
              <a:chOff x="3934196" y="2492896"/>
              <a:chExt cx="1224136" cy="1128216"/>
            </a:xfrm>
          </p:grpSpPr>
          <p:grpSp>
            <p:nvGrpSpPr>
              <p:cNvPr id="72" name="71 Grupo"/>
              <p:cNvGrpSpPr/>
              <p:nvPr/>
            </p:nvGrpSpPr>
            <p:grpSpPr>
              <a:xfrm>
                <a:off x="4089836" y="2714734"/>
                <a:ext cx="914798" cy="906378"/>
                <a:chOff x="7474559" y="2984464"/>
                <a:chExt cx="1248109" cy="1236624"/>
              </a:xfrm>
            </p:grpSpPr>
            <p:pic>
              <p:nvPicPr>
                <p:cNvPr id="74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8532" y="3056472"/>
                  <a:ext cx="1197515" cy="1093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74 Anillo"/>
                <p:cNvSpPr/>
                <p:nvPr/>
              </p:nvSpPr>
              <p:spPr>
                <a:xfrm>
                  <a:off x="7474559" y="29844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72 CuadroTexto"/>
              <p:cNvSpPr txBox="1"/>
              <p:nvPr/>
            </p:nvSpPr>
            <p:spPr>
              <a:xfrm>
                <a:off x="3934196" y="2492896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OBJETIVO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2" name="61 Grupo"/>
          <p:cNvGrpSpPr/>
          <p:nvPr/>
        </p:nvGrpSpPr>
        <p:grpSpPr>
          <a:xfrm>
            <a:off x="1052867" y="896968"/>
            <a:ext cx="7841583" cy="1163880"/>
            <a:chOff x="1486692" y="248463"/>
            <a:chExt cx="7841583" cy="1163880"/>
          </a:xfrm>
        </p:grpSpPr>
        <p:sp>
          <p:nvSpPr>
            <p:cNvPr id="63" name="62 Pentágono"/>
            <p:cNvSpPr/>
            <p:nvPr/>
          </p:nvSpPr>
          <p:spPr>
            <a:xfrm flipH="1">
              <a:off x="2400886" y="623215"/>
              <a:ext cx="6927389" cy="621485"/>
            </a:xfrm>
            <a:prstGeom prst="homePlate">
              <a:avLst>
                <a:gd name="adj" fmla="val 37017"/>
              </a:avLst>
            </a:prstGeom>
            <a:noFill/>
            <a:ln w="3175">
              <a:solidFill>
                <a:srgbClr val="FFC000"/>
              </a:solidFill>
              <a:prstDash val="dashDot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1486692" y="248463"/>
              <a:ext cx="1224136" cy="1163880"/>
              <a:chOff x="5854325" y="2420888"/>
              <a:chExt cx="1224136" cy="1163880"/>
            </a:xfrm>
          </p:grpSpPr>
          <p:grpSp>
            <p:nvGrpSpPr>
              <p:cNvPr id="66" name="65 Grupo"/>
              <p:cNvGrpSpPr/>
              <p:nvPr/>
            </p:nvGrpSpPr>
            <p:grpSpPr>
              <a:xfrm>
                <a:off x="5987305" y="2678390"/>
                <a:ext cx="914798" cy="906378"/>
                <a:chOff x="7470453" y="4338064"/>
                <a:chExt cx="1248109" cy="1236624"/>
              </a:xfrm>
            </p:grpSpPr>
            <p:pic>
              <p:nvPicPr>
                <p:cNvPr id="68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2459" y="4459533"/>
                  <a:ext cx="1008112" cy="1026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" name="68 Anillo"/>
                <p:cNvSpPr/>
                <p:nvPr/>
              </p:nvSpPr>
              <p:spPr>
                <a:xfrm>
                  <a:off x="7470453" y="4338064"/>
                  <a:ext cx="1248109" cy="1236624"/>
                </a:xfrm>
                <a:prstGeom prst="donut">
                  <a:avLst>
                    <a:gd name="adj" fmla="val 9316"/>
                  </a:avLst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7" name="66 CuadroTexto"/>
              <p:cNvSpPr txBox="1"/>
              <p:nvPr/>
            </p:nvSpPr>
            <p:spPr>
              <a:xfrm>
                <a:off x="5854325" y="2420888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latin typeface="Comic Sans MS" panose="030F0702030302020204" pitchFamily="66" charset="0"/>
                  </a:rPr>
                  <a:t>PROPÓSITO</a:t>
                </a:r>
                <a:endParaRPr lang="es-CO" sz="10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5" name="64 CuadroTexto"/>
            <p:cNvSpPr txBox="1"/>
            <p:nvPr/>
          </p:nvSpPr>
          <p:spPr>
            <a:xfrm>
              <a:off x="2794597" y="748074"/>
              <a:ext cx="6459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000" dirty="0">
                  <a:latin typeface="Century Gothic" panose="020B0502020202020204" pitchFamily="34" charset="0"/>
                </a:rPr>
                <a:t> </a:t>
              </a:r>
              <a:r>
                <a:rPr lang="es-CO" sz="1000" dirty="0" smtClean="0">
                  <a:latin typeface="Century Gothic" panose="020B0502020202020204" pitchFamily="34" charset="0"/>
                </a:rPr>
                <a:t>Fortalecer </a:t>
              </a:r>
              <a:r>
                <a:rPr lang="es-CO" sz="1000" dirty="0">
                  <a:latin typeface="Century Gothic" panose="020B0502020202020204" pitchFamily="34" charset="0"/>
                </a:rPr>
                <a:t>la articulación del Estado en un marco de Política Criminal coherente, eficaz y con enfoque </a:t>
              </a:r>
              <a:r>
                <a:rPr lang="es-CO" sz="1000" dirty="0" smtClean="0">
                  <a:latin typeface="Century Gothic" panose="020B0502020202020204" pitchFamily="34" charset="0"/>
                </a:rPr>
                <a:t>restaurativo.</a:t>
              </a:r>
              <a:endParaRPr lang="es-CO" sz="10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" name="8 Conector recto"/>
          <p:cNvCxnSpPr>
            <a:stCxn id="139" idx="0"/>
          </p:cNvCxnSpPr>
          <p:nvPr/>
        </p:nvCxnSpPr>
        <p:spPr>
          <a:xfrm flipH="1" flipV="1">
            <a:off x="899592" y="2060848"/>
            <a:ext cx="486616" cy="72008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69" idx="2"/>
          </p:cNvCxnSpPr>
          <p:nvPr/>
        </p:nvCxnSpPr>
        <p:spPr>
          <a:xfrm flipV="1">
            <a:off x="899592" y="1607659"/>
            <a:ext cx="286255" cy="369429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"/>
          <p:cNvCxnSpPr>
            <a:endCxn id="139" idx="4"/>
          </p:cNvCxnSpPr>
          <p:nvPr/>
        </p:nvCxnSpPr>
        <p:spPr>
          <a:xfrm flipV="1">
            <a:off x="849661" y="5019610"/>
            <a:ext cx="536547" cy="84424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"/>
          <p:cNvCxnSpPr>
            <a:stCxn id="75" idx="2"/>
          </p:cNvCxnSpPr>
          <p:nvPr/>
        </p:nvCxnSpPr>
        <p:spPr>
          <a:xfrm flipH="1" flipV="1">
            <a:off x="849661" y="5863857"/>
            <a:ext cx="335073" cy="40041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 flipV="1">
            <a:off x="1965193" y="2420888"/>
            <a:ext cx="176752" cy="44623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/>
          <p:nvPr/>
        </p:nvCxnSpPr>
        <p:spPr>
          <a:xfrm flipV="1">
            <a:off x="2175570" y="2420888"/>
            <a:ext cx="345326" cy="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28 Grupo"/>
          <p:cNvGrpSpPr/>
          <p:nvPr/>
        </p:nvGrpSpPr>
        <p:grpSpPr>
          <a:xfrm flipV="1">
            <a:off x="1928065" y="4869160"/>
            <a:ext cx="555703" cy="446233"/>
            <a:chOff x="2189601" y="2573288"/>
            <a:chExt cx="555703" cy="446233"/>
          </a:xfrm>
        </p:grpSpPr>
        <p:cxnSp>
          <p:nvCxnSpPr>
            <p:cNvPr id="146" name="145 Conector recto"/>
            <p:cNvCxnSpPr/>
            <p:nvPr/>
          </p:nvCxnSpPr>
          <p:spPr>
            <a:xfrm flipV="1">
              <a:off x="2189601" y="2573288"/>
              <a:ext cx="176752" cy="44623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"/>
            <p:cNvCxnSpPr/>
            <p:nvPr/>
          </p:nvCxnSpPr>
          <p:spPr>
            <a:xfrm flipV="1">
              <a:off x="2399978" y="2573288"/>
              <a:ext cx="345326" cy="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Rectángulo"/>
          <p:cNvSpPr/>
          <p:nvPr/>
        </p:nvSpPr>
        <p:spPr>
          <a:xfrm>
            <a:off x="4332415" y="3253333"/>
            <a:ext cx="458380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900" dirty="0">
                <a:latin typeface="Century Gothic" panose="020B0502020202020204" pitchFamily="34" charset="0"/>
              </a:rPr>
              <a:t>Servicio de asistencia técnica para la coordinación de la política criminal.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 smtClean="0">
                <a:latin typeface="Century Gothic" panose="020B0502020202020204" pitchFamily="34" charset="0"/>
              </a:rPr>
              <a:t>Documentos metodológicos realizados.</a:t>
            </a:r>
          </a:p>
          <a:p>
            <a:endParaRPr lang="es-CO" sz="900" dirty="0"/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Documentos de lineamientos técnicos realizados. 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Servicio para incorporar el enfoque de género en la Política Criminal y Penitenciaria</a:t>
            </a:r>
            <a:r>
              <a:rPr lang="es-CO" sz="900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MX" sz="900" dirty="0">
              <a:latin typeface="Century Gothic" panose="020B0502020202020204" pitchFamily="34" charset="0"/>
            </a:endParaRPr>
          </a:p>
          <a:p>
            <a:pPr algn="just"/>
            <a:r>
              <a:rPr lang="es-CO" sz="900" dirty="0">
                <a:latin typeface="Century Gothic" panose="020B0502020202020204" pitchFamily="34" charset="0"/>
              </a:rPr>
              <a:t>Guía para incorporar el enfoque de género en la Política Criminal elaborada.</a:t>
            </a:r>
          </a:p>
          <a:p>
            <a:pPr algn="just"/>
            <a:endParaRPr lang="es-CO" sz="900" dirty="0">
              <a:latin typeface="Century Gothic" panose="020B0502020202020204" pitchFamily="34" charset="0"/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4227040" y="3255831"/>
            <a:ext cx="32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  <a:p>
            <a:pPr algn="just"/>
            <a:endParaRPr lang="es-MX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es-MX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MX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endParaRPr lang="es-CO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453717" y="3156048"/>
            <a:ext cx="186498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FORTALECIMIENTO DE LA POLÍTICA DE PREVENCIÓN Y LUCHA CONTRA LA CRIMINALIDAD ORGANIZADA, LA CORRUPCIÓN PÚBLICA Y LA VIOLENCIA SEXUAL EN EL CONTEXTO DE POSCONFLICTO A NIVEL NACIONAL</a:t>
            </a:r>
            <a:endParaRPr lang="es-C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5" name="Grupo 94"/>
          <p:cNvGrpSpPr/>
          <p:nvPr/>
        </p:nvGrpSpPr>
        <p:grpSpPr>
          <a:xfrm>
            <a:off x="-2008" y="247000"/>
            <a:ext cx="8030392" cy="648072"/>
            <a:chOff x="-2008" y="247000"/>
            <a:chExt cx="8030392" cy="648072"/>
          </a:xfrm>
        </p:grpSpPr>
        <p:pic>
          <p:nvPicPr>
            <p:cNvPr id="96" name="Imagen 9" descr="Min + Lema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99" r="47742" b="10000"/>
            <a:stretch/>
          </p:blipFill>
          <p:spPr>
            <a:xfrm>
              <a:off x="5806672" y="276830"/>
              <a:ext cx="2221712" cy="576000"/>
            </a:xfrm>
            <a:prstGeom prst="rect">
              <a:avLst/>
            </a:prstGeom>
            <a:effectLst/>
          </p:spPr>
        </p:pic>
        <p:sp>
          <p:nvSpPr>
            <p:cNvPr id="97" name="4 Rectángulo"/>
            <p:cNvSpPr/>
            <p:nvPr/>
          </p:nvSpPr>
          <p:spPr>
            <a:xfrm>
              <a:off x="-2008" y="247000"/>
              <a:ext cx="4572000" cy="648072"/>
            </a:xfrm>
            <a:prstGeom prst="rect">
              <a:avLst/>
            </a:prstGeom>
            <a:solidFill>
              <a:srgbClr val="003399"/>
            </a:solidFill>
            <a:ln>
              <a:solidFill>
                <a:srgbClr val="0033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bIns="36000" rtlCol="0" anchor="ctr"/>
            <a:lstStyle/>
            <a:p>
              <a:pPr algn="ctr"/>
              <a:r>
                <a:rPr lang="es-CO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DISTRIBUCIÓN DE LOS PROYECTOS DE INVERSIÓN</a:t>
              </a:r>
              <a:endPara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1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2TV4CCKVFCYA-1167877901-33</_dlc_DocId>
    <_dlc_DocIdUrl xmlns="81cc8fc0-8d1e-4295-8f37-5d076116407c">
      <Url>https://www.minjusticia.gov.co/ministerio/_layouts/15/DocIdRedir.aspx?ID=2TV4CCKVFCYA-1167877901-33</Url>
      <Description>2TV4CCKVFCYA-1167877901-33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FBA7F62C14F041A0FB3EFC7596E368" ma:contentTypeVersion="1" ma:contentTypeDescription="Crear nuevo documento." ma:contentTypeScope="" ma:versionID="348b18b5fc41e64fad00b1cd561ffcbc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36BB3B-85CD-4B44-A1B7-487329F60D99}"/>
</file>

<file path=customXml/itemProps2.xml><?xml version="1.0" encoding="utf-8"?>
<ds:datastoreItem xmlns:ds="http://schemas.openxmlformats.org/officeDocument/2006/customXml" ds:itemID="{DACD4E81-62F1-4C4B-B09C-6FDEE5E7B26F}"/>
</file>

<file path=customXml/itemProps3.xml><?xml version="1.0" encoding="utf-8"?>
<ds:datastoreItem xmlns:ds="http://schemas.openxmlformats.org/officeDocument/2006/customXml" ds:itemID="{CCA38317-0BAE-4640-ACBF-5616E5CBC16F}"/>
</file>

<file path=customXml/itemProps4.xml><?xml version="1.0" encoding="utf-8"?>
<ds:datastoreItem xmlns:ds="http://schemas.openxmlformats.org/officeDocument/2006/customXml" ds:itemID="{29D099B8-E232-4951-9321-8983508851FD}"/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2086</Words>
  <Application>Microsoft Office PowerPoint</Application>
  <PresentationFormat>Presentación en pantalla (4:3)</PresentationFormat>
  <Paragraphs>469</Paragraphs>
  <Slides>21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FERNANDO VIVEROS GUEVARA</dc:creator>
  <cp:lastModifiedBy>MONICA PAOLA CIFUENTES CHALARCA</cp:lastModifiedBy>
  <cp:revision>367</cp:revision>
  <dcterms:created xsi:type="dcterms:W3CDTF">2015-11-24T16:09:43Z</dcterms:created>
  <dcterms:modified xsi:type="dcterms:W3CDTF">2019-01-09T20:25:35Z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0x01010020FBA7F62C14F041A0FB3EFC7596E368</vt:lpwstr>
  </property>
  <property fmtid="{D5CDD505-2E9C-101B-9397-08002B2CF9AE}" pid="3" name="_dlc_DocIdItemGuid">
    <vt:lpwstr>ec954dec-d147-40fa-85ab-792d362f2c89</vt:lpwstr>
  </property>
</Properties>
</file>