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91" r:id="rId3"/>
    <p:sldId id="259" r:id="rId4"/>
    <p:sldId id="278" r:id="rId5"/>
    <p:sldId id="267" r:id="rId6"/>
    <p:sldId id="268" r:id="rId7"/>
    <p:sldId id="274" r:id="rId8"/>
    <p:sldId id="293" r:id="rId9"/>
    <p:sldId id="298" r:id="rId10"/>
    <p:sldId id="287" r:id="rId11"/>
    <p:sldId id="273" r:id="rId12"/>
    <p:sldId id="284" r:id="rId13"/>
    <p:sldId id="294" r:id="rId14"/>
    <p:sldId id="295" r:id="rId15"/>
    <p:sldId id="299" r:id="rId16"/>
    <p:sldId id="300" r:id="rId17"/>
    <p:sldId id="288" r:id="rId18"/>
    <p:sldId id="292" r:id="rId19"/>
    <p:sldId id="297" r:id="rId20"/>
    <p:sldId id="289" r:id="rId21"/>
    <p:sldId id="286" r:id="rId2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85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4" autoAdjust="0"/>
    <p:restoredTop sz="97513" autoAdjust="0"/>
  </p:normalViewPr>
  <p:slideViewPr>
    <p:cSldViewPr showGuides="1">
      <p:cViewPr varScale="1">
        <p:scale>
          <a:sx n="109" d="100"/>
          <a:sy n="109" d="100"/>
        </p:scale>
        <p:origin x="1554" y="78"/>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CB15F3-C0DC-4CE9-9293-376129CBB5D9}" type="datetimeFigureOut">
              <a:rPr lang="es-CO" smtClean="0"/>
              <a:t>10/01/2019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8B2C42-CD77-4A47-90D1-7DAF488EA7B7}" type="slidenum">
              <a:rPr lang="es-CO" smtClean="0"/>
              <a:t>‹Nº›</a:t>
            </a:fld>
            <a:endParaRPr lang="es-CO"/>
          </a:p>
        </p:txBody>
      </p:sp>
    </p:spTree>
    <p:extLst>
      <p:ext uri="{BB962C8B-B14F-4D97-AF65-F5344CB8AC3E}">
        <p14:creationId xmlns:p14="http://schemas.microsoft.com/office/powerpoint/2010/main" val="795516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198B2C42-CD77-4A47-90D1-7DAF488EA7B7}" type="slidenum">
              <a:rPr lang="es-CO" smtClean="0"/>
              <a:t>3</a:t>
            </a:fld>
            <a:endParaRPr lang="es-CO"/>
          </a:p>
        </p:txBody>
      </p:sp>
    </p:spTree>
    <p:extLst>
      <p:ext uri="{BB962C8B-B14F-4D97-AF65-F5344CB8AC3E}">
        <p14:creationId xmlns:p14="http://schemas.microsoft.com/office/powerpoint/2010/main" val="2755706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198B2C42-CD77-4A47-90D1-7DAF488EA7B7}" type="slidenum">
              <a:rPr lang="es-CO" smtClean="0"/>
              <a:t>14</a:t>
            </a:fld>
            <a:endParaRPr lang="es-CO"/>
          </a:p>
        </p:txBody>
      </p:sp>
    </p:spTree>
    <p:extLst>
      <p:ext uri="{BB962C8B-B14F-4D97-AF65-F5344CB8AC3E}">
        <p14:creationId xmlns:p14="http://schemas.microsoft.com/office/powerpoint/2010/main" val="67055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198B2C42-CD77-4A47-90D1-7DAF488EA7B7}" type="slidenum">
              <a:rPr lang="es-CO" smtClean="0"/>
              <a:t>15</a:t>
            </a:fld>
            <a:endParaRPr lang="es-CO"/>
          </a:p>
        </p:txBody>
      </p:sp>
    </p:spTree>
    <p:extLst>
      <p:ext uri="{BB962C8B-B14F-4D97-AF65-F5344CB8AC3E}">
        <p14:creationId xmlns:p14="http://schemas.microsoft.com/office/powerpoint/2010/main" val="34837261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198B2C42-CD77-4A47-90D1-7DAF488EA7B7}" type="slidenum">
              <a:rPr lang="es-CO" smtClean="0"/>
              <a:t>16</a:t>
            </a:fld>
            <a:endParaRPr lang="es-CO"/>
          </a:p>
        </p:txBody>
      </p:sp>
    </p:spTree>
    <p:extLst>
      <p:ext uri="{BB962C8B-B14F-4D97-AF65-F5344CB8AC3E}">
        <p14:creationId xmlns:p14="http://schemas.microsoft.com/office/powerpoint/2010/main" val="32747422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198B2C42-CD77-4A47-90D1-7DAF488EA7B7}" type="slidenum">
              <a:rPr lang="es-CO" smtClean="0"/>
              <a:t>18</a:t>
            </a:fld>
            <a:endParaRPr lang="es-CO"/>
          </a:p>
        </p:txBody>
      </p:sp>
    </p:spTree>
    <p:extLst>
      <p:ext uri="{BB962C8B-B14F-4D97-AF65-F5344CB8AC3E}">
        <p14:creationId xmlns:p14="http://schemas.microsoft.com/office/powerpoint/2010/main" val="67055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198B2C42-CD77-4A47-90D1-7DAF488EA7B7}" type="slidenum">
              <a:rPr lang="es-CO" smtClean="0"/>
              <a:t>19</a:t>
            </a:fld>
            <a:endParaRPr lang="es-CO"/>
          </a:p>
        </p:txBody>
      </p:sp>
    </p:spTree>
    <p:extLst>
      <p:ext uri="{BB962C8B-B14F-4D97-AF65-F5344CB8AC3E}">
        <p14:creationId xmlns:p14="http://schemas.microsoft.com/office/powerpoint/2010/main" val="670559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198B2C42-CD77-4A47-90D1-7DAF488EA7B7}" type="slidenum">
              <a:rPr lang="es-CO" smtClean="0"/>
              <a:t>21</a:t>
            </a:fld>
            <a:endParaRPr lang="es-CO"/>
          </a:p>
        </p:txBody>
      </p:sp>
    </p:spTree>
    <p:extLst>
      <p:ext uri="{BB962C8B-B14F-4D97-AF65-F5344CB8AC3E}">
        <p14:creationId xmlns:p14="http://schemas.microsoft.com/office/powerpoint/2010/main" val="67055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198B2C42-CD77-4A47-90D1-7DAF488EA7B7}" type="slidenum">
              <a:rPr lang="es-CO" smtClean="0"/>
              <a:t>5</a:t>
            </a:fld>
            <a:endParaRPr lang="es-CO"/>
          </a:p>
        </p:txBody>
      </p:sp>
    </p:spTree>
    <p:extLst>
      <p:ext uri="{BB962C8B-B14F-4D97-AF65-F5344CB8AC3E}">
        <p14:creationId xmlns:p14="http://schemas.microsoft.com/office/powerpoint/2010/main" val="67055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198B2C42-CD77-4A47-90D1-7DAF488EA7B7}" type="slidenum">
              <a:rPr lang="es-CO" smtClean="0"/>
              <a:t>6</a:t>
            </a:fld>
            <a:endParaRPr lang="es-CO"/>
          </a:p>
        </p:txBody>
      </p:sp>
    </p:spTree>
    <p:extLst>
      <p:ext uri="{BB962C8B-B14F-4D97-AF65-F5344CB8AC3E}">
        <p14:creationId xmlns:p14="http://schemas.microsoft.com/office/powerpoint/2010/main" val="67055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198B2C42-CD77-4A47-90D1-7DAF488EA7B7}" type="slidenum">
              <a:rPr lang="es-CO" smtClean="0"/>
              <a:t>7</a:t>
            </a:fld>
            <a:endParaRPr lang="es-CO"/>
          </a:p>
        </p:txBody>
      </p:sp>
    </p:spTree>
    <p:extLst>
      <p:ext uri="{BB962C8B-B14F-4D97-AF65-F5344CB8AC3E}">
        <p14:creationId xmlns:p14="http://schemas.microsoft.com/office/powerpoint/2010/main" val="67055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198B2C42-CD77-4A47-90D1-7DAF488EA7B7}" type="slidenum">
              <a:rPr lang="es-CO" smtClean="0"/>
              <a:t>8</a:t>
            </a:fld>
            <a:endParaRPr lang="es-CO"/>
          </a:p>
        </p:txBody>
      </p:sp>
    </p:spTree>
    <p:extLst>
      <p:ext uri="{BB962C8B-B14F-4D97-AF65-F5344CB8AC3E}">
        <p14:creationId xmlns:p14="http://schemas.microsoft.com/office/powerpoint/2010/main" val="67055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198B2C42-CD77-4A47-90D1-7DAF488EA7B7}" type="slidenum">
              <a:rPr lang="es-CO" smtClean="0"/>
              <a:t>9</a:t>
            </a:fld>
            <a:endParaRPr lang="es-CO"/>
          </a:p>
        </p:txBody>
      </p:sp>
    </p:spTree>
    <p:extLst>
      <p:ext uri="{BB962C8B-B14F-4D97-AF65-F5344CB8AC3E}">
        <p14:creationId xmlns:p14="http://schemas.microsoft.com/office/powerpoint/2010/main" val="201680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198B2C42-CD77-4A47-90D1-7DAF488EA7B7}" type="slidenum">
              <a:rPr lang="es-CO" smtClean="0"/>
              <a:t>11</a:t>
            </a:fld>
            <a:endParaRPr lang="es-CO"/>
          </a:p>
        </p:txBody>
      </p:sp>
    </p:spTree>
    <p:extLst>
      <p:ext uri="{BB962C8B-B14F-4D97-AF65-F5344CB8AC3E}">
        <p14:creationId xmlns:p14="http://schemas.microsoft.com/office/powerpoint/2010/main" val="67055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198B2C42-CD77-4A47-90D1-7DAF488EA7B7}" type="slidenum">
              <a:rPr lang="es-CO" smtClean="0"/>
              <a:t>12</a:t>
            </a:fld>
            <a:endParaRPr lang="es-CO"/>
          </a:p>
        </p:txBody>
      </p:sp>
    </p:spTree>
    <p:extLst>
      <p:ext uri="{BB962C8B-B14F-4D97-AF65-F5344CB8AC3E}">
        <p14:creationId xmlns:p14="http://schemas.microsoft.com/office/powerpoint/2010/main" val="67055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198B2C42-CD77-4A47-90D1-7DAF488EA7B7}" type="slidenum">
              <a:rPr lang="es-CO" smtClean="0"/>
              <a:t>13</a:t>
            </a:fld>
            <a:endParaRPr lang="es-CO"/>
          </a:p>
        </p:txBody>
      </p:sp>
    </p:spTree>
    <p:extLst>
      <p:ext uri="{BB962C8B-B14F-4D97-AF65-F5344CB8AC3E}">
        <p14:creationId xmlns:p14="http://schemas.microsoft.com/office/powerpoint/2010/main" val="67055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F72A8215-513B-411B-ADA0-601173D112B4}" type="datetimeFigureOut">
              <a:rPr lang="es-CO" smtClean="0"/>
              <a:t>10/01/2019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B95FC84-F423-4F0F-8EFE-92190DC4710E}" type="slidenum">
              <a:rPr lang="es-CO" smtClean="0"/>
              <a:t>‹Nº›</a:t>
            </a:fld>
            <a:endParaRPr lang="es-CO"/>
          </a:p>
        </p:txBody>
      </p:sp>
    </p:spTree>
    <p:extLst>
      <p:ext uri="{BB962C8B-B14F-4D97-AF65-F5344CB8AC3E}">
        <p14:creationId xmlns:p14="http://schemas.microsoft.com/office/powerpoint/2010/main" val="2241468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F72A8215-513B-411B-ADA0-601173D112B4}" type="datetimeFigureOut">
              <a:rPr lang="es-CO" smtClean="0"/>
              <a:t>10/01/2019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B95FC84-F423-4F0F-8EFE-92190DC4710E}" type="slidenum">
              <a:rPr lang="es-CO" smtClean="0"/>
              <a:t>‹Nº›</a:t>
            </a:fld>
            <a:endParaRPr lang="es-CO"/>
          </a:p>
        </p:txBody>
      </p:sp>
    </p:spTree>
    <p:extLst>
      <p:ext uri="{BB962C8B-B14F-4D97-AF65-F5344CB8AC3E}">
        <p14:creationId xmlns:p14="http://schemas.microsoft.com/office/powerpoint/2010/main" val="1807610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F72A8215-513B-411B-ADA0-601173D112B4}" type="datetimeFigureOut">
              <a:rPr lang="es-CO" smtClean="0"/>
              <a:t>10/01/2019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B95FC84-F423-4F0F-8EFE-92190DC4710E}" type="slidenum">
              <a:rPr lang="es-CO" smtClean="0"/>
              <a:t>‹Nº›</a:t>
            </a:fld>
            <a:endParaRPr lang="es-CO"/>
          </a:p>
        </p:txBody>
      </p:sp>
    </p:spTree>
    <p:extLst>
      <p:ext uri="{BB962C8B-B14F-4D97-AF65-F5344CB8AC3E}">
        <p14:creationId xmlns:p14="http://schemas.microsoft.com/office/powerpoint/2010/main" val="3350907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F72A8215-513B-411B-ADA0-601173D112B4}" type="datetimeFigureOut">
              <a:rPr lang="es-CO" smtClean="0"/>
              <a:t>10/01/2019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B95FC84-F423-4F0F-8EFE-92190DC4710E}" type="slidenum">
              <a:rPr lang="es-CO" smtClean="0"/>
              <a:t>‹Nº›</a:t>
            </a:fld>
            <a:endParaRPr lang="es-CO"/>
          </a:p>
        </p:txBody>
      </p:sp>
    </p:spTree>
    <p:extLst>
      <p:ext uri="{BB962C8B-B14F-4D97-AF65-F5344CB8AC3E}">
        <p14:creationId xmlns:p14="http://schemas.microsoft.com/office/powerpoint/2010/main" val="2034212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72A8215-513B-411B-ADA0-601173D112B4}" type="datetimeFigureOut">
              <a:rPr lang="es-CO" smtClean="0"/>
              <a:t>10/01/2019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B95FC84-F423-4F0F-8EFE-92190DC4710E}" type="slidenum">
              <a:rPr lang="es-CO" smtClean="0"/>
              <a:t>‹Nº›</a:t>
            </a:fld>
            <a:endParaRPr lang="es-CO"/>
          </a:p>
        </p:txBody>
      </p:sp>
    </p:spTree>
    <p:extLst>
      <p:ext uri="{BB962C8B-B14F-4D97-AF65-F5344CB8AC3E}">
        <p14:creationId xmlns:p14="http://schemas.microsoft.com/office/powerpoint/2010/main" val="1392708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F72A8215-513B-411B-ADA0-601173D112B4}" type="datetimeFigureOut">
              <a:rPr lang="es-CO" smtClean="0"/>
              <a:t>10/01/2019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B95FC84-F423-4F0F-8EFE-92190DC4710E}" type="slidenum">
              <a:rPr lang="es-CO" smtClean="0"/>
              <a:t>‹Nº›</a:t>
            </a:fld>
            <a:endParaRPr lang="es-CO"/>
          </a:p>
        </p:txBody>
      </p:sp>
    </p:spTree>
    <p:extLst>
      <p:ext uri="{BB962C8B-B14F-4D97-AF65-F5344CB8AC3E}">
        <p14:creationId xmlns:p14="http://schemas.microsoft.com/office/powerpoint/2010/main" val="3357588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F72A8215-513B-411B-ADA0-601173D112B4}" type="datetimeFigureOut">
              <a:rPr lang="es-CO" smtClean="0"/>
              <a:t>10/01/2019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EB95FC84-F423-4F0F-8EFE-92190DC4710E}" type="slidenum">
              <a:rPr lang="es-CO" smtClean="0"/>
              <a:t>‹Nº›</a:t>
            </a:fld>
            <a:endParaRPr lang="es-CO"/>
          </a:p>
        </p:txBody>
      </p:sp>
    </p:spTree>
    <p:extLst>
      <p:ext uri="{BB962C8B-B14F-4D97-AF65-F5344CB8AC3E}">
        <p14:creationId xmlns:p14="http://schemas.microsoft.com/office/powerpoint/2010/main" val="456854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F72A8215-513B-411B-ADA0-601173D112B4}" type="datetimeFigureOut">
              <a:rPr lang="es-CO" smtClean="0"/>
              <a:t>10/01/2019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EB95FC84-F423-4F0F-8EFE-92190DC4710E}" type="slidenum">
              <a:rPr lang="es-CO" smtClean="0"/>
              <a:t>‹Nº›</a:t>
            </a:fld>
            <a:endParaRPr lang="es-CO"/>
          </a:p>
        </p:txBody>
      </p:sp>
    </p:spTree>
    <p:extLst>
      <p:ext uri="{BB962C8B-B14F-4D97-AF65-F5344CB8AC3E}">
        <p14:creationId xmlns:p14="http://schemas.microsoft.com/office/powerpoint/2010/main" val="1093212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72A8215-513B-411B-ADA0-601173D112B4}" type="datetimeFigureOut">
              <a:rPr lang="es-CO" smtClean="0"/>
              <a:t>10/01/2019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EB95FC84-F423-4F0F-8EFE-92190DC4710E}" type="slidenum">
              <a:rPr lang="es-CO" smtClean="0"/>
              <a:t>‹Nº›</a:t>
            </a:fld>
            <a:endParaRPr lang="es-CO"/>
          </a:p>
        </p:txBody>
      </p:sp>
    </p:spTree>
    <p:extLst>
      <p:ext uri="{BB962C8B-B14F-4D97-AF65-F5344CB8AC3E}">
        <p14:creationId xmlns:p14="http://schemas.microsoft.com/office/powerpoint/2010/main" val="4290421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72A8215-513B-411B-ADA0-601173D112B4}" type="datetimeFigureOut">
              <a:rPr lang="es-CO" smtClean="0"/>
              <a:t>10/01/2019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B95FC84-F423-4F0F-8EFE-92190DC4710E}" type="slidenum">
              <a:rPr lang="es-CO" smtClean="0"/>
              <a:t>‹Nº›</a:t>
            </a:fld>
            <a:endParaRPr lang="es-CO"/>
          </a:p>
        </p:txBody>
      </p:sp>
    </p:spTree>
    <p:extLst>
      <p:ext uri="{BB962C8B-B14F-4D97-AF65-F5344CB8AC3E}">
        <p14:creationId xmlns:p14="http://schemas.microsoft.com/office/powerpoint/2010/main" val="571470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72A8215-513B-411B-ADA0-601173D112B4}" type="datetimeFigureOut">
              <a:rPr lang="es-CO" smtClean="0"/>
              <a:t>10/01/2019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B95FC84-F423-4F0F-8EFE-92190DC4710E}" type="slidenum">
              <a:rPr lang="es-CO" smtClean="0"/>
              <a:t>‹Nº›</a:t>
            </a:fld>
            <a:endParaRPr lang="es-CO"/>
          </a:p>
        </p:txBody>
      </p:sp>
    </p:spTree>
    <p:extLst>
      <p:ext uri="{BB962C8B-B14F-4D97-AF65-F5344CB8AC3E}">
        <p14:creationId xmlns:p14="http://schemas.microsoft.com/office/powerpoint/2010/main" val="1044550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A8215-513B-411B-ADA0-601173D112B4}" type="datetimeFigureOut">
              <a:rPr lang="es-CO" smtClean="0"/>
              <a:t>10/01/2019</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95FC84-F423-4F0F-8EFE-92190DC4710E}" type="slidenum">
              <a:rPr lang="es-CO" smtClean="0"/>
              <a:t>‹Nº›</a:t>
            </a:fld>
            <a:endParaRPr lang="es-CO"/>
          </a:p>
        </p:txBody>
      </p:sp>
    </p:spTree>
    <p:extLst>
      <p:ext uri="{BB962C8B-B14F-4D97-AF65-F5344CB8AC3E}">
        <p14:creationId xmlns:p14="http://schemas.microsoft.com/office/powerpoint/2010/main" val="966610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image" Target="../media/image7.png"/><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image" Target="../media/image7.png"/><Relationship Id="rId7"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image" Target="../media/image7.png"/><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image" Target="../media/image7.png"/><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12.jpeg"/></Relationships>
</file>

<file path=ppt/slides/_rels/slide18.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image" Target="../media/image7.png"/><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 Target="slide3.xml"/><Relationship Id="rId7" Type="http://schemas.openxmlformats.org/officeDocument/2006/relationships/slide" Target="slide19.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slide" Target="slide17.xml"/><Relationship Id="rId5" Type="http://schemas.openxmlformats.org/officeDocument/2006/relationships/slide" Target="slide10.xml"/><Relationship Id="rId4" Type="http://schemas.openxmlformats.org/officeDocument/2006/relationships/slide" Target="slide4.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jpg"/></Relationships>
</file>

<file path=ppt/slides/_rels/slide2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image" Target="../media/image7.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image" Target="../media/image7.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image" Target="../media/image7.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1772816"/>
            <a:ext cx="9144000" cy="1512168"/>
          </a:xfrm>
          <a:prstGeom prst="rect">
            <a:avLst/>
          </a:prstGeom>
          <a:solidFill>
            <a:srgbClr val="003399"/>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es-CO" sz="4400" b="1" dirty="0" smtClean="0">
                <a:effectLst>
                  <a:outerShdw blurRad="38100" dist="38100" dir="2700000" algn="tl">
                    <a:srgbClr val="000000">
                      <a:alpha val="43137"/>
                    </a:srgbClr>
                  </a:outerShdw>
                </a:effectLst>
                <a:latin typeface="Century Gothic" panose="020B0502020202020204" pitchFamily="34" charset="0"/>
              </a:rPr>
              <a:t>P</a:t>
            </a:r>
            <a:r>
              <a:rPr lang="es-CO" sz="3200" b="1" dirty="0" smtClean="0">
                <a:effectLst>
                  <a:outerShdw blurRad="38100" dist="38100" dir="2700000" algn="tl">
                    <a:srgbClr val="000000">
                      <a:alpha val="43137"/>
                    </a:srgbClr>
                  </a:outerShdw>
                </a:effectLst>
                <a:latin typeface="Century Gothic" panose="020B0502020202020204" pitchFamily="34" charset="0"/>
              </a:rPr>
              <a:t>ORTAFOLIO</a:t>
            </a:r>
          </a:p>
          <a:p>
            <a:pPr algn="ctr"/>
            <a:r>
              <a:rPr lang="es-CO" sz="4400" b="1" dirty="0" smtClean="0">
                <a:effectLst>
                  <a:outerShdw blurRad="38100" dist="38100" dir="2700000" algn="tl">
                    <a:srgbClr val="000000">
                      <a:alpha val="43137"/>
                    </a:srgbClr>
                  </a:outerShdw>
                </a:effectLst>
                <a:latin typeface="Century Gothic" panose="020B0502020202020204" pitchFamily="34" charset="0"/>
              </a:rPr>
              <a:t>P</a:t>
            </a:r>
            <a:r>
              <a:rPr lang="es-CO" sz="3200" b="1" dirty="0" smtClean="0">
                <a:effectLst>
                  <a:outerShdw blurRad="38100" dist="38100" dir="2700000" algn="tl">
                    <a:srgbClr val="000000">
                      <a:alpha val="43137"/>
                    </a:srgbClr>
                  </a:outerShdw>
                </a:effectLst>
                <a:latin typeface="Century Gothic" panose="020B0502020202020204" pitchFamily="34" charset="0"/>
              </a:rPr>
              <a:t>ROYECTOS DE</a:t>
            </a:r>
            <a:r>
              <a:rPr lang="es-CO" sz="3600" b="1" dirty="0" smtClean="0">
                <a:effectLst>
                  <a:outerShdw blurRad="38100" dist="38100" dir="2700000" algn="tl">
                    <a:srgbClr val="000000">
                      <a:alpha val="43137"/>
                    </a:srgbClr>
                  </a:outerShdw>
                </a:effectLst>
                <a:latin typeface="Century Gothic" panose="020B0502020202020204" pitchFamily="34" charset="0"/>
              </a:rPr>
              <a:t> </a:t>
            </a:r>
            <a:r>
              <a:rPr lang="es-CO" sz="4400" b="1" dirty="0" smtClean="0">
                <a:effectLst>
                  <a:outerShdw blurRad="38100" dist="38100" dir="2700000" algn="tl">
                    <a:srgbClr val="000000">
                      <a:alpha val="43137"/>
                    </a:srgbClr>
                  </a:outerShdw>
                </a:effectLst>
                <a:latin typeface="Century Gothic" panose="020B0502020202020204" pitchFamily="34" charset="0"/>
              </a:rPr>
              <a:t>I</a:t>
            </a:r>
            <a:r>
              <a:rPr lang="es-CO" sz="3200" b="1" dirty="0" smtClean="0">
                <a:effectLst>
                  <a:outerShdw blurRad="38100" dist="38100" dir="2700000" algn="tl">
                    <a:srgbClr val="000000">
                      <a:alpha val="43137"/>
                    </a:srgbClr>
                  </a:outerShdw>
                </a:effectLst>
                <a:latin typeface="Century Gothic" panose="020B0502020202020204" pitchFamily="34" charset="0"/>
              </a:rPr>
              <a:t>NVERSIÓN</a:t>
            </a:r>
            <a:endParaRPr lang="es-CO" sz="3200" b="1" dirty="0">
              <a:effectLst>
                <a:outerShdw blurRad="38100" dist="38100" dir="2700000" algn="tl">
                  <a:srgbClr val="000000">
                    <a:alpha val="43137"/>
                  </a:srgbClr>
                </a:outerShdw>
              </a:effectLst>
              <a:latin typeface="Century Gothic" panose="020B0502020202020204" pitchFamily="34" charset="0"/>
            </a:endParaRPr>
          </a:p>
        </p:txBody>
      </p:sp>
      <p:pic>
        <p:nvPicPr>
          <p:cNvPr id="6" name="Imagen 9" descr="Min + Lema.jpg"/>
          <p:cNvPicPr>
            <a:picLocks noChangeAspect="1"/>
          </p:cNvPicPr>
          <p:nvPr/>
        </p:nvPicPr>
        <p:blipFill rotWithShape="1">
          <a:blip r:embed="rId2">
            <a:extLst>
              <a:ext uri="{28A0092B-C50C-407E-A947-70E740481C1C}">
                <a14:useLocalDpi xmlns:a14="http://schemas.microsoft.com/office/drawing/2010/main" val="0"/>
              </a:ext>
            </a:extLst>
          </a:blip>
          <a:srcRect r="44758"/>
          <a:stretch/>
        </p:blipFill>
        <p:spPr>
          <a:xfrm>
            <a:off x="3131840" y="4429555"/>
            <a:ext cx="3288368" cy="1152128"/>
          </a:xfrm>
          <a:prstGeom prst="rect">
            <a:avLst/>
          </a:prstGeom>
        </p:spPr>
      </p:pic>
      <p:sp>
        <p:nvSpPr>
          <p:cNvPr id="8" name="7 CuadroTexto"/>
          <p:cNvSpPr txBox="1"/>
          <p:nvPr/>
        </p:nvSpPr>
        <p:spPr>
          <a:xfrm>
            <a:off x="0" y="3501008"/>
            <a:ext cx="9144000" cy="400110"/>
          </a:xfrm>
          <a:prstGeom prst="rect">
            <a:avLst/>
          </a:prstGeom>
          <a:noFill/>
        </p:spPr>
        <p:txBody>
          <a:bodyPr wrap="square" rtlCol="0">
            <a:spAutoFit/>
          </a:bodyPr>
          <a:lstStyle/>
          <a:p>
            <a:pPr algn="ctr"/>
            <a:r>
              <a:rPr lang="es-CO" sz="2000" b="1" dirty="0" smtClean="0">
                <a:solidFill>
                  <a:schemeClr val="bg1">
                    <a:lumMod val="50000"/>
                  </a:schemeClr>
                </a:solidFill>
                <a:effectLst>
                  <a:outerShdw blurRad="38100" dist="38100" dir="2700000" algn="tl">
                    <a:srgbClr val="000000">
                      <a:alpha val="43137"/>
                    </a:srgbClr>
                  </a:outerShdw>
                </a:effectLst>
                <a:latin typeface="Century Gothic" panose="020B0502020202020204" pitchFamily="34" charset="0"/>
              </a:rPr>
              <a:t>VIGENCIA 2019</a:t>
            </a:r>
            <a:endParaRPr lang="es-CO" sz="2000" b="1" dirty="0">
              <a:solidFill>
                <a:schemeClr val="bg1">
                  <a:lumMod val="50000"/>
                </a:schemeClr>
              </a:solidFill>
              <a:effectLst>
                <a:outerShdw blurRad="38100" dist="38100" dir="2700000" algn="tl">
                  <a:srgbClr val="000000">
                    <a:alpha val="43137"/>
                  </a:srgbClr>
                </a:outerShdw>
              </a:effectLst>
              <a:latin typeface="Century Gothic" panose="020B0502020202020204" pitchFamily="34" charset="0"/>
            </a:endParaRPr>
          </a:p>
        </p:txBody>
      </p:sp>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1282" y="628245"/>
            <a:ext cx="2521435" cy="1144571"/>
          </a:xfrm>
          <a:prstGeom prst="rect">
            <a:avLst/>
          </a:prstGeom>
        </p:spPr>
      </p:pic>
    </p:spTree>
    <p:extLst>
      <p:ext uri="{BB962C8B-B14F-4D97-AF65-F5344CB8AC3E}">
        <p14:creationId xmlns:p14="http://schemas.microsoft.com/office/powerpoint/2010/main" val="5547688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467545" y="1916832"/>
            <a:ext cx="3264867" cy="3581393"/>
            <a:chOff x="467545" y="2079855"/>
            <a:chExt cx="3264867" cy="3581393"/>
          </a:xfrm>
        </p:grpSpPr>
        <p:grpSp>
          <p:nvGrpSpPr>
            <p:cNvPr id="3" name="2 Grupo"/>
            <p:cNvGrpSpPr/>
            <p:nvPr/>
          </p:nvGrpSpPr>
          <p:grpSpPr>
            <a:xfrm>
              <a:off x="467545" y="2079855"/>
              <a:ext cx="3264867" cy="3581393"/>
              <a:chOff x="467545" y="2079855"/>
              <a:chExt cx="3264867" cy="3581393"/>
            </a:xfrm>
          </p:grpSpPr>
          <p:grpSp>
            <p:nvGrpSpPr>
              <p:cNvPr id="5" name="4 Grupo"/>
              <p:cNvGrpSpPr/>
              <p:nvPr/>
            </p:nvGrpSpPr>
            <p:grpSpPr>
              <a:xfrm>
                <a:off x="467545" y="2079855"/>
                <a:ext cx="3050212" cy="3581393"/>
                <a:chOff x="467545" y="1700806"/>
                <a:chExt cx="3050212" cy="3581393"/>
              </a:xfrm>
            </p:grpSpPr>
            <p:sp>
              <p:nvSpPr>
                <p:cNvPr id="9" name="8 Rectángulo redondeado"/>
                <p:cNvSpPr/>
                <p:nvPr/>
              </p:nvSpPr>
              <p:spPr>
                <a:xfrm rot="10800000">
                  <a:off x="1268258" y="2986950"/>
                  <a:ext cx="2223620" cy="830998"/>
                </a:xfrm>
                <a:prstGeom prst="roundRect">
                  <a:avLst>
                    <a:gd name="adj" fmla="val 50000"/>
                  </a:avLst>
                </a:prstGeom>
                <a:solidFill>
                  <a:schemeClr val="bg1">
                    <a:lumMod val="75000"/>
                  </a:schemeClr>
                </a:solidFill>
                <a:ln>
                  <a:solidFill>
                    <a:schemeClr val="bg1">
                      <a:lumMod val="7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0" name="9 Grupo"/>
                <p:cNvGrpSpPr/>
                <p:nvPr/>
              </p:nvGrpSpPr>
              <p:grpSpPr>
                <a:xfrm>
                  <a:off x="467545" y="1700806"/>
                  <a:ext cx="1800199" cy="3581393"/>
                  <a:chOff x="1115616" y="1700806"/>
                  <a:chExt cx="1800199" cy="3581393"/>
                </a:xfrm>
              </p:grpSpPr>
              <p:grpSp>
                <p:nvGrpSpPr>
                  <p:cNvPr id="12" name="11 Grupo"/>
                  <p:cNvGrpSpPr/>
                  <p:nvPr/>
                </p:nvGrpSpPr>
                <p:grpSpPr>
                  <a:xfrm>
                    <a:off x="1331640" y="2799000"/>
                    <a:ext cx="1260000" cy="1260000"/>
                    <a:chOff x="1331640" y="3069120"/>
                    <a:chExt cx="1260000" cy="1260000"/>
                  </a:xfrm>
                </p:grpSpPr>
                <p:sp>
                  <p:nvSpPr>
                    <p:cNvPr id="18" name="17 Conector"/>
                    <p:cNvSpPr/>
                    <p:nvPr/>
                  </p:nvSpPr>
                  <p:spPr>
                    <a:xfrm>
                      <a:off x="1331640" y="3069120"/>
                      <a:ext cx="1260000" cy="1260000"/>
                    </a:xfrm>
                    <a:prstGeom prst="flowChartConnector">
                      <a:avLst/>
                    </a:prstGeom>
                    <a:solidFill>
                      <a:schemeClr val="bg1"/>
                    </a:solidFill>
                    <a:ln>
                      <a:solidFill>
                        <a:schemeClr val="bg1">
                          <a:lumMod val="8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Anillo"/>
                    <p:cNvSpPr/>
                    <p:nvPr/>
                  </p:nvSpPr>
                  <p:spPr>
                    <a:xfrm>
                      <a:off x="1417296" y="3172152"/>
                      <a:ext cx="1080000" cy="1080000"/>
                    </a:xfrm>
                    <a:prstGeom prst="donut">
                      <a:avLst>
                        <a:gd name="adj" fmla="val 7231"/>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0" name="19 CuadroTexto"/>
                    <p:cNvSpPr txBox="1"/>
                    <p:nvPr/>
                  </p:nvSpPr>
                  <p:spPr>
                    <a:xfrm>
                      <a:off x="1641968" y="3273371"/>
                      <a:ext cx="625972" cy="830997"/>
                    </a:xfrm>
                    <a:prstGeom prst="rect">
                      <a:avLst/>
                    </a:prstGeom>
                    <a:noFill/>
                  </p:spPr>
                  <p:txBody>
                    <a:bodyPr wrap="square" rtlCol="0">
                      <a:spAutoFit/>
                    </a:bodyPr>
                    <a:lstStyle/>
                    <a:p>
                      <a:pPr algn="ctr"/>
                      <a:r>
                        <a:rPr lang="es-CO" sz="4800" b="1" dirty="0">
                          <a:solidFill>
                            <a:schemeClr val="tx1">
                              <a:lumMod val="50000"/>
                              <a:lumOff val="50000"/>
                            </a:schemeClr>
                          </a:solidFill>
                          <a:effectLst>
                            <a:outerShdw blurRad="38100" dist="38100" dir="2700000" algn="tl">
                              <a:srgbClr val="000000">
                                <a:alpha val="43137"/>
                              </a:srgbClr>
                            </a:outerShdw>
                          </a:effectLst>
                          <a:latin typeface="Century Gothic" panose="020B0502020202020204" pitchFamily="34" charset="0"/>
                        </a:rPr>
                        <a:t>6</a:t>
                      </a:r>
                      <a:endParaRPr lang="es-CO" sz="4800" b="1" dirty="0">
                        <a:solidFill>
                          <a:schemeClr val="tx1">
                            <a:lumMod val="50000"/>
                            <a:lumOff val="50000"/>
                          </a:schemeClr>
                        </a:solidFill>
                        <a:effectLst>
                          <a:outerShdw blurRad="38100" dist="38100" dir="2700000" algn="tl">
                            <a:srgbClr val="000000">
                              <a:alpha val="43137"/>
                            </a:srgbClr>
                          </a:outerShdw>
                        </a:effectLst>
                        <a:latin typeface="Century Gothic" panose="020B0502020202020204" pitchFamily="34" charset="0"/>
                      </a:endParaRPr>
                    </a:p>
                  </p:txBody>
                </p:sp>
              </p:grpSp>
              <p:sp>
                <p:nvSpPr>
                  <p:cNvPr id="13" name="12 Arco"/>
                  <p:cNvSpPr/>
                  <p:nvPr/>
                </p:nvSpPr>
                <p:spPr>
                  <a:xfrm rot="10800000">
                    <a:off x="1115616" y="2636912"/>
                    <a:ext cx="1800199" cy="1638112"/>
                  </a:xfrm>
                  <a:prstGeom prst="arc">
                    <a:avLst>
                      <a:gd name="adj1" fmla="val 16371705"/>
                      <a:gd name="adj2" fmla="val 5193262"/>
                    </a:avLst>
                  </a:prstGeom>
                  <a:ln w="19050">
                    <a:solidFill>
                      <a:srgbClr val="7030A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cxnSp>
                <p:nvCxnSpPr>
                  <p:cNvPr id="14" name="13 Conector recto"/>
                  <p:cNvCxnSpPr>
                    <a:stCxn id="13" idx="0"/>
                  </p:cNvCxnSpPr>
                  <p:nvPr/>
                </p:nvCxnSpPr>
                <p:spPr>
                  <a:xfrm>
                    <a:off x="1974814" y="4274178"/>
                    <a:ext cx="4800" cy="936000"/>
                  </a:xfrm>
                  <a:prstGeom prst="line">
                    <a:avLst/>
                  </a:prstGeom>
                  <a:ln w="19050">
                    <a:solidFill>
                      <a:srgbClr val="7030A0"/>
                    </a:solidFill>
                    <a:prstDash val="solid"/>
                  </a:ln>
                </p:spPr>
                <p:style>
                  <a:lnRef idx="1">
                    <a:schemeClr val="accent1"/>
                  </a:lnRef>
                  <a:fillRef idx="0">
                    <a:schemeClr val="accent1"/>
                  </a:fillRef>
                  <a:effectRef idx="0">
                    <a:schemeClr val="accent1"/>
                  </a:effectRef>
                  <a:fontRef idx="minor">
                    <a:schemeClr val="tx1"/>
                  </a:fontRef>
                </p:style>
              </p:cxnSp>
              <p:cxnSp>
                <p:nvCxnSpPr>
                  <p:cNvPr id="15" name="14 Conector recto"/>
                  <p:cNvCxnSpPr>
                    <a:stCxn id="13" idx="2"/>
                  </p:cNvCxnSpPr>
                  <p:nvPr/>
                </p:nvCxnSpPr>
                <p:spPr>
                  <a:xfrm flipH="1" flipV="1">
                    <a:off x="1954954" y="1700807"/>
                    <a:ext cx="11520" cy="936000"/>
                  </a:xfrm>
                  <a:prstGeom prst="line">
                    <a:avLst/>
                  </a:prstGeom>
                  <a:ln w="19050">
                    <a:solidFill>
                      <a:srgbClr val="7030A0"/>
                    </a:solidFill>
                    <a:prstDash val="solid"/>
                  </a:ln>
                </p:spPr>
                <p:style>
                  <a:lnRef idx="1">
                    <a:schemeClr val="accent1"/>
                  </a:lnRef>
                  <a:fillRef idx="0">
                    <a:schemeClr val="accent1"/>
                  </a:fillRef>
                  <a:effectRef idx="0">
                    <a:schemeClr val="accent1"/>
                  </a:effectRef>
                  <a:fontRef idx="minor">
                    <a:schemeClr val="tx1"/>
                  </a:fontRef>
                </p:style>
              </p:cxnSp>
              <p:sp>
                <p:nvSpPr>
                  <p:cNvPr id="16" name="15 Conector"/>
                  <p:cNvSpPr/>
                  <p:nvPr/>
                </p:nvSpPr>
                <p:spPr>
                  <a:xfrm>
                    <a:off x="1916330" y="1700806"/>
                    <a:ext cx="72000" cy="72000"/>
                  </a:xfrm>
                  <a:prstGeom prst="flowChartConnector">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Conector"/>
                  <p:cNvSpPr/>
                  <p:nvPr/>
                </p:nvSpPr>
                <p:spPr>
                  <a:xfrm>
                    <a:off x="1942208" y="5210199"/>
                    <a:ext cx="72000" cy="72000"/>
                  </a:xfrm>
                  <a:prstGeom prst="flowChartConnector">
                    <a:avLst/>
                  </a:prstGeom>
                  <a:solidFill>
                    <a:srgbClr val="7030A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sp>
              <p:nvSpPr>
                <p:cNvPr id="11" name="10 CuadroTexto"/>
                <p:cNvSpPr txBox="1"/>
                <p:nvPr/>
              </p:nvSpPr>
              <p:spPr>
                <a:xfrm>
                  <a:off x="1969447" y="3238854"/>
                  <a:ext cx="1548310" cy="307777"/>
                </a:xfrm>
                <a:prstGeom prst="rect">
                  <a:avLst/>
                </a:prstGeom>
                <a:noFill/>
              </p:spPr>
              <p:txBody>
                <a:bodyPr wrap="square" lIns="0" tIns="0" rIns="0" bIns="0" rtlCol="0">
                  <a:spAutoFit/>
                </a:bodyPr>
                <a:lstStyle/>
                <a:p>
                  <a:r>
                    <a:rPr lang="es-CO" sz="2000" b="1" dirty="0" smtClean="0">
                      <a:solidFill>
                        <a:srgbClr val="003399"/>
                      </a:solidFill>
                      <a:effectLst>
                        <a:outerShdw blurRad="38100" dist="38100" dir="2700000" algn="tl">
                          <a:srgbClr val="000000">
                            <a:alpha val="43137"/>
                          </a:srgbClr>
                        </a:outerShdw>
                      </a:effectLst>
                      <a:latin typeface="Century Gothic" panose="020B0502020202020204" pitchFamily="34" charset="0"/>
                    </a:rPr>
                    <a:t>$ </a:t>
                  </a:r>
                  <a:r>
                    <a:rPr lang="es-CO" sz="2000" b="1" dirty="0" smtClean="0">
                      <a:solidFill>
                        <a:srgbClr val="003399"/>
                      </a:solidFill>
                      <a:effectLst>
                        <a:outerShdw blurRad="38100" dist="38100" dir="2700000" algn="tl">
                          <a:srgbClr val="000000">
                            <a:alpha val="43137"/>
                          </a:srgbClr>
                        </a:outerShdw>
                      </a:effectLst>
                      <a:latin typeface="Century Gothic" panose="020B0502020202020204" pitchFamily="34" charset="0"/>
                    </a:rPr>
                    <a:t>13.962 </a:t>
                  </a:r>
                  <a:r>
                    <a:rPr lang="es-CO" sz="2000" b="1" dirty="0" smtClean="0">
                      <a:solidFill>
                        <a:srgbClr val="003399"/>
                      </a:solidFill>
                      <a:effectLst>
                        <a:outerShdw blurRad="38100" dist="38100" dir="2700000" algn="tl">
                          <a:srgbClr val="000000">
                            <a:alpha val="43137"/>
                          </a:srgbClr>
                        </a:outerShdw>
                      </a:effectLst>
                      <a:latin typeface="Century Gothic" panose="020B0502020202020204" pitchFamily="34" charset="0"/>
                    </a:rPr>
                    <a:t>mll</a:t>
                  </a:r>
                  <a:endParaRPr lang="es-CO" sz="2000" b="1" dirty="0">
                    <a:solidFill>
                      <a:srgbClr val="003399"/>
                    </a:solidFill>
                    <a:effectLst>
                      <a:outerShdw blurRad="38100" dist="38100" dir="2700000" algn="tl">
                        <a:srgbClr val="000000">
                          <a:alpha val="43137"/>
                        </a:srgbClr>
                      </a:outerShdw>
                    </a:effectLst>
                    <a:latin typeface="Century Gothic" panose="020B0502020202020204" pitchFamily="34" charset="0"/>
                  </a:endParaRPr>
                </a:p>
              </p:txBody>
            </p:sp>
          </p:grpSp>
          <p:cxnSp>
            <p:nvCxnSpPr>
              <p:cNvPr id="6" name="5 Conector angular"/>
              <p:cNvCxnSpPr/>
              <p:nvPr/>
            </p:nvCxnSpPr>
            <p:spPr>
              <a:xfrm flipV="1">
                <a:off x="1318402" y="2582756"/>
                <a:ext cx="936000" cy="1008000"/>
              </a:xfrm>
              <a:prstGeom prst="bentConnector3">
                <a:avLst>
                  <a:gd name="adj1" fmla="val 16373"/>
                </a:avLst>
              </a:prstGeom>
              <a:ln>
                <a:solidFill>
                  <a:schemeClr val="tx1">
                    <a:lumMod val="50000"/>
                    <a:lumOff val="5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278918" y="2398815"/>
                <a:ext cx="1453494" cy="369332"/>
              </a:xfrm>
              <a:prstGeom prst="rect">
                <a:avLst/>
              </a:prstGeom>
              <a:noFill/>
            </p:spPr>
            <p:txBody>
              <a:bodyPr wrap="square" rtlCol="0">
                <a:spAutoFit/>
              </a:bodyPr>
              <a:lstStyle/>
              <a:p>
                <a:pPr algn="ctr"/>
                <a:r>
                  <a:rPr lang="es-CO" sz="900" dirty="0" smtClean="0">
                    <a:latin typeface="Century Gothic" panose="020B0502020202020204" pitchFamily="34" charset="0"/>
                  </a:rPr>
                  <a:t>Número de proyectos </a:t>
                </a:r>
              </a:p>
              <a:p>
                <a:pPr algn="ctr"/>
                <a:r>
                  <a:rPr lang="es-CO" sz="900" dirty="0" smtClean="0">
                    <a:latin typeface="Century Gothic" panose="020B0502020202020204" pitchFamily="34" charset="0"/>
                  </a:rPr>
                  <a:t>de inversión</a:t>
                </a:r>
                <a:endParaRPr lang="es-CO" sz="900" dirty="0">
                  <a:latin typeface="Century Gothic" panose="020B0502020202020204" pitchFamily="34" charset="0"/>
                </a:endParaRPr>
              </a:p>
            </p:txBody>
          </p:sp>
          <p:sp>
            <p:nvSpPr>
              <p:cNvPr id="8" name="7 CuadroTexto"/>
              <p:cNvSpPr txBox="1"/>
              <p:nvPr/>
            </p:nvSpPr>
            <p:spPr>
              <a:xfrm>
                <a:off x="2278918" y="5154259"/>
                <a:ext cx="1453494" cy="230832"/>
              </a:xfrm>
              <a:prstGeom prst="rect">
                <a:avLst/>
              </a:prstGeom>
              <a:noFill/>
            </p:spPr>
            <p:txBody>
              <a:bodyPr wrap="square" rtlCol="0">
                <a:spAutoFit/>
              </a:bodyPr>
              <a:lstStyle/>
              <a:p>
                <a:r>
                  <a:rPr lang="es-CO" sz="900" dirty="0" smtClean="0">
                    <a:latin typeface="Century Gothic" panose="020B0502020202020204" pitchFamily="34" charset="0"/>
                  </a:rPr>
                  <a:t>Apropiación vigente</a:t>
                </a:r>
                <a:endParaRPr lang="es-CO" sz="900" dirty="0">
                  <a:latin typeface="Century Gothic" panose="020B0502020202020204" pitchFamily="34" charset="0"/>
                </a:endParaRPr>
              </a:p>
            </p:txBody>
          </p:sp>
        </p:grpSp>
        <p:cxnSp>
          <p:nvCxnSpPr>
            <p:cNvPr id="21" name="20 Conector angular"/>
            <p:cNvCxnSpPr/>
            <p:nvPr/>
          </p:nvCxnSpPr>
          <p:spPr>
            <a:xfrm>
              <a:off x="2015752" y="3938862"/>
              <a:ext cx="324000" cy="1332000"/>
            </a:xfrm>
            <a:prstGeom prst="bentConnector3">
              <a:avLst>
                <a:gd name="adj1" fmla="val -1282"/>
              </a:avLst>
            </a:prstGeom>
            <a:ln>
              <a:solidFill>
                <a:schemeClr val="tx1">
                  <a:lumMod val="50000"/>
                  <a:lumOff val="50000"/>
                </a:schemeClr>
              </a:solidFill>
              <a:prstDash val="sysDash"/>
              <a:tailEnd type="arrow"/>
            </a:ln>
          </p:spPr>
          <p:style>
            <a:lnRef idx="1">
              <a:schemeClr val="accent1"/>
            </a:lnRef>
            <a:fillRef idx="0">
              <a:schemeClr val="accent1"/>
            </a:fillRef>
            <a:effectRef idx="0">
              <a:schemeClr val="accent1"/>
            </a:effectRef>
            <a:fontRef idx="minor">
              <a:schemeClr val="tx1"/>
            </a:fontRef>
          </p:style>
        </p:cxnSp>
      </p:grpSp>
      <p:sp>
        <p:nvSpPr>
          <p:cNvPr id="25" name="24 Marco">
            <a:hlinkClick r:id="rId2" action="ppaction://hlinksldjump"/>
          </p:cNvPr>
          <p:cNvSpPr/>
          <p:nvPr/>
        </p:nvSpPr>
        <p:spPr>
          <a:xfrm>
            <a:off x="251520" y="6441568"/>
            <a:ext cx="648072" cy="299800"/>
          </a:xfrm>
          <a:prstGeom prst="frame">
            <a:avLst/>
          </a:prstGeom>
          <a:solidFill>
            <a:srgbClr val="003399"/>
          </a:solidFill>
          <a:ln>
            <a:solidFill>
              <a:srgbClr val="003399"/>
            </a:solidFill>
          </a:ln>
          <a:effectLst>
            <a:outerShdw blurRad="50800" dist="38100" dir="8100000" algn="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600" b="1" dirty="0" smtClean="0">
                <a:solidFill>
                  <a:schemeClr val="tx1"/>
                </a:solidFill>
                <a:effectLst>
                  <a:outerShdw blurRad="38100" dist="38100" dir="2700000" algn="tl">
                    <a:srgbClr val="000000">
                      <a:alpha val="43137"/>
                    </a:srgbClr>
                  </a:outerShdw>
                </a:effectLst>
                <a:latin typeface="Century Gothic" panose="020B0502020202020204" pitchFamily="34" charset="0"/>
              </a:rPr>
              <a:t>Tabla de contenido</a:t>
            </a:r>
            <a:endParaRPr lang="es-CO" sz="600" b="1" dirty="0">
              <a:solidFill>
                <a:schemeClr val="tx1"/>
              </a:solidFill>
              <a:effectLst>
                <a:outerShdw blurRad="38100" dist="38100" dir="2700000" algn="tl">
                  <a:srgbClr val="000000">
                    <a:alpha val="43137"/>
                  </a:srgbClr>
                </a:outerShdw>
              </a:effectLst>
              <a:latin typeface="Century Gothic" panose="020B0502020202020204" pitchFamily="34" charset="0"/>
            </a:endParaRPr>
          </a:p>
        </p:txBody>
      </p:sp>
      <p:sp>
        <p:nvSpPr>
          <p:cNvPr id="4" name="AutoShape 2" descr="Resultado de imagen para arleys cuesta simanca viceministro"/>
          <p:cNvSpPr>
            <a:spLocks noChangeAspect="1" noChangeArrowheads="1"/>
          </p:cNvSpPr>
          <p:nvPr/>
        </p:nvSpPr>
        <p:spPr bwMode="auto">
          <a:xfrm>
            <a:off x="155575" y="-1423988"/>
            <a:ext cx="6991350" cy="2971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26" name="AutoShape 4" descr="Resultado de imagen para arleys cuesta simanca viceministro"/>
          <p:cNvSpPr>
            <a:spLocks noChangeAspect="1" noChangeArrowheads="1"/>
          </p:cNvSpPr>
          <p:nvPr/>
        </p:nvSpPr>
        <p:spPr bwMode="auto">
          <a:xfrm>
            <a:off x="307975" y="-1271588"/>
            <a:ext cx="6991350" cy="2971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28" name="Imagen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996" y="6381707"/>
            <a:ext cx="965650" cy="438344"/>
          </a:xfrm>
          <a:prstGeom prst="rect">
            <a:avLst/>
          </a:prstGeom>
        </p:spPr>
      </p:pic>
      <p:grpSp>
        <p:nvGrpSpPr>
          <p:cNvPr id="29" name="Grupo 28"/>
          <p:cNvGrpSpPr/>
          <p:nvPr/>
        </p:nvGrpSpPr>
        <p:grpSpPr>
          <a:xfrm>
            <a:off x="-2008" y="247000"/>
            <a:ext cx="8030392" cy="648072"/>
            <a:chOff x="-2008" y="247000"/>
            <a:chExt cx="8030392" cy="648072"/>
          </a:xfrm>
        </p:grpSpPr>
        <p:pic>
          <p:nvPicPr>
            <p:cNvPr id="30" name="Imagen 9" descr="Min + Lema.jpg"/>
            <p:cNvPicPr>
              <a:picLocks noChangeAspect="1"/>
            </p:cNvPicPr>
            <p:nvPr/>
          </p:nvPicPr>
          <p:blipFill rotWithShape="1">
            <a:blip r:embed="rId4">
              <a:extLst>
                <a:ext uri="{28A0092B-C50C-407E-A947-70E740481C1C}">
                  <a14:useLocalDpi xmlns:a14="http://schemas.microsoft.com/office/drawing/2010/main" val="0"/>
                </a:ext>
              </a:extLst>
            </a:blip>
            <a:srcRect t="19999" r="47742" b="10000"/>
            <a:stretch/>
          </p:blipFill>
          <p:spPr>
            <a:xfrm>
              <a:off x="5806672" y="276830"/>
              <a:ext cx="2221712" cy="576000"/>
            </a:xfrm>
            <a:prstGeom prst="rect">
              <a:avLst/>
            </a:prstGeom>
            <a:effectLst/>
          </p:spPr>
        </p:pic>
        <p:sp>
          <p:nvSpPr>
            <p:cNvPr id="31" name="4 Rectángulo"/>
            <p:cNvSpPr/>
            <p:nvPr/>
          </p:nvSpPr>
          <p:spPr>
            <a:xfrm>
              <a:off x="-2008" y="247000"/>
              <a:ext cx="4572000" cy="648072"/>
            </a:xfrm>
            <a:prstGeom prst="rect">
              <a:avLst/>
            </a:prstGeom>
            <a:solidFill>
              <a:srgbClr val="003399"/>
            </a:solidFill>
            <a:ln>
              <a:solidFill>
                <a:srgbClr val="003399"/>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VICEMINISTERIO DE PROMOCIÓN DE LA JUSTICIA</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grpSp>
      <p:pic>
        <p:nvPicPr>
          <p:cNvPr id="2052" name="Picture 4" descr="Resultado de imagen para justici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86281" y="2296376"/>
            <a:ext cx="4304542" cy="3238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4866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42 Grupo"/>
          <p:cNvGrpSpPr/>
          <p:nvPr/>
        </p:nvGrpSpPr>
        <p:grpSpPr>
          <a:xfrm>
            <a:off x="3491880" y="4149080"/>
            <a:ext cx="2131030" cy="2102208"/>
            <a:chOff x="1075698" y="2335817"/>
            <a:chExt cx="3312368" cy="3312369"/>
          </a:xfrm>
        </p:grpSpPr>
        <p:sp>
          <p:nvSpPr>
            <p:cNvPr id="44" name="43 Elipse"/>
            <p:cNvSpPr/>
            <p:nvPr/>
          </p:nvSpPr>
          <p:spPr>
            <a:xfrm>
              <a:off x="1187624" y="2457813"/>
              <a:ext cx="3168353" cy="3168354"/>
            </a:xfrm>
            <a:prstGeom prst="ellipse">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5" name="44 Anillo"/>
            <p:cNvSpPr/>
            <p:nvPr/>
          </p:nvSpPr>
          <p:spPr>
            <a:xfrm>
              <a:off x="1075698" y="2335817"/>
              <a:ext cx="3312368" cy="3312369"/>
            </a:xfrm>
            <a:prstGeom prst="donut">
              <a:avLst>
                <a:gd name="adj" fmla="val 3262"/>
              </a:avLst>
            </a:prstGeom>
            <a:solidFill>
              <a:schemeClr val="bg2"/>
            </a:solidFill>
            <a:ln>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46" name="45 CuadroTexto"/>
            <p:cNvSpPr txBox="1"/>
            <p:nvPr/>
          </p:nvSpPr>
          <p:spPr>
            <a:xfrm>
              <a:off x="1428473" y="2932853"/>
              <a:ext cx="2722116" cy="2012550"/>
            </a:xfrm>
            <a:prstGeom prst="rect">
              <a:avLst/>
            </a:prstGeom>
            <a:noFill/>
          </p:spPr>
          <p:txBody>
            <a:bodyPr wrap="square" rtlCol="0">
              <a:spAutoFit/>
            </a:bodyPr>
            <a:lstStyle/>
            <a:p>
              <a:pPr algn="ctr"/>
              <a:r>
                <a:rPr lang="es-CO" sz="1100" b="1" dirty="0" smtClean="0">
                  <a:solidFill>
                    <a:schemeClr val="bg1"/>
                  </a:solidFill>
                  <a:effectLst>
                    <a:outerShdw blurRad="38100" dist="38100" dir="2700000" algn="tl">
                      <a:srgbClr val="000000">
                        <a:alpha val="43137"/>
                      </a:srgbClr>
                    </a:outerShdw>
                  </a:effectLst>
                  <a:latin typeface="Century Gothic" panose="020B0502020202020204" pitchFamily="34" charset="0"/>
                </a:rPr>
                <a:t>APOYO EN LA IMPLEMENTACIÓN DE LOS MODELOS LOCALES Y REGIONALES DE ACCESO A LA JUSTICIA NACIONAL </a:t>
              </a:r>
              <a:endParaRPr lang="es-CO" sz="11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grpSp>
      <p:grpSp>
        <p:nvGrpSpPr>
          <p:cNvPr id="13" name="12 Grupo"/>
          <p:cNvGrpSpPr/>
          <p:nvPr/>
        </p:nvGrpSpPr>
        <p:grpSpPr>
          <a:xfrm>
            <a:off x="230273" y="2638073"/>
            <a:ext cx="4408274" cy="1799039"/>
            <a:chOff x="153831" y="3970128"/>
            <a:chExt cx="4408274" cy="1799039"/>
          </a:xfrm>
        </p:grpSpPr>
        <p:sp>
          <p:nvSpPr>
            <p:cNvPr id="94" name="93 Pentágono"/>
            <p:cNvSpPr/>
            <p:nvPr/>
          </p:nvSpPr>
          <p:spPr>
            <a:xfrm>
              <a:off x="153831" y="4221167"/>
              <a:ext cx="3333615" cy="1548000"/>
            </a:xfrm>
            <a:prstGeom prst="homePlate">
              <a:avLst>
                <a:gd name="adj" fmla="val 37017"/>
              </a:avLst>
            </a:prstGeom>
            <a:noFill/>
            <a:ln w="3175">
              <a:solidFill>
                <a:srgbClr val="FFC000"/>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95" name="94 Grupo"/>
            <p:cNvGrpSpPr/>
            <p:nvPr/>
          </p:nvGrpSpPr>
          <p:grpSpPr>
            <a:xfrm>
              <a:off x="3337969" y="3970128"/>
              <a:ext cx="1224136" cy="1373759"/>
              <a:chOff x="3934196" y="2673984"/>
              <a:chExt cx="1224136" cy="1373759"/>
            </a:xfrm>
          </p:grpSpPr>
          <p:grpSp>
            <p:nvGrpSpPr>
              <p:cNvPr id="104" name="103 Grupo"/>
              <p:cNvGrpSpPr/>
              <p:nvPr/>
            </p:nvGrpSpPr>
            <p:grpSpPr>
              <a:xfrm>
                <a:off x="4089836" y="3141365"/>
                <a:ext cx="914798" cy="906378"/>
                <a:chOff x="7474559" y="3566544"/>
                <a:chExt cx="1248109" cy="1236624"/>
              </a:xfrm>
            </p:grpSpPr>
            <p:pic>
              <p:nvPicPr>
                <p:cNvPr id="106" name="Picture 5"/>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98532" y="3638552"/>
                  <a:ext cx="1197515" cy="10937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8" name="107 Anillo"/>
                <p:cNvSpPr/>
                <p:nvPr/>
              </p:nvSpPr>
              <p:spPr>
                <a:xfrm>
                  <a:off x="7474559" y="3566544"/>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05" name="104 CuadroTexto"/>
              <p:cNvSpPr txBox="1"/>
              <p:nvPr/>
            </p:nvSpPr>
            <p:spPr>
              <a:xfrm>
                <a:off x="3934196" y="2673984"/>
                <a:ext cx="1224136" cy="430887"/>
              </a:xfrm>
              <a:prstGeom prst="rect">
                <a:avLst/>
              </a:prstGeom>
              <a:noFill/>
            </p:spPr>
            <p:txBody>
              <a:bodyPr wrap="square" rtlCol="0">
                <a:spAutoFit/>
              </a:bodyPr>
              <a:lstStyle/>
              <a:p>
                <a:pPr algn="ctr"/>
                <a:r>
                  <a:rPr lang="es-CO" sz="1100" dirty="0">
                    <a:latin typeface="Comic Sans MS" panose="030F0702030302020204" pitchFamily="66" charset="0"/>
                  </a:rPr>
                  <a:t>OBJETIVO</a:t>
                </a:r>
              </a:p>
              <a:p>
                <a:pPr algn="ctr"/>
                <a:r>
                  <a:rPr lang="es-CO" sz="1100" dirty="0">
                    <a:latin typeface="Comic Sans MS" panose="030F0702030302020204" pitchFamily="66" charset="0"/>
                  </a:rPr>
                  <a:t>GENERAL</a:t>
                </a:r>
              </a:p>
            </p:txBody>
          </p:sp>
        </p:grpSp>
      </p:grpSp>
      <p:grpSp>
        <p:nvGrpSpPr>
          <p:cNvPr id="3" name="2 Grupo"/>
          <p:cNvGrpSpPr/>
          <p:nvPr/>
        </p:nvGrpSpPr>
        <p:grpSpPr>
          <a:xfrm>
            <a:off x="4572000" y="2638073"/>
            <a:ext cx="4508590" cy="1871047"/>
            <a:chOff x="4568324" y="3970128"/>
            <a:chExt cx="4508590" cy="1871047"/>
          </a:xfrm>
        </p:grpSpPr>
        <p:sp>
          <p:nvSpPr>
            <p:cNvPr id="93" name="92 Pentágono"/>
            <p:cNvSpPr/>
            <p:nvPr/>
          </p:nvSpPr>
          <p:spPr>
            <a:xfrm flipH="1">
              <a:off x="5473743" y="4091767"/>
              <a:ext cx="3603171" cy="1749408"/>
            </a:xfrm>
            <a:prstGeom prst="homePlate">
              <a:avLst>
                <a:gd name="adj" fmla="val 37017"/>
              </a:avLst>
            </a:prstGeom>
            <a:noFill/>
            <a:ln w="3175">
              <a:solidFill>
                <a:schemeClr val="tx1">
                  <a:lumMod val="65000"/>
                  <a:lumOff val="3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96" name="95 Grupo"/>
            <p:cNvGrpSpPr/>
            <p:nvPr/>
          </p:nvGrpSpPr>
          <p:grpSpPr>
            <a:xfrm>
              <a:off x="4568324" y="3970128"/>
              <a:ext cx="1228570" cy="1366991"/>
              <a:chOff x="7769047" y="2673984"/>
              <a:chExt cx="1228570" cy="1366991"/>
            </a:xfrm>
          </p:grpSpPr>
          <p:grpSp>
            <p:nvGrpSpPr>
              <p:cNvPr id="100" name="99 Grupo"/>
              <p:cNvGrpSpPr/>
              <p:nvPr/>
            </p:nvGrpSpPr>
            <p:grpSpPr>
              <a:xfrm>
                <a:off x="7769047" y="3134597"/>
                <a:ext cx="920546" cy="906378"/>
                <a:chOff x="3242990" y="3835433"/>
                <a:chExt cx="1255957" cy="1236621"/>
              </a:xfrm>
            </p:grpSpPr>
            <p:pic>
              <p:nvPicPr>
                <p:cNvPr id="102" name="Picture 7"/>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08603" y="3929826"/>
                  <a:ext cx="1190344" cy="110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3" name="102 Anillo"/>
                <p:cNvSpPr/>
                <p:nvPr/>
              </p:nvSpPr>
              <p:spPr>
                <a:xfrm>
                  <a:off x="3242990" y="3835433"/>
                  <a:ext cx="1248111" cy="1236621"/>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01" name="100 CuadroTexto"/>
              <p:cNvSpPr txBox="1"/>
              <p:nvPr/>
            </p:nvSpPr>
            <p:spPr>
              <a:xfrm>
                <a:off x="7773481" y="2673984"/>
                <a:ext cx="1224136" cy="430887"/>
              </a:xfrm>
              <a:prstGeom prst="rect">
                <a:avLst/>
              </a:prstGeom>
              <a:noFill/>
            </p:spPr>
            <p:txBody>
              <a:bodyPr wrap="square" rtlCol="0">
                <a:spAutoFit/>
              </a:bodyPr>
              <a:lstStyle/>
              <a:p>
                <a:pPr algn="ctr"/>
                <a:r>
                  <a:rPr lang="es-CO" sz="1100" dirty="0">
                    <a:latin typeface="Comic Sans MS" panose="030F0702030302020204" pitchFamily="66" charset="0"/>
                  </a:rPr>
                  <a:t>OBJETIVOS ESPECÍFICOS</a:t>
                </a:r>
              </a:p>
            </p:txBody>
          </p:sp>
        </p:grpSp>
        <p:sp>
          <p:nvSpPr>
            <p:cNvPr id="99" name="98 CuadroTexto"/>
            <p:cNvSpPr txBox="1"/>
            <p:nvPr/>
          </p:nvSpPr>
          <p:spPr>
            <a:xfrm>
              <a:off x="6114043" y="4219831"/>
              <a:ext cx="2842335" cy="1477328"/>
            </a:xfrm>
            <a:prstGeom prst="rect">
              <a:avLst/>
            </a:prstGeom>
            <a:noFill/>
            <a:ln>
              <a:noFill/>
            </a:ln>
          </p:spPr>
          <p:txBody>
            <a:bodyPr wrap="square" lIns="36000" rIns="36000" rtlCol="0">
              <a:spAutoFit/>
            </a:bodyPr>
            <a:lstStyle/>
            <a:p>
              <a:pPr algn="just"/>
              <a:r>
                <a:rPr lang="es-CO" sz="1000" dirty="0" smtClean="0">
                  <a:latin typeface="Century Gothic" panose="020B0502020202020204" pitchFamily="34" charset="0"/>
                </a:rPr>
                <a:t>1. Articular </a:t>
              </a:r>
              <a:r>
                <a:rPr lang="es-CO" sz="1000" dirty="0">
                  <a:latin typeface="Century Gothic" panose="020B0502020202020204" pitchFamily="34" charset="0"/>
                </a:rPr>
                <a:t>a los operadores de justicia en el nivel </a:t>
              </a:r>
              <a:r>
                <a:rPr lang="es-CO" sz="1000" dirty="0" smtClean="0">
                  <a:latin typeface="Century Gothic" panose="020B0502020202020204" pitchFamily="34" charset="0"/>
                </a:rPr>
                <a:t>territorial.</a:t>
              </a:r>
            </a:p>
            <a:p>
              <a:pPr algn="just"/>
              <a:endParaRPr lang="es-CO" sz="1000" dirty="0" smtClean="0">
                <a:latin typeface="Century Gothic" panose="020B0502020202020204" pitchFamily="34" charset="0"/>
              </a:endParaRPr>
            </a:p>
            <a:p>
              <a:pPr algn="just"/>
              <a:r>
                <a:rPr lang="es-CO" sz="1000" dirty="0" smtClean="0">
                  <a:latin typeface="Century Gothic" panose="020B0502020202020204" pitchFamily="34" charset="0"/>
                </a:rPr>
                <a:t>2. Mejorar </a:t>
              </a:r>
              <a:r>
                <a:rPr lang="es-CO" sz="1000" dirty="0">
                  <a:latin typeface="Century Gothic" panose="020B0502020202020204" pitchFamily="34" charset="0"/>
                </a:rPr>
                <a:t>las capacidades institucionales en el acceso a la </a:t>
              </a:r>
              <a:r>
                <a:rPr lang="es-CO" sz="1000" dirty="0" smtClean="0">
                  <a:latin typeface="Century Gothic" panose="020B0502020202020204" pitchFamily="34" charset="0"/>
                </a:rPr>
                <a:t>justicia.</a:t>
              </a:r>
            </a:p>
            <a:p>
              <a:pPr algn="just"/>
              <a:endParaRPr lang="es-CO" sz="1000" dirty="0">
                <a:latin typeface="Century Gothic" panose="020B0502020202020204" pitchFamily="34" charset="0"/>
              </a:endParaRPr>
            </a:p>
            <a:p>
              <a:pPr algn="just"/>
              <a:r>
                <a:rPr lang="es-CO" sz="1000" dirty="0" smtClean="0">
                  <a:latin typeface="Century Gothic" panose="020B0502020202020204" pitchFamily="34" charset="0"/>
                </a:rPr>
                <a:t>3. Disponer </a:t>
              </a:r>
              <a:r>
                <a:rPr lang="es-CO" sz="1000" dirty="0">
                  <a:latin typeface="Century Gothic" panose="020B0502020202020204" pitchFamily="34" charset="0"/>
                </a:rPr>
                <a:t>de información para la toma de decisiones de política pública en  modelos locales y regionales de acceso a la justicia</a:t>
              </a:r>
            </a:p>
          </p:txBody>
        </p:sp>
      </p:grpSp>
      <p:grpSp>
        <p:nvGrpSpPr>
          <p:cNvPr id="17" name="16 Grupo"/>
          <p:cNvGrpSpPr/>
          <p:nvPr/>
        </p:nvGrpSpPr>
        <p:grpSpPr>
          <a:xfrm>
            <a:off x="287494" y="5517796"/>
            <a:ext cx="3363046" cy="1239996"/>
            <a:chOff x="1224356" y="5577619"/>
            <a:chExt cx="3363046" cy="1239996"/>
          </a:xfrm>
        </p:grpSpPr>
        <p:sp>
          <p:nvSpPr>
            <p:cNvPr id="111" name="110 Pentágono"/>
            <p:cNvSpPr/>
            <p:nvPr/>
          </p:nvSpPr>
          <p:spPr>
            <a:xfrm>
              <a:off x="1224356" y="6087635"/>
              <a:ext cx="2339532" cy="632120"/>
            </a:xfrm>
            <a:prstGeom prst="homePlate">
              <a:avLst/>
            </a:prstGeom>
            <a:noFill/>
            <a:ln w="3175">
              <a:solidFill>
                <a:srgbClr val="FF8585"/>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12" name="111 Grupo"/>
            <p:cNvGrpSpPr/>
            <p:nvPr/>
          </p:nvGrpSpPr>
          <p:grpSpPr>
            <a:xfrm>
              <a:off x="3363266" y="5577619"/>
              <a:ext cx="1224136" cy="1239996"/>
              <a:chOff x="122148" y="2529371"/>
              <a:chExt cx="1224136" cy="1239996"/>
            </a:xfrm>
          </p:grpSpPr>
          <p:grpSp>
            <p:nvGrpSpPr>
              <p:cNvPr id="120" name="119 Grupo"/>
              <p:cNvGrpSpPr/>
              <p:nvPr/>
            </p:nvGrpSpPr>
            <p:grpSpPr>
              <a:xfrm>
                <a:off x="268339" y="2862989"/>
                <a:ext cx="914798" cy="906378"/>
                <a:chOff x="2469043" y="3901510"/>
                <a:chExt cx="1248109" cy="1236624"/>
              </a:xfrm>
            </p:grpSpPr>
            <p:pic>
              <p:nvPicPr>
                <p:cNvPr id="122"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83769" y="4014116"/>
                  <a:ext cx="1162402" cy="11016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3" name="122 Anillo"/>
                <p:cNvSpPr/>
                <p:nvPr/>
              </p:nvSpPr>
              <p:spPr>
                <a:xfrm>
                  <a:off x="2469043" y="3901510"/>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21" name="120 CuadroTexto"/>
              <p:cNvSpPr txBox="1"/>
              <p:nvPr/>
            </p:nvSpPr>
            <p:spPr>
              <a:xfrm>
                <a:off x="122148" y="2529371"/>
                <a:ext cx="1224136" cy="261610"/>
              </a:xfrm>
              <a:prstGeom prst="rect">
                <a:avLst/>
              </a:prstGeom>
              <a:noFill/>
            </p:spPr>
            <p:txBody>
              <a:bodyPr wrap="square" rtlCol="0">
                <a:spAutoFit/>
              </a:bodyPr>
              <a:lstStyle/>
              <a:p>
                <a:pPr algn="ctr"/>
                <a:r>
                  <a:rPr lang="es-CO" sz="1100" dirty="0" smtClean="0">
                    <a:latin typeface="Comic Sans MS" panose="030F0702030302020204" pitchFamily="66" charset="0"/>
                  </a:rPr>
                  <a:t>DEPENDENCIA</a:t>
                </a:r>
                <a:endParaRPr lang="es-CO" sz="1100" dirty="0">
                  <a:latin typeface="Comic Sans MS" panose="030F0702030302020204" pitchFamily="66" charset="0"/>
                </a:endParaRPr>
              </a:p>
            </p:txBody>
          </p:sp>
        </p:grpSp>
        <p:sp>
          <p:nvSpPr>
            <p:cNvPr id="114" name="113 CuadroTexto"/>
            <p:cNvSpPr txBox="1"/>
            <p:nvPr/>
          </p:nvSpPr>
          <p:spPr>
            <a:xfrm>
              <a:off x="1295606" y="6144449"/>
              <a:ext cx="1907782" cy="553998"/>
            </a:xfrm>
            <a:prstGeom prst="rect">
              <a:avLst/>
            </a:prstGeom>
            <a:noFill/>
            <a:ln>
              <a:noFill/>
              <a:prstDash val="dashDot"/>
            </a:ln>
          </p:spPr>
          <p:txBody>
            <a:bodyPr wrap="square" rtlCol="0">
              <a:spAutoFit/>
            </a:bodyPr>
            <a:lstStyle/>
            <a:p>
              <a:pPr algn="ctr"/>
              <a:r>
                <a:rPr lang="es-CO" sz="1000" dirty="0">
                  <a:latin typeface="Century Gothic" panose="020B0502020202020204" pitchFamily="34" charset="0"/>
                </a:rPr>
                <a:t>Dirección de Métodos Alternativos de Solución de Conflictos</a:t>
              </a:r>
            </a:p>
          </p:txBody>
        </p:sp>
      </p:grpSp>
      <p:grpSp>
        <p:nvGrpSpPr>
          <p:cNvPr id="16" name="15 Grupo"/>
          <p:cNvGrpSpPr/>
          <p:nvPr/>
        </p:nvGrpSpPr>
        <p:grpSpPr>
          <a:xfrm>
            <a:off x="5608266" y="5508562"/>
            <a:ext cx="3356222" cy="1200224"/>
            <a:chOff x="4559746" y="5640393"/>
            <a:chExt cx="3356222" cy="1200224"/>
          </a:xfrm>
        </p:grpSpPr>
        <p:sp>
          <p:nvSpPr>
            <p:cNvPr id="110" name="109 Pentágono"/>
            <p:cNvSpPr/>
            <p:nvPr/>
          </p:nvSpPr>
          <p:spPr>
            <a:xfrm flipH="1">
              <a:off x="5576436" y="6087635"/>
              <a:ext cx="2339532" cy="632120"/>
            </a:xfrm>
            <a:prstGeom prst="homePlate">
              <a:avLst/>
            </a:prstGeom>
            <a:noFill/>
            <a:ln w="3175">
              <a:solidFill>
                <a:schemeClr val="accent5">
                  <a:lumMod val="7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13" name="112 Grupo"/>
            <p:cNvGrpSpPr/>
            <p:nvPr/>
          </p:nvGrpSpPr>
          <p:grpSpPr>
            <a:xfrm>
              <a:off x="4559746" y="5640393"/>
              <a:ext cx="1224136" cy="1200224"/>
              <a:chOff x="2016009" y="2592145"/>
              <a:chExt cx="1224136" cy="1200224"/>
            </a:xfrm>
          </p:grpSpPr>
          <p:grpSp>
            <p:nvGrpSpPr>
              <p:cNvPr id="116" name="115 Grupo"/>
              <p:cNvGrpSpPr/>
              <p:nvPr/>
            </p:nvGrpSpPr>
            <p:grpSpPr>
              <a:xfrm>
                <a:off x="2170678" y="2885991"/>
                <a:ext cx="914798" cy="906378"/>
                <a:chOff x="7380314" y="1898969"/>
                <a:chExt cx="1248109" cy="1236624"/>
              </a:xfrm>
            </p:grpSpPr>
            <p:pic>
              <p:nvPicPr>
                <p:cNvPr id="118"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52321" y="2006472"/>
                  <a:ext cx="1104096" cy="1021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9" name="118 Anillo"/>
                <p:cNvSpPr/>
                <p:nvPr/>
              </p:nvSpPr>
              <p:spPr>
                <a:xfrm>
                  <a:off x="7380314" y="1898969"/>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17" name="116 CuadroTexto"/>
              <p:cNvSpPr txBox="1"/>
              <p:nvPr/>
            </p:nvSpPr>
            <p:spPr>
              <a:xfrm>
                <a:off x="2016009" y="2592145"/>
                <a:ext cx="1224136" cy="261610"/>
              </a:xfrm>
              <a:prstGeom prst="rect">
                <a:avLst/>
              </a:prstGeom>
              <a:noFill/>
            </p:spPr>
            <p:txBody>
              <a:bodyPr wrap="square" rtlCol="0">
                <a:spAutoFit/>
              </a:bodyPr>
              <a:lstStyle/>
              <a:p>
                <a:pPr algn="ctr"/>
                <a:r>
                  <a:rPr lang="es-CO" sz="1100" dirty="0" smtClean="0">
                    <a:latin typeface="Comic Sans MS" panose="030F0702030302020204" pitchFamily="66" charset="0"/>
                  </a:rPr>
                  <a:t>PRESUPUESTO</a:t>
                </a:r>
                <a:endParaRPr lang="es-CO" sz="1100" dirty="0">
                  <a:latin typeface="Comic Sans MS" panose="030F0702030302020204" pitchFamily="66" charset="0"/>
                </a:endParaRPr>
              </a:p>
            </p:txBody>
          </p:sp>
        </p:grpSp>
        <p:sp>
          <p:nvSpPr>
            <p:cNvPr id="115" name="114 CuadroTexto"/>
            <p:cNvSpPr txBox="1"/>
            <p:nvPr/>
          </p:nvSpPr>
          <p:spPr>
            <a:xfrm>
              <a:off x="5940425" y="6288465"/>
              <a:ext cx="1871935" cy="246221"/>
            </a:xfrm>
            <a:prstGeom prst="rect">
              <a:avLst/>
            </a:prstGeom>
            <a:noFill/>
            <a:ln>
              <a:noFill/>
            </a:ln>
          </p:spPr>
          <p:txBody>
            <a:bodyPr wrap="square" rtlCol="0">
              <a:spAutoFit/>
            </a:bodyPr>
            <a:lstStyle/>
            <a:p>
              <a:pPr algn="ctr"/>
              <a:r>
                <a:rPr lang="es-CO" sz="1000" dirty="0">
                  <a:latin typeface="Century Gothic" panose="020B0502020202020204" pitchFamily="34" charset="0"/>
                </a:rPr>
                <a:t>$ </a:t>
              </a:r>
              <a:r>
                <a:rPr lang="es-CO" sz="1000" dirty="0" smtClean="0">
                  <a:latin typeface="Century Gothic" panose="020B0502020202020204" pitchFamily="34" charset="0"/>
                </a:rPr>
                <a:t>2.592 </a:t>
              </a:r>
              <a:r>
                <a:rPr lang="es-CO" sz="1000" dirty="0">
                  <a:latin typeface="Century Gothic" panose="020B0502020202020204" pitchFamily="34" charset="0"/>
                </a:rPr>
                <a:t>millones</a:t>
              </a:r>
            </a:p>
          </p:txBody>
        </p:sp>
      </p:grpSp>
      <p:grpSp>
        <p:nvGrpSpPr>
          <p:cNvPr id="125" name="124 Grupo"/>
          <p:cNvGrpSpPr/>
          <p:nvPr/>
        </p:nvGrpSpPr>
        <p:grpSpPr>
          <a:xfrm>
            <a:off x="1187624" y="1112992"/>
            <a:ext cx="5605588" cy="1163880"/>
            <a:chOff x="1486692" y="248463"/>
            <a:chExt cx="5605588" cy="1163880"/>
          </a:xfrm>
        </p:grpSpPr>
        <p:sp>
          <p:nvSpPr>
            <p:cNvPr id="126" name="125 Pentágono"/>
            <p:cNvSpPr/>
            <p:nvPr/>
          </p:nvSpPr>
          <p:spPr>
            <a:xfrm flipH="1">
              <a:off x="2400896" y="419066"/>
              <a:ext cx="4691384" cy="889301"/>
            </a:xfrm>
            <a:prstGeom prst="homePlate">
              <a:avLst>
                <a:gd name="adj" fmla="val 37017"/>
              </a:avLst>
            </a:prstGeom>
            <a:noFill/>
            <a:ln w="3175">
              <a:solidFill>
                <a:srgbClr val="FFC000"/>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grpSp>
          <p:nvGrpSpPr>
            <p:cNvPr id="127" name="126 Grupo"/>
            <p:cNvGrpSpPr/>
            <p:nvPr/>
          </p:nvGrpSpPr>
          <p:grpSpPr>
            <a:xfrm>
              <a:off x="1486692" y="248463"/>
              <a:ext cx="1224136" cy="1163880"/>
              <a:chOff x="5854325" y="2420888"/>
              <a:chExt cx="1224136" cy="1163880"/>
            </a:xfrm>
          </p:grpSpPr>
          <p:grpSp>
            <p:nvGrpSpPr>
              <p:cNvPr id="129" name="128 Grupo"/>
              <p:cNvGrpSpPr/>
              <p:nvPr/>
            </p:nvGrpSpPr>
            <p:grpSpPr>
              <a:xfrm>
                <a:off x="5987305" y="2678390"/>
                <a:ext cx="914798" cy="906378"/>
                <a:chOff x="7470453" y="4338064"/>
                <a:chExt cx="1248109" cy="1236624"/>
              </a:xfrm>
            </p:grpSpPr>
            <p:pic>
              <p:nvPicPr>
                <p:cNvPr id="131"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92459" y="4459533"/>
                  <a:ext cx="1008112" cy="1026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2" name="131 Anillo"/>
                <p:cNvSpPr/>
                <p:nvPr/>
              </p:nvSpPr>
              <p:spPr>
                <a:xfrm>
                  <a:off x="7470453" y="4338064"/>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30" name="129 CuadroTexto"/>
              <p:cNvSpPr txBox="1"/>
              <p:nvPr/>
            </p:nvSpPr>
            <p:spPr>
              <a:xfrm>
                <a:off x="5854325" y="2420888"/>
                <a:ext cx="1224136" cy="261610"/>
              </a:xfrm>
              <a:prstGeom prst="rect">
                <a:avLst/>
              </a:prstGeom>
              <a:noFill/>
            </p:spPr>
            <p:txBody>
              <a:bodyPr wrap="square" rtlCol="0">
                <a:spAutoFit/>
              </a:bodyPr>
              <a:lstStyle/>
              <a:p>
                <a:pPr algn="ctr"/>
                <a:r>
                  <a:rPr lang="es-CO" sz="1100" dirty="0" smtClean="0">
                    <a:latin typeface="Comic Sans MS" panose="030F0702030302020204" pitchFamily="66" charset="0"/>
                  </a:rPr>
                  <a:t>PROPÓSITO</a:t>
                </a:r>
                <a:endParaRPr lang="es-CO" sz="1100" dirty="0">
                  <a:latin typeface="Comic Sans MS" panose="030F0702030302020204" pitchFamily="66" charset="0"/>
                </a:endParaRPr>
              </a:p>
            </p:txBody>
          </p:sp>
        </p:grpSp>
        <p:sp>
          <p:nvSpPr>
            <p:cNvPr id="128" name="127 CuadroTexto"/>
            <p:cNvSpPr txBox="1"/>
            <p:nvPr/>
          </p:nvSpPr>
          <p:spPr>
            <a:xfrm>
              <a:off x="2794600" y="692696"/>
              <a:ext cx="4297680" cy="246221"/>
            </a:xfrm>
            <a:prstGeom prst="rect">
              <a:avLst/>
            </a:prstGeom>
            <a:noFill/>
          </p:spPr>
          <p:txBody>
            <a:bodyPr wrap="square" rtlCol="0">
              <a:spAutoFit/>
            </a:bodyPr>
            <a:lstStyle/>
            <a:p>
              <a:pPr algn="just"/>
              <a:endParaRPr lang="es-CO" sz="1000" dirty="0"/>
            </a:p>
          </p:txBody>
        </p:sp>
      </p:grpSp>
      <p:cxnSp>
        <p:nvCxnSpPr>
          <p:cNvPr id="19" name="18 Conector angular"/>
          <p:cNvCxnSpPr>
            <a:stCxn id="45" idx="2"/>
            <a:endCxn id="121" idx="0"/>
          </p:cNvCxnSpPr>
          <p:nvPr/>
        </p:nvCxnSpPr>
        <p:spPr>
          <a:xfrm rot="10800000" flipV="1">
            <a:off x="3038472" y="5200184"/>
            <a:ext cx="453408" cy="317612"/>
          </a:xfrm>
          <a:prstGeom prst="bentConnector2">
            <a:avLst/>
          </a:prstGeom>
          <a:ln>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38" name="137 Conector angular"/>
          <p:cNvCxnSpPr>
            <a:stCxn id="45" idx="6"/>
            <a:endCxn id="117" idx="0"/>
          </p:cNvCxnSpPr>
          <p:nvPr/>
        </p:nvCxnSpPr>
        <p:spPr>
          <a:xfrm>
            <a:off x="5622910" y="5200184"/>
            <a:ext cx="597424" cy="308378"/>
          </a:xfrm>
          <a:prstGeom prst="bentConnector2">
            <a:avLst/>
          </a:prstGeom>
          <a:ln>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45" name="144 Conector angular"/>
          <p:cNvCxnSpPr>
            <a:endCxn id="108" idx="4"/>
          </p:cNvCxnSpPr>
          <p:nvPr/>
        </p:nvCxnSpPr>
        <p:spPr>
          <a:xfrm rot="5400000" flipH="1" flipV="1">
            <a:off x="3595238" y="4095780"/>
            <a:ext cx="516159" cy="348265"/>
          </a:xfrm>
          <a:prstGeom prst="bentConnector3">
            <a:avLst>
              <a:gd name="adj1" fmla="val 50000"/>
            </a:avLst>
          </a:prstGeom>
          <a:ln>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47" name="146 Conector angular"/>
          <p:cNvCxnSpPr/>
          <p:nvPr/>
        </p:nvCxnSpPr>
        <p:spPr>
          <a:xfrm rot="16200000" flipV="1">
            <a:off x="4979843" y="4054226"/>
            <a:ext cx="460590" cy="394018"/>
          </a:xfrm>
          <a:prstGeom prst="bentConnector3">
            <a:avLst>
              <a:gd name="adj1" fmla="val 50000"/>
            </a:avLst>
          </a:prstGeom>
          <a:ln>
            <a:prstDash val="dashDot"/>
            <a:tailEnd type="arrow"/>
          </a:ln>
        </p:spPr>
        <p:style>
          <a:lnRef idx="1">
            <a:schemeClr val="accent1"/>
          </a:lnRef>
          <a:fillRef idx="0">
            <a:schemeClr val="accent1"/>
          </a:fillRef>
          <a:effectRef idx="0">
            <a:schemeClr val="accent1"/>
          </a:effectRef>
          <a:fontRef idx="minor">
            <a:schemeClr val="tx1"/>
          </a:fontRef>
        </p:style>
      </p:cxnSp>
      <p:sp>
        <p:nvSpPr>
          <p:cNvPr id="10" name="9 Rectángulo"/>
          <p:cNvSpPr/>
          <p:nvPr/>
        </p:nvSpPr>
        <p:spPr>
          <a:xfrm>
            <a:off x="287494" y="3460938"/>
            <a:ext cx="3092948" cy="400110"/>
          </a:xfrm>
          <a:prstGeom prst="rect">
            <a:avLst/>
          </a:prstGeom>
        </p:spPr>
        <p:txBody>
          <a:bodyPr wrap="square">
            <a:spAutoFit/>
          </a:bodyPr>
          <a:lstStyle/>
          <a:p>
            <a:pPr algn="just"/>
            <a:r>
              <a:rPr lang="es-CO" sz="1000" dirty="0">
                <a:latin typeface="Century Gothic" panose="020B0502020202020204" pitchFamily="34" charset="0"/>
              </a:rPr>
              <a:t>Fortalecer la implementación de los modelos locales y regionales de  acceso a la justicia </a:t>
            </a:r>
          </a:p>
        </p:txBody>
      </p:sp>
      <p:sp>
        <p:nvSpPr>
          <p:cNvPr id="11" name="10 Rectángulo"/>
          <p:cNvSpPr/>
          <p:nvPr/>
        </p:nvSpPr>
        <p:spPr>
          <a:xfrm>
            <a:off x="2472115" y="1291620"/>
            <a:ext cx="4195753" cy="861774"/>
          </a:xfrm>
          <a:prstGeom prst="rect">
            <a:avLst/>
          </a:prstGeom>
        </p:spPr>
        <p:txBody>
          <a:bodyPr wrap="square">
            <a:spAutoFit/>
          </a:bodyPr>
          <a:lstStyle/>
          <a:p>
            <a:pPr algn="just"/>
            <a:r>
              <a:rPr lang="es-CO" sz="1000" dirty="0">
                <a:latin typeface="Century Gothic" panose="020B0502020202020204" pitchFamily="34" charset="0"/>
              </a:rPr>
              <a:t>Facilitar a la comunidad el acceso a la justicia, prioritariamente en zonas marginales y en las cabeceras municipales; a través de espacios que integran la justicia formal y comunitaria, fomentando una cultura de convivencia pacífica mediante el diálogo y el respeto al derecho ajeno.</a:t>
            </a:r>
          </a:p>
        </p:txBody>
      </p:sp>
      <p:cxnSp>
        <p:nvCxnSpPr>
          <p:cNvPr id="67" name="146 Conector angular"/>
          <p:cNvCxnSpPr/>
          <p:nvPr/>
        </p:nvCxnSpPr>
        <p:spPr>
          <a:xfrm rot="16200000" flipV="1">
            <a:off x="3514260" y="3172864"/>
            <a:ext cx="2052000" cy="36000"/>
          </a:xfrm>
          <a:prstGeom prst="bentConnector3">
            <a:avLst>
              <a:gd name="adj1" fmla="val 1943"/>
            </a:avLst>
          </a:prstGeom>
          <a:ln>
            <a:prstDash val="dashDot"/>
            <a:tailEnd type="arrow"/>
          </a:ln>
        </p:spPr>
        <p:style>
          <a:lnRef idx="1">
            <a:schemeClr val="accent1"/>
          </a:lnRef>
          <a:fillRef idx="0">
            <a:schemeClr val="accent1"/>
          </a:fillRef>
          <a:effectRef idx="0">
            <a:schemeClr val="accent1"/>
          </a:effectRef>
          <a:fontRef idx="minor">
            <a:schemeClr val="tx1"/>
          </a:fontRef>
        </p:style>
      </p:cxnSp>
      <p:sp>
        <p:nvSpPr>
          <p:cNvPr id="18" name="17 Rectángulo"/>
          <p:cNvSpPr/>
          <p:nvPr/>
        </p:nvSpPr>
        <p:spPr>
          <a:xfrm>
            <a:off x="2286000" y="2967335"/>
            <a:ext cx="4572000" cy="369332"/>
          </a:xfrm>
          <a:prstGeom prst="rect">
            <a:avLst/>
          </a:prstGeom>
        </p:spPr>
        <p:txBody>
          <a:bodyPr>
            <a:spAutoFit/>
          </a:bodyPr>
          <a:lstStyle/>
          <a:p>
            <a:r>
              <a:rPr lang="es-CO" dirty="0"/>
              <a:t> </a:t>
            </a:r>
          </a:p>
        </p:txBody>
      </p:sp>
      <p:grpSp>
        <p:nvGrpSpPr>
          <p:cNvPr id="62" name="Grupo 61"/>
          <p:cNvGrpSpPr/>
          <p:nvPr/>
        </p:nvGrpSpPr>
        <p:grpSpPr>
          <a:xfrm>
            <a:off x="-2008" y="247000"/>
            <a:ext cx="8030392" cy="648072"/>
            <a:chOff x="-2008" y="247000"/>
            <a:chExt cx="8030392" cy="648072"/>
          </a:xfrm>
        </p:grpSpPr>
        <p:pic>
          <p:nvPicPr>
            <p:cNvPr id="63" name="Imagen 9" descr="Min + Lema.jpg"/>
            <p:cNvPicPr>
              <a:picLocks noChangeAspect="1"/>
            </p:cNvPicPr>
            <p:nvPr/>
          </p:nvPicPr>
          <p:blipFill rotWithShape="1">
            <a:blip r:embed="rId8">
              <a:extLst>
                <a:ext uri="{28A0092B-C50C-407E-A947-70E740481C1C}">
                  <a14:useLocalDpi xmlns:a14="http://schemas.microsoft.com/office/drawing/2010/main" val="0"/>
                </a:ext>
              </a:extLst>
            </a:blip>
            <a:srcRect t="19999" r="47742" b="10000"/>
            <a:stretch/>
          </p:blipFill>
          <p:spPr>
            <a:xfrm>
              <a:off x="5806672" y="276830"/>
              <a:ext cx="2221712" cy="576000"/>
            </a:xfrm>
            <a:prstGeom prst="rect">
              <a:avLst/>
            </a:prstGeom>
            <a:effectLst/>
          </p:spPr>
        </p:pic>
        <p:sp>
          <p:nvSpPr>
            <p:cNvPr id="64" name="4 Rectángulo"/>
            <p:cNvSpPr/>
            <p:nvPr/>
          </p:nvSpPr>
          <p:spPr>
            <a:xfrm>
              <a:off x="-2008" y="247000"/>
              <a:ext cx="4572000" cy="648072"/>
            </a:xfrm>
            <a:prstGeom prst="rect">
              <a:avLst/>
            </a:prstGeom>
            <a:solidFill>
              <a:srgbClr val="003399"/>
            </a:solidFill>
            <a:ln>
              <a:solidFill>
                <a:srgbClr val="003399"/>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DISTRIBUCIÓN DE LOS PROYECTOS DE INVERSIÓN</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grpSp>
    </p:spTree>
    <p:extLst>
      <p:ext uri="{BB962C8B-B14F-4D97-AF65-F5344CB8AC3E}">
        <p14:creationId xmlns:p14="http://schemas.microsoft.com/office/powerpoint/2010/main" val="528289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6 Grupo"/>
          <p:cNvGrpSpPr/>
          <p:nvPr/>
        </p:nvGrpSpPr>
        <p:grpSpPr>
          <a:xfrm>
            <a:off x="251520" y="980728"/>
            <a:ext cx="8642988" cy="5736728"/>
            <a:chOff x="251520" y="980728"/>
            <a:chExt cx="8642988" cy="5736728"/>
          </a:xfrm>
        </p:grpSpPr>
        <p:grpSp>
          <p:nvGrpSpPr>
            <p:cNvPr id="3" name="2 Grupo"/>
            <p:cNvGrpSpPr/>
            <p:nvPr/>
          </p:nvGrpSpPr>
          <p:grpSpPr>
            <a:xfrm>
              <a:off x="251520" y="980728"/>
              <a:ext cx="8642988" cy="5736728"/>
              <a:chOff x="323528" y="980728"/>
              <a:chExt cx="8642988" cy="5736728"/>
            </a:xfrm>
          </p:grpSpPr>
          <p:cxnSp>
            <p:nvCxnSpPr>
              <p:cNvPr id="149" name="148 Conector recto"/>
              <p:cNvCxnSpPr/>
              <p:nvPr/>
            </p:nvCxnSpPr>
            <p:spPr>
              <a:xfrm flipH="1">
                <a:off x="2533566" y="3933056"/>
                <a:ext cx="38225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nvGrpSpPr>
              <p:cNvPr id="57" name="56 Grupo"/>
              <p:cNvGrpSpPr/>
              <p:nvPr/>
            </p:nvGrpSpPr>
            <p:grpSpPr>
              <a:xfrm>
                <a:off x="323528" y="2780928"/>
                <a:ext cx="2269376" cy="2238682"/>
                <a:chOff x="1187624" y="1916832"/>
                <a:chExt cx="3312368" cy="3312369"/>
              </a:xfrm>
            </p:grpSpPr>
            <p:sp>
              <p:nvSpPr>
                <p:cNvPr id="137" name="136 Elipse"/>
                <p:cNvSpPr/>
                <p:nvPr/>
              </p:nvSpPr>
              <p:spPr>
                <a:xfrm>
                  <a:off x="1259632" y="1988840"/>
                  <a:ext cx="3168352" cy="3168352"/>
                </a:xfrm>
                <a:prstGeom prst="ellipse">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9" name="138 Anillo"/>
                <p:cNvSpPr/>
                <p:nvPr/>
              </p:nvSpPr>
              <p:spPr>
                <a:xfrm>
                  <a:off x="1187624" y="1916832"/>
                  <a:ext cx="3312368" cy="3312369"/>
                </a:xfrm>
                <a:prstGeom prst="donut">
                  <a:avLst>
                    <a:gd name="adj" fmla="val 3262"/>
                  </a:avLst>
                </a:prstGeom>
                <a:solidFill>
                  <a:schemeClr val="bg2"/>
                </a:solidFill>
                <a:ln>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0" name="139 CuadroTexto"/>
                <p:cNvSpPr txBox="1"/>
                <p:nvPr/>
              </p:nvSpPr>
              <p:spPr>
                <a:xfrm>
                  <a:off x="1482440" y="2556093"/>
                  <a:ext cx="2722115" cy="1889862"/>
                </a:xfrm>
                <a:prstGeom prst="rect">
                  <a:avLst/>
                </a:prstGeom>
                <a:noFill/>
              </p:spPr>
              <p:txBody>
                <a:bodyPr wrap="square" rtlCol="0">
                  <a:spAutoFit/>
                </a:bodyPr>
                <a:lstStyle/>
                <a:p>
                  <a:pPr algn="ctr"/>
                  <a:r>
                    <a:rPr lang="es-CO" sz="1100" b="1" dirty="0" smtClean="0">
                      <a:solidFill>
                        <a:schemeClr val="bg1"/>
                      </a:solidFill>
                      <a:effectLst>
                        <a:outerShdw blurRad="38100" dist="38100" dir="2700000" algn="tl">
                          <a:srgbClr val="000000">
                            <a:alpha val="43137"/>
                          </a:srgbClr>
                        </a:outerShdw>
                      </a:effectLst>
                      <a:latin typeface="Century Gothic" panose="020B0502020202020204" pitchFamily="34" charset="0"/>
                    </a:rPr>
                    <a:t>APOYO EN LA IMPLEMENTACIÓN DE LOS MÉTODOS DE RESOLUCIÓN DE CONFLICTOS EN EL NIVEL NACIONAL Y TERRITORIAL NACIONAL</a:t>
                  </a:r>
                  <a:endParaRPr lang="es-CO" sz="11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grpSp>
          <p:grpSp>
            <p:nvGrpSpPr>
              <p:cNvPr id="98" name="97 Grupo"/>
              <p:cNvGrpSpPr/>
              <p:nvPr/>
            </p:nvGrpSpPr>
            <p:grpSpPr>
              <a:xfrm>
                <a:off x="2771800" y="3124929"/>
                <a:ext cx="6194657" cy="1816239"/>
                <a:chOff x="4572758" y="3629580"/>
                <a:chExt cx="6194657" cy="1816239"/>
              </a:xfrm>
            </p:grpSpPr>
            <p:sp>
              <p:nvSpPr>
                <p:cNvPr id="109" name="108 Pentágono"/>
                <p:cNvSpPr/>
                <p:nvPr/>
              </p:nvSpPr>
              <p:spPr>
                <a:xfrm flipH="1">
                  <a:off x="5576431" y="3629580"/>
                  <a:ext cx="5190984" cy="1816239"/>
                </a:xfrm>
                <a:prstGeom prst="homePlate">
                  <a:avLst>
                    <a:gd name="adj" fmla="val 29291"/>
                  </a:avLst>
                </a:prstGeom>
                <a:noFill/>
                <a:ln w="3175">
                  <a:solidFill>
                    <a:schemeClr val="tx1">
                      <a:lumMod val="65000"/>
                      <a:lumOff val="3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24" name="123 Grupo"/>
                <p:cNvGrpSpPr/>
                <p:nvPr/>
              </p:nvGrpSpPr>
              <p:grpSpPr>
                <a:xfrm>
                  <a:off x="4572758" y="3683337"/>
                  <a:ext cx="1224136" cy="1233919"/>
                  <a:chOff x="7773481" y="2387193"/>
                  <a:chExt cx="1224136" cy="1233919"/>
                </a:xfrm>
              </p:grpSpPr>
              <p:grpSp>
                <p:nvGrpSpPr>
                  <p:cNvPr id="133" name="132 Grupo"/>
                  <p:cNvGrpSpPr/>
                  <p:nvPr/>
                </p:nvGrpSpPr>
                <p:grpSpPr>
                  <a:xfrm>
                    <a:off x="7928152" y="2714734"/>
                    <a:ext cx="920546" cy="906378"/>
                    <a:chOff x="3460061" y="3262599"/>
                    <a:chExt cx="1255955" cy="1236624"/>
                  </a:xfrm>
                </p:grpSpPr>
                <p:pic>
                  <p:nvPicPr>
                    <p:cNvPr id="135" name="Picture 7"/>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25675" y="3356992"/>
                      <a:ext cx="1190341" cy="11025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6" name="135 Anillo"/>
                    <p:cNvSpPr/>
                    <p:nvPr/>
                  </p:nvSpPr>
                  <p:spPr>
                    <a:xfrm>
                      <a:off x="3460061" y="3262599"/>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34" name="133 CuadroTexto"/>
                  <p:cNvSpPr txBox="1"/>
                  <p:nvPr/>
                </p:nvSpPr>
                <p:spPr>
                  <a:xfrm>
                    <a:off x="7773481" y="2387193"/>
                    <a:ext cx="1224136" cy="400110"/>
                  </a:xfrm>
                  <a:prstGeom prst="rect">
                    <a:avLst/>
                  </a:prstGeom>
                  <a:noFill/>
                </p:spPr>
                <p:txBody>
                  <a:bodyPr wrap="square" rtlCol="0">
                    <a:spAutoFit/>
                  </a:bodyPr>
                  <a:lstStyle/>
                  <a:p>
                    <a:pPr algn="ctr"/>
                    <a:r>
                      <a:rPr lang="es-CO" sz="1000" dirty="0">
                        <a:latin typeface="Comic Sans MS" panose="030F0702030302020204" pitchFamily="66" charset="0"/>
                      </a:rPr>
                      <a:t>OBJETIVOS ESPECÍFICOS</a:t>
                    </a:r>
                  </a:p>
                </p:txBody>
              </p:sp>
            </p:grpSp>
          </p:grpSp>
          <p:grpSp>
            <p:nvGrpSpPr>
              <p:cNvPr id="59" name="58 Grupo"/>
              <p:cNvGrpSpPr/>
              <p:nvPr/>
            </p:nvGrpSpPr>
            <p:grpSpPr>
              <a:xfrm>
                <a:off x="2411760" y="4748457"/>
                <a:ext cx="6554696" cy="1128815"/>
                <a:chOff x="496093" y="5103623"/>
                <a:chExt cx="6554696" cy="1128815"/>
              </a:xfrm>
            </p:grpSpPr>
            <p:sp>
              <p:nvSpPr>
                <p:cNvPr id="86" name="85 Pentágono"/>
                <p:cNvSpPr/>
                <p:nvPr/>
              </p:nvSpPr>
              <p:spPr>
                <a:xfrm flipH="1">
                  <a:off x="1384661" y="5548408"/>
                  <a:ext cx="5666128" cy="521516"/>
                </a:xfrm>
                <a:prstGeom prst="homePlate">
                  <a:avLst/>
                </a:prstGeom>
                <a:noFill/>
                <a:ln w="3175">
                  <a:solidFill>
                    <a:srgbClr val="FF8585"/>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87" name="86 Grupo"/>
                <p:cNvGrpSpPr/>
                <p:nvPr/>
              </p:nvGrpSpPr>
              <p:grpSpPr>
                <a:xfrm>
                  <a:off x="496093" y="5103623"/>
                  <a:ext cx="1224136" cy="1128815"/>
                  <a:chOff x="277742" y="2492297"/>
                  <a:chExt cx="1224136" cy="1128815"/>
                </a:xfrm>
              </p:grpSpPr>
              <p:grpSp>
                <p:nvGrpSpPr>
                  <p:cNvPr id="89" name="88 Grupo"/>
                  <p:cNvGrpSpPr/>
                  <p:nvPr/>
                </p:nvGrpSpPr>
                <p:grpSpPr>
                  <a:xfrm>
                    <a:off x="412858" y="2714734"/>
                    <a:ext cx="914798" cy="906378"/>
                    <a:chOff x="2666216" y="3699236"/>
                    <a:chExt cx="1248108" cy="1236624"/>
                  </a:xfrm>
                </p:grpSpPr>
                <p:pic>
                  <p:nvPicPr>
                    <p:cNvPr id="91"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74821" y="3780460"/>
                      <a:ext cx="1162402" cy="11016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 name="91 Anillo"/>
                    <p:cNvSpPr/>
                    <p:nvPr/>
                  </p:nvSpPr>
                  <p:spPr>
                    <a:xfrm>
                      <a:off x="2666216" y="3699236"/>
                      <a:ext cx="1248108"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90" name="89 CuadroTexto"/>
                  <p:cNvSpPr txBox="1"/>
                  <p:nvPr/>
                </p:nvSpPr>
                <p:spPr>
                  <a:xfrm>
                    <a:off x="277742" y="2492297"/>
                    <a:ext cx="1224136" cy="246221"/>
                  </a:xfrm>
                  <a:prstGeom prst="rect">
                    <a:avLst/>
                  </a:prstGeom>
                  <a:noFill/>
                </p:spPr>
                <p:txBody>
                  <a:bodyPr wrap="square" rtlCol="0">
                    <a:spAutoFit/>
                  </a:bodyPr>
                  <a:lstStyle/>
                  <a:p>
                    <a:pPr algn="ctr"/>
                    <a:r>
                      <a:rPr lang="es-CO" sz="1000" dirty="0" smtClean="0">
                        <a:latin typeface="Comic Sans MS" panose="030F0702030302020204" pitchFamily="66" charset="0"/>
                      </a:rPr>
                      <a:t>DEPENDENCIA</a:t>
                    </a:r>
                    <a:endParaRPr lang="es-CO" sz="1000" dirty="0">
                      <a:latin typeface="Comic Sans MS" panose="030F0702030302020204" pitchFamily="66" charset="0"/>
                    </a:endParaRPr>
                  </a:p>
                </p:txBody>
              </p:sp>
            </p:grpSp>
            <p:sp>
              <p:nvSpPr>
                <p:cNvPr id="88" name="87 CuadroTexto"/>
                <p:cNvSpPr txBox="1"/>
                <p:nvPr/>
              </p:nvSpPr>
              <p:spPr>
                <a:xfrm>
                  <a:off x="1634499" y="5679687"/>
                  <a:ext cx="5214292" cy="246221"/>
                </a:xfrm>
                <a:prstGeom prst="rect">
                  <a:avLst/>
                </a:prstGeom>
                <a:noFill/>
                <a:ln>
                  <a:noFill/>
                  <a:prstDash val="dashDot"/>
                </a:ln>
              </p:spPr>
              <p:txBody>
                <a:bodyPr wrap="square" rtlCol="0">
                  <a:spAutoFit/>
                </a:bodyPr>
                <a:lstStyle/>
                <a:p>
                  <a:pPr algn="ctr"/>
                  <a:r>
                    <a:rPr lang="es-CO" sz="1000" dirty="0" smtClean="0">
                      <a:latin typeface="Century Gothic" panose="020B0502020202020204" pitchFamily="34" charset="0"/>
                    </a:rPr>
                    <a:t>Dirección de Métodos Alternativos de Solución de Conflictos</a:t>
                  </a:r>
                  <a:endParaRPr lang="es-CO" sz="1000" dirty="0">
                    <a:latin typeface="Century Gothic" panose="020B0502020202020204" pitchFamily="34" charset="0"/>
                  </a:endParaRPr>
                </a:p>
              </p:txBody>
            </p:sp>
          </p:grpSp>
          <p:grpSp>
            <p:nvGrpSpPr>
              <p:cNvPr id="60" name="59 Grupo"/>
              <p:cNvGrpSpPr/>
              <p:nvPr/>
            </p:nvGrpSpPr>
            <p:grpSpPr>
              <a:xfrm>
                <a:off x="2411760" y="2060848"/>
                <a:ext cx="6554697" cy="1112203"/>
                <a:chOff x="4273313" y="5120235"/>
                <a:chExt cx="6554697" cy="1112203"/>
              </a:xfrm>
            </p:grpSpPr>
            <p:grpSp>
              <p:nvGrpSpPr>
                <p:cNvPr id="78" name="77 Grupo"/>
                <p:cNvGrpSpPr/>
                <p:nvPr/>
              </p:nvGrpSpPr>
              <p:grpSpPr>
                <a:xfrm>
                  <a:off x="4273313" y="5120235"/>
                  <a:ext cx="6554697" cy="1112203"/>
                  <a:chOff x="4273313" y="5120235"/>
                  <a:chExt cx="6554697" cy="1112203"/>
                </a:xfrm>
              </p:grpSpPr>
              <p:sp>
                <p:nvSpPr>
                  <p:cNvPr id="80" name="79 Pentágono"/>
                  <p:cNvSpPr/>
                  <p:nvPr/>
                </p:nvSpPr>
                <p:spPr>
                  <a:xfrm flipH="1">
                    <a:off x="5289995" y="5394392"/>
                    <a:ext cx="5538015" cy="447051"/>
                  </a:xfrm>
                  <a:prstGeom prst="homePlate">
                    <a:avLst/>
                  </a:prstGeom>
                  <a:noFill/>
                  <a:ln w="3175">
                    <a:solidFill>
                      <a:schemeClr val="accent5">
                        <a:lumMod val="7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81" name="80 Grupo"/>
                  <p:cNvGrpSpPr/>
                  <p:nvPr/>
                </p:nvGrpSpPr>
                <p:grpSpPr>
                  <a:xfrm>
                    <a:off x="4273313" y="5120235"/>
                    <a:ext cx="1224136" cy="1112203"/>
                    <a:chOff x="2016009" y="2508909"/>
                    <a:chExt cx="1224136" cy="1112203"/>
                  </a:xfrm>
                </p:grpSpPr>
                <p:grpSp>
                  <p:nvGrpSpPr>
                    <p:cNvPr id="82" name="81 Grupo"/>
                    <p:cNvGrpSpPr/>
                    <p:nvPr/>
                  </p:nvGrpSpPr>
                  <p:grpSpPr>
                    <a:xfrm>
                      <a:off x="2170678" y="2714734"/>
                      <a:ext cx="914798" cy="906378"/>
                      <a:chOff x="7380314" y="1665313"/>
                      <a:chExt cx="1248109" cy="1236624"/>
                    </a:xfrm>
                  </p:grpSpPr>
                  <p:pic>
                    <p:nvPicPr>
                      <p:cNvPr id="84"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52320" y="1772816"/>
                        <a:ext cx="1104096" cy="1021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5" name="84 Anillo"/>
                      <p:cNvSpPr/>
                      <p:nvPr/>
                    </p:nvSpPr>
                    <p:spPr>
                      <a:xfrm>
                        <a:off x="7380314" y="1665313"/>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83" name="82 CuadroTexto"/>
                    <p:cNvSpPr txBox="1"/>
                    <p:nvPr/>
                  </p:nvSpPr>
                  <p:spPr>
                    <a:xfrm>
                      <a:off x="2016009" y="2508909"/>
                      <a:ext cx="1224136" cy="246221"/>
                    </a:xfrm>
                    <a:prstGeom prst="rect">
                      <a:avLst/>
                    </a:prstGeom>
                    <a:noFill/>
                  </p:spPr>
                  <p:txBody>
                    <a:bodyPr wrap="square" rtlCol="0">
                      <a:spAutoFit/>
                    </a:bodyPr>
                    <a:lstStyle/>
                    <a:p>
                      <a:pPr algn="ctr"/>
                      <a:r>
                        <a:rPr lang="es-CO" sz="1000" dirty="0" smtClean="0">
                          <a:latin typeface="Comic Sans MS" panose="030F0702030302020204" pitchFamily="66" charset="0"/>
                        </a:rPr>
                        <a:t>PRESUPUESTO</a:t>
                      </a:r>
                      <a:endParaRPr lang="es-CO" sz="1000" dirty="0">
                        <a:latin typeface="Comic Sans MS" panose="030F0702030302020204" pitchFamily="66" charset="0"/>
                      </a:endParaRPr>
                    </a:p>
                  </p:txBody>
                </p:sp>
              </p:grpSp>
            </p:grpSp>
            <p:sp>
              <p:nvSpPr>
                <p:cNvPr id="79" name="78 CuadroTexto"/>
                <p:cNvSpPr txBox="1"/>
                <p:nvPr/>
              </p:nvSpPr>
              <p:spPr>
                <a:xfrm>
                  <a:off x="5637031" y="5511368"/>
                  <a:ext cx="4756853" cy="243883"/>
                </a:xfrm>
                <a:prstGeom prst="rect">
                  <a:avLst/>
                </a:prstGeom>
                <a:noFill/>
                <a:ln>
                  <a:noFill/>
                </a:ln>
              </p:spPr>
              <p:txBody>
                <a:bodyPr wrap="square" rtlCol="0">
                  <a:spAutoFit/>
                </a:bodyPr>
                <a:lstStyle/>
                <a:p>
                  <a:pPr algn="ctr"/>
                  <a:r>
                    <a:rPr lang="es-CO" sz="1000" dirty="0">
                      <a:latin typeface="Century Gothic" panose="020B0502020202020204" pitchFamily="34" charset="0"/>
                    </a:rPr>
                    <a:t>$ </a:t>
                  </a:r>
                  <a:r>
                    <a:rPr lang="es-CO" sz="1000" dirty="0" smtClean="0">
                      <a:latin typeface="Century Gothic" panose="020B0502020202020204" pitchFamily="34" charset="0"/>
                    </a:rPr>
                    <a:t>3.680 </a:t>
                  </a:r>
                  <a:r>
                    <a:rPr lang="es-CO" sz="1000" dirty="0">
                      <a:latin typeface="Century Gothic" panose="020B0502020202020204" pitchFamily="34" charset="0"/>
                    </a:rPr>
                    <a:t>millones</a:t>
                  </a:r>
                </a:p>
              </p:txBody>
            </p:sp>
          </p:grpSp>
          <p:grpSp>
            <p:nvGrpSpPr>
              <p:cNvPr id="61" name="60 Grupo"/>
              <p:cNvGrpSpPr/>
              <p:nvPr/>
            </p:nvGrpSpPr>
            <p:grpSpPr>
              <a:xfrm>
                <a:off x="1101102" y="5445224"/>
                <a:ext cx="7865414" cy="1272232"/>
                <a:chOff x="3635896" y="3386117"/>
                <a:chExt cx="7865414" cy="1272232"/>
              </a:xfrm>
            </p:grpSpPr>
            <p:grpSp>
              <p:nvGrpSpPr>
                <p:cNvPr id="70" name="69 Grupo"/>
                <p:cNvGrpSpPr/>
                <p:nvPr/>
              </p:nvGrpSpPr>
              <p:grpSpPr>
                <a:xfrm>
                  <a:off x="4571992" y="3935759"/>
                  <a:ext cx="6929318" cy="577875"/>
                  <a:chOff x="3514796" y="4009463"/>
                  <a:chExt cx="6929318" cy="577875"/>
                </a:xfrm>
              </p:grpSpPr>
              <p:sp>
                <p:nvSpPr>
                  <p:cNvPr id="76" name="75 Pentágono"/>
                  <p:cNvSpPr/>
                  <p:nvPr/>
                </p:nvSpPr>
                <p:spPr>
                  <a:xfrm flipH="1">
                    <a:off x="3514796" y="4009463"/>
                    <a:ext cx="6929318" cy="577875"/>
                  </a:xfrm>
                  <a:prstGeom prst="homePlate">
                    <a:avLst>
                      <a:gd name="adj" fmla="val 37017"/>
                    </a:avLst>
                  </a:prstGeom>
                  <a:noFill/>
                  <a:ln w="3175">
                    <a:solidFill>
                      <a:srgbClr val="FFC000"/>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7" name="76 CuadroTexto"/>
                  <p:cNvSpPr txBox="1"/>
                  <p:nvPr/>
                </p:nvSpPr>
                <p:spPr>
                  <a:xfrm>
                    <a:off x="3745342" y="4179901"/>
                    <a:ext cx="6624736" cy="246221"/>
                  </a:xfrm>
                  <a:prstGeom prst="rect">
                    <a:avLst/>
                  </a:prstGeom>
                  <a:noFill/>
                  <a:ln>
                    <a:noFill/>
                  </a:ln>
                </p:spPr>
                <p:txBody>
                  <a:bodyPr wrap="square" rtlCol="0">
                    <a:spAutoFit/>
                  </a:bodyPr>
                  <a:lstStyle/>
                  <a:p>
                    <a:pPr algn="just"/>
                    <a:r>
                      <a:rPr lang="es-CO" sz="1000" dirty="0">
                        <a:latin typeface="Century Gothic" panose="020B0502020202020204" pitchFamily="34" charset="0"/>
                      </a:rPr>
                      <a:t>Fortalecer la implementación de los métodos  de resolución de conflictos a nivel nacional y territorial</a:t>
                    </a:r>
                    <a:r>
                      <a:rPr lang="es-ES" sz="1000" dirty="0" smtClean="0">
                        <a:latin typeface="Century Gothic" panose="020B0502020202020204" pitchFamily="34" charset="0"/>
                      </a:rPr>
                      <a:t>.</a:t>
                    </a:r>
                    <a:endParaRPr lang="es-CO" sz="1000" dirty="0">
                      <a:latin typeface="Century Gothic" panose="020B0502020202020204" pitchFamily="34" charset="0"/>
                    </a:endParaRPr>
                  </a:p>
                </p:txBody>
              </p:sp>
            </p:grpSp>
            <p:grpSp>
              <p:nvGrpSpPr>
                <p:cNvPr id="71" name="70 Grupo"/>
                <p:cNvGrpSpPr/>
                <p:nvPr/>
              </p:nvGrpSpPr>
              <p:grpSpPr>
                <a:xfrm>
                  <a:off x="3635896" y="3386117"/>
                  <a:ext cx="1224136" cy="1272232"/>
                  <a:chOff x="3934196" y="2348880"/>
                  <a:chExt cx="1224136" cy="1272232"/>
                </a:xfrm>
              </p:grpSpPr>
              <p:grpSp>
                <p:nvGrpSpPr>
                  <p:cNvPr id="72" name="71 Grupo"/>
                  <p:cNvGrpSpPr/>
                  <p:nvPr/>
                </p:nvGrpSpPr>
                <p:grpSpPr>
                  <a:xfrm>
                    <a:off x="4089836" y="2714734"/>
                    <a:ext cx="914798" cy="906378"/>
                    <a:chOff x="7474559" y="2984464"/>
                    <a:chExt cx="1248109" cy="1236624"/>
                  </a:xfrm>
                </p:grpSpPr>
                <p:pic>
                  <p:nvPicPr>
                    <p:cNvPr id="74" name="Picture 5"/>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98532" y="3056472"/>
                      <a:ext cx="1197515" cy="1093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5" name="74 Anillo"/>
                    <p:cNvSpPr/>
                    <p:nvPr/>
                  </p:nvSpPr>
                  <p:spPr>
                    <a:xfrm>
                      <a:off x="7474559" y="2984464"/>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73" name="72 CuadroTexto"/>
                  <p:cNvSpPr txBox="1"/>
                  <p:nvPr/>
                </p:nvSpPr>
                <p:spPr>
                  <a:xfrm>
                    <a:off x="3934196" y="2348880"/>
                    <a:ext cx="1224136" cy="400110"/>
                  </a:xfrm>
                  <a:prstGeom prst="rect">
                    <a:avLst/>
                  </a:prstGeom>
                  <a:noFill/>
                </p:spPr>
                <p:txBody>
                  <a:bodyPr wrap="square" rtlCol="0">
                    <a:spAutoFit/>
                  </a:bodyPr>
                  <a:lstStyle/>
                  <a:p>
                    <a:pPr algn="ctr"/>
                    <a:r>
                      <a:rPr lang="es-CO" sz="1000" dirty="0">
                        <a:latin typeface="Comic Sans MS" panose="030F0702030302020204" pitchFamily="66" charset="0"/>
                      </a:rPr>
                      <a:t>OBJETIVO</a:t>
                    </a:r>
                  </a:p>
                  <a:p>
                    <a:pPr algn="ctr"/>
                    <a:r>
                      <a:rPr lang="es-CO" sz="1000" dirty="0">
                        <a:latin typeface="Comic Sans MS" panose="030F0702030302020204" pitchFamily="66" charset="0"/>
                      </a:rPr>
                      <a:t>GENERAL</a:t>
                    </a:r>
                  </a:p>
                </p:txBody>
              </p:sp>
            </p:grpSp>
          </p:grpSp>
          <p:grpSp>
            <p:nvGrpSpPr>
              <p:cNvPr id="62" name="61 Grupo"/>
              <p:cNvGrpSpPr/>
              <p:nvPr/>
            </p:nvGrpSpPr>
            <p:grpSpPr>
              <a:xfrm>
                <a:off x="1124875" y="980728"/>
                <a:ext cx="7841641" cy="1163880"/>
                <a:chOff x="1486692" y="248463"/>
                <a:chExt cx="7841641" cy="1163880"/>
              </a:xfrm>
            </p:grpSpPr>
            <p:sp>
              <p:nvSpPr>
                <p:cNvPr id="63" name="62 Pentágono"/>
                <p:cNvSpPr/>
                <p:nvPr/>
              </p:nvSpPr>
              <p:spPr>
                <a:xfrm flipH="1">
                  <a:off x="2400884" y="466143"/>
                  <a:ext cx="6927389" cy="790742"/>
                </a:xfrm>
                <a:prstGeom prst="homePlate">
                  <a:avLst>
                    <a:gd name="adj" fmla="val 37017"/>
                  </a:avLst>
                </a:prstGeom>
                <a:noFill/>
                <a:ln w="3175">
                  <a:solidFill>
                    <a:srgbClr val="FFC000"/>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grpSp>
              <p:nvGrpSpPr>
                <p:cNvPr id="64" name="63 Grupo"/>
                <p:cNvGrpSpPr/>
                <p:nvPr/>
              </p:nvGrpSpPr>
              <p:grpSpPr>
                <a:xfrm>
                  <a:off x="1486692" y="248463"/>
                  <a:ext cx="1224136" cy="1163880"/>
                  <a:chOff x="5854325" y="2420888"/>
                  <a:chExt cx="1224136" cy="1163880"/>
                </a:xfrm>
              </p:grpSpPr>
              <p:grpSp>
                <p:nvGrpSpPr>
                  <p:cNvPr id="66" name="65 Grupo"/>
                  <p:cNvGrpSpPr/>
                  <p:nvPr/>
                </p:nvGrpSpPr>
                <p:grpSpPr>
                  <a:xfrm>
                    <a:off x="5987305" y="2678390"/>
                    <a:ext cx="914798" cy="906378"/>
                    <a:chOff x="7470453" y="4338064"/>
                    <a:chExt cx="1248109" cy="1236624"/>
                  </a:xfrm>
                </p:grpSpPr>
                <p:pic>
                  <p:nvPicPr>
                    <p:cNvPr id="68"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92459" y="4459533"/>
                      <a:ext cx="1008112" cy="1026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9" name="68 Anillo"/>
                    <p:cNvSpPr/>
                    <p:nvPr/>
                  </p:nvSpPr>
                  <p:spPr>
                    <a:xfrm>
                      <a:off x="7470453" y="4338064"/>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67" name="66 CuadroTexto"/>
                  <p:cNvSpPr txBox="1"/>
                  <p:nvPr/>
                </p:nvSpPr>
                <p:spPr>
                  <a:xfrm>
                    <a:off x="5854325" y="2420888"/>
                    <a:ext cx="1224136" cy="246221"/>
                  </a:xfrm>
                  <a:prstGeom prst="rect">
                    <a:avLst/>
                  </a:prstGeom>
                  <a:noFill/>
                </p:spPr>
                <p:txBody>
                  <a:bodyPr wrap="square" rtlCol="0">
                    <a:spAutoFit/>
                  </a:bodyPr>
                  <a:lstStyle/>
                  <a:p>
                    <a:pPr algn="ctr"/>
                    <a:r>
                      <a:rPr lang="es-CO" sz="1000" dirty="0" smtClean="0">
                        <a:latin typeface="Comic Sans MS" panose="030F0702030302020204" pitchFamily="66" charset="0"/>
                      </a:rPr>
                      <a:t>PROPÓSITO</a:t>
                    </a:r>
                    <a:endParaRPr lang="es-CO" sz="1000" dirty="0">
                      <a:latin typeface="Comic Sans MS" panose="030F0702030302020204" pitchFamily="66" charset="0"/>
                    </a:endParaRPr>
                  </a:p>
                </p:txBody>
              </p:sp>
            </p:grpSp>
            <p:sp>
              <p:nvSpPr>
                <p:cNvPr id="65" name="64 CuadroTexto"/>
                <p:cNvSpPr txBox="1"/>
                <p:nvPr/>
              </p:nvSpPr>
              <p:spPr>
                <a:xfrm>
                  <a:off x="2609395" y="443949"/>
                  <a:ext cx="6718938" cy="861774"/>
                </a:xfrm>
                <a:prstGeom prst="rect">
                  <a:avLst/>
                </a:prstGeom>
                <a:noFill/>
              </p:spPr>
              <p:txBody>
                <a:bodyPr wrap="square" rtlCol="0">
                  <a:spAutoFit/>
                </a:bodyPr>
                <a:lstStyle/>
                <a:p>
                  <a:pPr algn="just"/>
                  <a:r>
                    <a:rPr lang="es-CO" sz="1000" dirty="0">
                      <a:latin typeface="Century Gothic" panose="020B0502020202020204" pitchFamily="34" charset="0"/>
                    </a:rPr>
                    <a:t>Aumentar los niveles de acceso a la justicia a través de los mecanismos alternativo de solución de conflictos a través del uso de los diferentes métodos tanto en el nivel nacional como en un territorio determinado, con participación directa de los operadores de los métodos (conciliadores, mediadores, árbitros, amigables componedores, y en un nivel menos formal los gestores de conflictos y promotores de paz y convivencia)</a:t>
                  </a:r>
                </a:p>
              </p:txBody>
            </p:sp>
          </p:grpSp>
          <p:cxnSp>
            <p:nvCxnSpPr>
              <p:cNvPr id="9" name="8 Conector recto"/>
              <p:cNvCxnSpPr>
                <a:stCxn id="139" idx="0"/>
              </p:cNvCxnSpPr>
              <p:nvPr/>
            </p:nvCxnSpPr>
            <p:spPr>
              <a:xfrm flipH="1" flipV="1">
                <a:off x="971600" y="2060848"/>
                <a:ext cx="486616" cy="72008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1" name="10 Conector recto"/>
              <p:cNvCxnSpPr>
                <a:endCxn id="69" idx="2"/>
              </p:cNvCxnSpPr>
              <p:nvPr/>
            </p:nvCxnSpPr>
            <p:spPr>
              <a:xfrm flipV="1">
                <a:off x="971600" y="1691419"/>
                <a:ext cx="286255" cy="369429"/>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1" name="140 Conector recto"/>
              <p:cNvCxnSpPr>
                <a:endCxn id="139" idx="4"/>
              </p:cNvCxnSpPr>
              <p:nvPr/>
            </p:nvCxnSpPr>
            <p:spPr>
              <a:xfrm flipV="1">
                <a:off x="921669" y="5019610"/>
                <a:ext cx="536547" cy="844246"/>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2" name="141 Conector recto"/>
              <p:cNvCxnSpPr>
                <a:stCxn id="75" idx="2"/>
              </p:cNvCxnSpPr>
              <p:nvPr/>
            </p:nvCxnSpPr>
            <p:spPr>
              <a:xfrm flipH="1" flipV="1">
                <a:off x="921669" y="5863857"/>
                <a:ext cx="335073" cy="40041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3" name="142 Conector recto"/>
              <p:cNvCxnSpPr/>
              <p:nvPr/>
            </p:nvCxnSpPr>
            <p:spPr>
              <a:xfrm flipV="1">
                <a:off x="2037201" y="2420888"/>
                <a:ext cx="176752" cy="446233"/>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4" name="143 Conector recto"/>
              <p:cNvCxnSpPr/>
              <p:nvPr/>
            </p:nvCxnSpPr>
            <p:spPr>
              <a:xfrm flipV="1">
                <a:off x="2247578" y="2420888"/>
                <a:ext cx="345326" cy="1"/>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nvGrpSpPr>
              <p:cNvPr id="29" name="28 Grupo"/>
              <p:cNvGrpSpPr/>
              <p:nvPr/>
            </p:nvGrpSpPr>
            <p:grpSpPr>
              <a:xfrm flipV="1">
                <a:off x="2000073" y="4869160"/>
                <a:ext cx="555703" cy="446233"/>
                <a:chOff x="2189601" y="2573288"/>
                <a:chExt cx="555703" cy="446233"/>
              </a:xfrm>
            </p:grpSpPr>
            <p:cxnSp>
              <p:nvCxnSpPr>
                <p:cNvPr id="146" name="145 Conector recto"/>
                <p:cNvCxnSpPr/>
                <p:nvPr/>
              </p:nvCxnSpPr>
              <p:spPr>
                <a:xfrm flipV="1">
                  <a:off x="2189601" y="2573288"/>
                  <a:ext cx="176752" cy="446233"/>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8" name="147 Conector recto"/>
                <p:cNvCxnSpPr/>
                <p:nvPr/>
              </p:nvCxnSpPr>
              <p:spPr>
                <a:xfrm flipV="1">
                  <a:off x="2399978" y="2573288"/>
                  <a:ext cx="345326" cy="1"/>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grpSp>
        <p:sp>
          <p:nvSpPr>
            <p:cNvPr id="2" name="1 Rectángulo"/>
            <p:cNvSpPr/>
            <p:nvPr/>
          </p:nvSpPr>
          <p:spPr>
            <a:xfrm>
              <a:off x="4162535" y="3356992"/>
              <a:ext cx="4657937" cy="1323439"/>
            </a:xfrm>
            <a:prstGeom prst="rect">
              <a:avLst/>
            </a:prstGeom>
          </p:spPr>
          <p:txBody>
            <a:bodyPr wrap="square">
              <a:spAutoFit/>
            </a:bodyPr>
            <a:lstStyle/>
            <a:p>
              <a:pPr algn="just"/>
              <a:r>
                <a:rPr lang="es-CO" sz="1000" dirty="0" smtClean="0">
                  <a:latin typeface="Century Gothic" panose="020B0502020202020204" pitchFamily="34" charset="0"/>
                </a:rPr>
                <a:t>1. </a:t>
              </a:r>
              <a:r>
                <a:rPr lang="es-CO" sz="1000" dirty="0">
                  <a:latin typeface="Century Gothic" panose="020B0502020202020204" pitchFamily="34" charset="0"/>
                </a:rPr>
                <a:t>Fomentar el uso de los métodos  de resolución de conflictos en el nivel </a:t>
              </a:r>
              <a:r>
                <a:rPr lang="es-CO" sz="1000" dirty="0" smtClean="0">
                  <a:latin typeface="Century Gothic" panose="020B0502020202020204" pitchFamily="34" charset="0"/>
                </a:rPr>
                <a:t>territorial.</a:t>
              </a:r>
            </a:p>
            <a:p>
              <a:pPr algn="just"/>
              <a:endParaRPr lang="es-CO" sz="1000" dirty="0">
                <a:latin typeface="Century Gothic" panose="020B0502020202020204" pitchFamily="34" charset="0"/>
              </a:endParaRPr>
            </a:p>
            <a:p>
              <a:pPr algn="just"/>
              <a:r>
                <a:rPr lang="es-CO" sz="1000" dirty="0" smtClean="0">
                  <a:latin typeface="Century Gothic" panose="020B0502020202020204" pitchFamily="34" charset="0"/>
                </a:rPr>
                <a:t>2. Mejorar </a:t>
              </a:r>
              <a:r>
                <a:rPr lang="es-CO" sz="1000" dirty="0">
                  <a:latin typeface="Century Gothic" panose="020B0502020202020204" pitchFamily="34" charset="0"/>
                </a:rPr>
                <a:t>las capacidades institucionales para la resolución de los </a:t>
              </a:r>
              <a:r>
                <a:rPr lang="es-CO" sz="1000" dirty="0" smtClean="0">
                  <a:latin typeface="Century Gothic" panose="020B0502020202020204" pitchFamily="34" charset="0"/>
                </a:rPr>
                <a:t>conflictos.</a:t>
              </a:r>
            </a:p>
            <a:p>
              <a:pPr algn="just"/>
              <a:endParaRPr lang="es-CO" sz="1000" dirty="0">
                <a:latin typeface="Century Gothic" panose="020B0502020202020204" pitchFamily="34" charset="0"/>
              </a:endParaRPr>
            </a:p>
            <a:p>
              <a:pPr algn="just"/>
              <a:r>
                <a:rPr lang="es-CO" sz="1000" dirty="0" smtClean="0">
                  <a:latin typeface="Century Gothic" panose="020B0502020202020204" pitchFamily="34" charset="0"/>
                </a:rPr>
                <a:t>3. Disponer </a:t>
              </a:r>
              <a:r>
                <a:rPr lang="es-CO" sz="1000" dirty="0">
                  <a:latin typeface="Century Gothic" panose="020B0502020202020204" pitchFamily="34" charset="0"/>
                </a:rPr>
                <a:t>de información para la toma de decisiones de política pública en métodos de resolución de </a:t>
              </a:r>
              <a:r>
                <a:rPr lang="es-CO" sz="1000" dirty="0" smtClean="0">
                  <a:latin typeface="Century Gothic" panose="020B0502020202020204" pitchFamily="34" charset="0"/>
                </a:rPr>
                <a:t>conflictos.</a:t>
              </a:r>
              <a:endParaRPr lang="es-CO" sz="1000" dirty="0">
                <a:latin typeface="Century Gothic" panose="020B0502020202020204" pitchFamily="34" charset="0"/>
              </a:endParaRPr>
            </a:p>
          </p:txBody>
        </p:sp>
      </p:grpSp>
      <p:grpSp>
        <p:nvGrpSpPr>
          <p:cNvPr id="94" name="Grupo 93"/>
          <p:cNvGrpSpPr/>
          <p:nvPr/>
        </p:nvGrpSpPr>
        <p:grpSpPr>
          <a:xfrm>
            <a:off x="-2008" y="247000"/>
            <a:ext cx="8030392" cy="648072"/>
            <a:chOff x="-2008" y="247000"/>
            <a:chExt cx="8030392" cy="648072"/>
          </a:xfrm>
        </p:grpSpPr>
        <p:pic>
          <p:nvPicPr>
            <p:cNvPr id="95" name="Imagen 9" descr="Min + Lema.jpg"/>
            <p:cNvPicPr>
              <a:picLocks noChangeAspect="1"/>
            </p:cNvPicPr>
            <p:nvPr/>
          </p:nvPicPr>
          <p:blipFill rotWithShape="1">
            <a:blip r:embed="rId8">
              <a:extLst>
                <a:ext uri="{28A0092B-C50C-407E-A947-70E740481C1C}">
                  <a14:useLocalDpi xmlns:a14="http://schemas.microsoft.com/office/drawing/2010/main" val="0"/>
                </a:ext>
              </a:extLst>
            </a:blip>
            <a:srcRect t="19999" r="47742" b="10000"/>
            <a:stretch/>
          </p:blipFill>
          <p:spPr>
            <a:xfrm>
              <a:off x="5806672" y="276830"/>
              <a:ext cx="2221712" cy="576000"/>
            </a:xfrm>
            <a:prstGeom prst="rect">
              <a:avLst/>
            </a:prstGeom>
            <a:effectLst/>
          </p:spPr>
        </p:pic>
        <p:sp>
          <p:nvSpPr>
            <p:cNvPr id="96" name="4 Rectángulo"/>
            <p:cNvSpPr/>
            <p:nvPr/>
          </p:nvSpPr>
          <p:spPr>
            <a:xfrm>
              <a:off x="-2008" y="247000"/>
              <a:ext cx="4572000" cy="648072"/>
            </a:xfrm>
            <a:prstGeom prst="rect">
              <a:avLst/>
            </a:prstGeom>
            <a:solidFill>
              <a:srgbClr val="003399"/>
            </a:solidFill>
            <a:ln>
              <a:solidFill>
                <a:srgbClr val="003399"/>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DISTRIBUCIÓN DE LOS PROYECTOS DE INVERSIÓN</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grpSp>
    </p:spTree>
    <p:extLst>
      <p:ext uri="{BB962C8B-B14F-4D97-AF65-F5344CB8AC3E}">
        <p14:creationId xmlns:p14="http://schemas.microsoft.com/office/powerpoint/2010/main" val="21981539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42 Grupo"/>
          <p:cNvGrpSpPr/>
          <p:nvPr/>
        </p:nvGrpSpPr>
        <p:grpSpPr>
          <a:xfrm>
            <a:off x="3563888" y="4015000"/>
            <a:ext cx="2131030" cy="2102209"/>
            <a:chOff x="1187624" y="1916832"/>
            <a:chExt cx="3312368" cy="3312368"/>
          </a:xfrm>
        </p:grpSpPr>
        <p:sp>
          <p:nvSpPr>
            <p:cNvPr id="44" name="43 Elipse"/>
            <p:cNvSpPr/>
            <p:nvPr/>
          </p:nvSpPr>
          <p:spPr>
            <a:xfrm>
              <a:off x="1259632" y="1988840"/>
              <a:ext cx="3168352" cy="3168352"/>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5" name="44 Anillo"/>
            <p:cNvSpPr/>
            <p:nvPr/>
          </p:nvSpPr>
          <p:spPr>
            <a:xfrm>
              <a:off x="1187624" y="1916832"/>
              <a:ext cx="3312368" cy="3312368"/>
            </a:xfrm>
            <a:prstGeom prst="donut">
              <a:avLst>
                <a:gd name="adj" fmla="val 3262"/>
              </a:avLst>
            </a:prstGeom>
            <a:solidFill>
              <a:schemeClr val="bg2"/>
            </a:solidFill>
            <a:ln>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46" name="45 CuadroTexto"/>
            <p:cNvSpPr txBox="1"/>
            <p:nvPr/>
          </p:nvSpPr>
          <p:spPr>
            <a:xfrm>
              <a:off x="1509892" y="2974543"/>
              <a:ext cx="2722116" cy="1212378"/>
            </a:xfrm>
            <a:prstGeom prst="rect">
              <a:avLst/>
            </a:prstGeom>
            <a:noFill/>
          </p:spPr>
          <p:txBody>
            <a:bodyPr wrap="square" rtlCol="0">
              <a:spAutoFit/>
            </a:bodyPr>
            <a:lstStyle/>
            <a:p>
              <a:pPr algn="ctr"/>
              <a:r>
                <a:rPr lang="es-CO" sz="1100" b="1" dirty="0" smtClean="0">
                  <a:solidFill>
                    <a:schemeClr val="bg1"/>
                  </a:solidFill>
                  <a:effectLst>
                    <a:outerShdw blurRad="38100" dist="38100" dir="2700000" algn="tl">
                      <a:srgbClr val="000000">
                        <a:alpha val="43137"/>
                      </a:srgbClr>
                    </a:outerShdw>
                  </a:effectLst>
                  <a:latin typeface="Century Gothic" panose="020B0502020202020204" pitchFamily="34" charset="0"/>
                </a:rPr>
                <a:t>FORTALECIMIENTO DEL PRINCIPIO DE SEGURIDAD JURÍDICA, NACIONAL</a:t>
              </a:r>
              <a:endParaRPr lang="es-CO" sz="11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grpSp>
      <p:grpSp>
        <p:nvGrpSpPr>
          <p:cNvPr id="15" name="14 Grupo"/>
          <p:cNvGrpSpPr/>
          <p:nvPr/>
        </p:nvGrpSpPr>
        <p:grpSpPr>
          <a:xfrm>
            <a:off x="183946" y="2576574"/>
            <a:ext cx="4454601" cy="1512168"/>
            <a:chOff x="107504" y="3333080"/>
            <a:chExt cx="4454601" cy="1512168"/>
          </a:xfrm>
        </p:grpSpPr>
        <p:grpSp>
          <p:nvGrpSpPr>
            <p:cNvPr id="13" name="12 Grupo"/>
            <p:cNvGrpSpPr/>
            <p:nvPr/>
          </p:nvGrpSpPr>
          <p:grpSpPr>
            <a:xfrm>
              <a:off x="107504" y="3333080"/>
              <a:ext cx="4454601" cy="1512168"/>
              <a:chOff x="107504" y="3621112"/>
              <a:chExt cx="4454601" cy="1512168"/>
            </a:xfrm>
          </p:grpSpPr>
          <p:sp>
            <p:nvSpPr>
              <p:cNvPr id="94" name="93 Pentágono"/>
              <p:cNvSpPr/>
              <p:nvPr/>
            </p:nvSpPr>
            <p:spPr>
              <a:xfrm>
                <a:off x="107504" y="3906851"/>
                <a:ext cx="3456384" cy="1226429"/>
              </a:xfrm>
              <a:prstGeom prst="homePlate">
                <a:avLst>
                  <a:gd name="adj" fmla="val 37017"/>
                </a:avLst>
              </a:prstGeom>
              <a:noFill/>
              <a:ln w="3175">
                <a:solidFill>
                  <a:srgbClr val="FFC000"/>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95" name="94 Grupo"/>
              <p:cNvGrpSpPr/>
              <p:nvPr/>
            </p:nvGrpSpPr>
            <p:grpSpPr>
              <a:xfrm>
                <a:off x="3337969" y="3621112"/>
                <a:ext cx="1224136" cy="1296144"/>
                <a:chOff x="3934196" y="2324968"/>
                <a:chExt cx="1224136" cy="1296144"/>
              </a:xfrm>
            </p:grpSpPr>
            <p:grpSp>
              <p:nvGrpSpPr>
                <p:cNvPr id="104" name="103 Grupo"/>
                <p:cNvGrpSpPr/>
                <p:nvPr/>
              </p:nvGrpSpPr>
              <p:grpSpPr>
                <a:xfrm>
                  <a:off x="4089836" y="2714734"/>
                  <a:ext cx="914798" cy="906378"/>
                  <a:chOff x="7474559" y="2984464"/>
                  <a:chExt cx="1248109" cy="1236624"/>
                </a:xfrm>
              </p:grpSpPr>
              <p:pic>
                <p:nvPicPr>
                  <p:cNvPr id="106" name="Picture 5"/>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98532" y="3056472"/>
                    <a:ext cx="1197515" cy="1093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8" name="107 Anillo"/>
                  <p:cNvSpPr/>
                  <p:nvPr/>
                </p:nvSpPr>
                <p:spPr>
                  <a:xfrm>
                    <a:off x="7474559" y="2984464"/>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05" name="104 CuadroTexto"/>
                <p:cNvSpPr txBox="1"/>
                <p:nvPr/>
              </p:nvSpPr>
              <p:spPr>
                <a:xfrm>
                  <a:off x="3934196" y="2324968"/>
                  <a:ext cx="1224136" cy="430887"/>
                </a:xfrm>
                <a:prstGeom prst="rect">
                  <a:avLst/>
                </a:prstGeom>
                <a:noFill/>
              </p:spPr>
              <p:txBody>
                <a:bodyPr wrap="square" rtlCol="0">
                  <a:spAutoFit/>
                </a:bodyPr>
                <a:lstStyle/>
                <a:p>
                  <a:pPr algn="ctr"/>
                  <a:r>
                    <a:rPr lang="es-CO" sz="1100" dirty="0">
                      <a:latin typeface="Comic Sans MS" panose="030F0702030302020204" pitchFamily="66" charset="0"/>
                    </a:rPr>
                    <a:t>OBJETIVO</a:t>
                  </a:r>
                </a:p>
                <a:p>
                  <a:pPr algn="ctr"/>
                  <a:r>
                    <a:rPr lang="es-CO" sz="1100" dirty="0">
                      <a:latin typeface="Comic Sans MS" panose="030F0702030302020204" pitchFamily="66" charset="0"/>
                    </a:rPr>
                    <a:t>GENERAL</a:t>
                  </a:r>
                </a:p>
              </p:txBody>
            </p:sp>
          </p:grpSp>
        </p:grpSp>
        <p:sp>
          <p:nvSpPr>
            <p:cNvPr id="97" name="96 CuadroTexto"/>
            <p:cNvSpPr txBox="1"/>
            <p:nvPr/>
          </p:nvSpPr>
          <p:spPr>
            <a:xfrm>
              <a:off x="107505" y="4013090"/>
              <a:ext cx="2931866" cy="400110"/>
            </a:xfrm>
            <a:prstGeom prst="rect">
              <a:avLst/>
            </a:prstGeom>
            <a:noFill/>
            <a:ln>
              <a:noFill/>
            </a:ln>
          </p:spPr>
          <p:txBody>
            <a:bodyPr wrap="square" rtlCol="0">
              <a:spAutoFit/>
            </a:bodyPr>
            <a:lstStyle/>
            <a:p>
              <a:pPr algn="just"/>
              <a:r>
                <a:rPr lang="es-CO" sz="1000" dirty="0">
                  <a:latin typeface="Century Gothic" panose="020B0502020202020204" pitchFamily="34" charset="0"/>
                </a:rPr>
                <a:t>Fortalecer el marco normativo vigente del ordenamiento jurídico colombiano</a:t>
              </a:r>
            </a:p>
          </p:txBody>
        </p:sp>
      </p:grpSp>
      <p:grpSp>
        <p:nvGrpSpPr>
          <p:cNvPr id="3" name="2 Grupo"/>
          <p:cNvGrpSpPr/>
          <p:nvPr/>
        </p:nvGrpSpPr>
        <p:grpSpPr>
          <a:xfrm>
            <a:off x="4633584" y="2576574"/>
            <a:ext cx="4402912" cy="1644514"/>
            <a:chOff x="4629908" y="3621112"/>
            <a:chExt cx="4402912" cy="1644514"/>
          </a:xfrm>
        </p:grpSpPr>
        <p:sp>
          <p:nvSpPr>
            <p:cNvPr id="93" name="92 Pentágono"/>
            <p:cNvSpPr/>
            <p:nvPr/>
          </p:nvSpPr>
          <p:spPr>
            <a:xfrm flipH="1">
              <a:off x="5576436" y="3786377"/>
              <a:ext cx="3456384" cy="1479249"/>
            </a:xfrm>
            <a:prstGeom prst="homePlate">
              <a:avLst>
                <a:gd name="adj" fmla="val 37017"/>
              </a:avLst>
            </a:prstGeom>
            <a:noFill/>
            <a:ln w="3175">
              <a:solidFill>
                <a:schemeClr val="tx1">
                  <a:lumMod val="65000"/>
                  <a:lumOff val="3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96" name="95 Grupo"/>
            <p:cNvGrpSpPr/>
            <p:nvPr/>
          </p:nvGrpSpPr>
          <p:grpSpPr>
            <a:xfrm>
              <a:off x="4629908" y="3621112"/>
              <a:ext cx="1224136" cy="1296144"/>
              <a:chOff x="7830631" y="2324968"/>
              <a:chExt cx="1224136" cy="1296144"/>
            </a:xfrm>
          </p:grpSpPr>
          <p:grpSp>
            <p:nvGrpSpPr>
              <p:cNvPr id="100" name="99 Grupo"/>
              <p:cNvGrpSpPr/>
              <p:nvPr/>
            </p:nvGrpSpPr>
            <p:grpSpPr>
              <a:xfrm>
                <a:off x="7928152" y="2714734"/>
                <a:ext cx="920546" cy="906378"/>
                <a:chOff x="3460061" y="3262599"/>
                <a:chExt cx="1255955" cy="1236624"/>
              </a:xfrm>
            </p:grpSpPr>
            <p:pic>
              <p:nvPicPr>
                <p:cNvPr id="102" name="Picture 7"/>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25675" y="3356992"/>
                  <a:ext cx="1190341" cy="11025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3" name="102 Anillo"/>
                <p:cNvSpPr/>
                <p:nvPr/>
              </p:nvSpPr>
              <p:spPr>
                <a:xfrm>
                  <a:off x="3460061" y="3262599"/>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01" name="100 CuadroTexto"/>
              <p:cNvSpPr txBox="1"/>
              <p:nvPr/>
            </p:nvSpPr>
            <p:spPr>
              <a:xfrm>
                <a:off x="7830631" y="2324968"/>
                <a:ext cx="1224136" cy="430887"/>
              </a:xfrm>
              <a:prstGeom prst="rect">
                <a:avLst/>
              </a:prstGeom>
              <a:noFill/>
            </p:spPr>
            <p:txBody>
              <a:bodyPr wrap="square" rtlCol="0">
                <a:spAutoFit/>
              </a:bodyPr>
              <a:lstStyle/>
              <a:p>
                <a:pPr algn="ctr"/>
                <a:r>
                  <a:rPr lang="es-CO" sz="1100" dirty="0">
                    <a:latin typeface="Comic Sans MS" panose="030F0702030302020204" pitchFamily="66" charset="0"/>
                  </a:rPr>
                  <a:t>OBJETIVOS ESPECÍFICOS</a:t>
                </a:r>
              </a:p>
            </p:txBody>
          </p:sp>
        </p:grpSp>
        <p:sp>
          <p:nvSpPr>
            <p:cNvPr id="99" name="98 CuadroTexto"/>
            <p:cNvSpPr txBox="1"/>
            <p:nvPr/>
          </p:nvSpPr>
          <p:spPr>
            <a:xfrm>
              <a:off x="6121866" y="3963729"/>
              <a:ext cx="2795838" cy="1169551"/>
            </a:xfrm>
            <a:prstGeom prst="rect">
              <a:avLst/>
            </a:prstGeom>
            <a:noFill/>
            <a:ln>
              <a:noFill/>
            </a:ln>
          </p:spPr>
          <p:txBody>
            <a:bodyPr wrap="square" lIns="36000" rIns="36000" rtlCol="0">
              <a:spAutoFit/>
            </a:bodyPr>
            <a:lstStyle/>
            <a:p>
              <a:pPr algn="just"/>
              <a:r>
                <a:rPr lang="es-CO" sz="1000" dirty="0" smtClean="0">
                  <a:latin typeface="Century Gothic" panose="020B0502020202020204" pitchFamily="34" charset="0"/>
                </a:rPr>
                <a:t>1. Fortalecer </a:t>
              </a:r>
              <a:r>
                <a:rPr lang="es-CO" sz="1000" dirty="0">
                  <a:latin typeface="Century Gothic" panose="020B0502020202020204" pitchFamily="34" charset="0"/>
                </a:rPr>
                <a:t>las estrategias y mecanismos para racionalizar y simplificar el Ordenamiento </a:t>
              </a:r>
              <a:r>
                <a:rPr lang="es-CO" sz="1000" dirty="0" smtClean="0">
                  <a:latin typeface="Century Gothic" panose="020B0502020202020204" pitchFamily="34" charset="0"/>
                </a:rPr>
                <a:t>Jurídico.</a:t>
              </a:r>
            </a:p>
            <a:p>
              <a:pPr algn="just"/>
              <a:endParaRPr lang="es-CO" sz="1000" dirty="0">
                <a:latin typeface="Century Gothic" panose="020B0502020202020204" pitchFamily="34" charset="0"/>
              </a:endParaRPr>
            </a:p>
            <a:p>
              <a:pPr algn="just"/>
              <a:r>
                <a:rPr lang="es-CO" sz="1000" dirty="0">
                  <a:latin typeface="Century Gothic" panose="020B0502020202020204" pitchFamily="34" charset="0"/>
                </a:rPr>
                <a:t>2. Aplicar eficientemente las metodologías para adelantar procesos permanentes de depuración de normas en forma parcial</a:t>
              </a:r>
              <a:endParaRPr lang="es-CO" sz="1000" dirty="0" smtClean="0">
                <a:latin typeface="Century Gothic" panose="020B0502020202020204" pitchFamily="34" charset="0"/>
              </a:endParaRPr>
            </a:p>
          </p:txBody>
        </p:sp>
      </p:grpSp>
      <p:grpSp>
        <p:nvGrpSpPr>
          <p:cNvPr id="17" name="16 Grupo"/>
          <p:cNvGrpSpPr/>
          <p:nvPr/>
        </p:nvGrpSpPr>
        <p:grpSpPr>
          <a:xfrm>
            <a:off x="287494" y="5229200"/>
            <a:ext cx="3348402" cy="1200224"/>
            <a:chOff x="1224356" y="5469136"/>
            <a:chExt cx="3348402" cy="1200224"/>
          </a:xfrm>
        </p:grpSpPr>
        <p:sp>
          <p:nvSpPr>
            <p:cNvPr id="111" name="110 Pentágono"/>
            <p:cNvSpPr/>
            <p:nvPr/>
          </p:nvSpPr>
          <p:spPr>
            <a:xfrm>
              <a:off x="1224356" y="5916378"/>
              <a:ext cx="2339532" cy="632120"/>
            </a:xfrm>
            <a:prstGeom prst="homePlate">
              <a:avLst/>
            </a:prstGeom>
            <a:noFill/>
            <a:ln w="3175">
              <a:solidFill>
                <a:srgbClr val="FF8585"/>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12" name="111 Grupo"/>
            <p:cNvGrpSpPr/>
            <p:nvPr/>
          </p:nvGrpSpPr>
          <p:grpSpPr>
            <a:xfrm>
              <a:off x="3348622" y="5469136"/>
              <a:ext cx="1224136" cy="1200224"/>
              <a:chOff x="107504" y="2420888"/>
              <a:chExt cx="1224136" cy="1200224"/>
            </a:xfrm>
          </p:grpSpPr>
          <p:grpSp>
            <p:nvGrpSpPr>
              <p:cNvPr id="120" name="119 Grupo"/>
              <p:cNvGrpSpPr/>
              <p:nvPr/>
            </p:nvGrpSpPr>
            <p:grpSpPr>
              <a:xfrm>
                <a:off x="251520" y="2714734"/>
                <a:ext cx="914798" cy="906378"/>
                <a:chOff x="2446096" y="3699236"/>
                <a:chExt cx="1248109" cy="1236624"/>
              </a:xfrm>
            </p:grpSpPr>
            <p:pic>
              <p:nvPicPr>
                <p:cNvPr id="122"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83768" y="3780461"/>
                  <a:ext cx="1162402" cy="1101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3" name="122 Anillo"/>
                <p:cNvSpPr/>
                <p:nvPr/>
              </p:nvSpPr>
              <p:spPr>
                <a:xfrm>
                  <a:off x="2446096" y="3699236"/>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21" name="120 CuadroTexto"/>
              <p:cNvSpPr txBox="1"/>
              <p:nvPr/>
            </p:nvSpPr>
            <p:spPr>
              <a:xfrm>
                <a:off x="107504" y="2420888"/>
                <a:ext cx="1224136" cy="261610"/>
              </a:xfrm>
              <a:prstGeom prst="rect">
                <a:avLst/>
              </a:prstGeom>
              <a:noFill/>
            </p:spPr>
            <p:txBody>
              <a:bodyPr wrap="square" rtlCol="0">
                <a:spAutoFit/>
              </a:bodyPr>
              <a:lstStyle/>
              <a:p>
                <a:pPr algn="ctr"/>
                <a:r>
                  <a:rPr lang="es-CO" sz="1100" dirty="0" smtClean="0">
                    <a:latin typeface="Comic Sans MS" panose="030F0702030302020204" pitchFamily="66" charset="0"/>
                  </a:rPr>
                  <a:t>DEPENDENCIA</a:t>
                </a:r>
                <a:endParaRPr lang="es-CO" sz="1100" dirty="0">
                  <a:latin typeface="Comic Sans MS" panose="030F0702030302020204" pitchFamily="66" charset="0"/>
                </a:endParaRPr>
              </a:p>
            </p:txBody>
          </p:sp>
        </p:grpSp>
        <p:sp>
          <p:nvSpPr>
            <p:cNvPr id="114" name="113 CuadroTexto"/>
            <p:cNvSpPr txBox="1"/>
            <p:nvPr/>
          </p:nvSpPr>
          <p:spPr>
            <a:xfrm>
              <a:off x="1295606" y="5973192"/>
              <a:ext cx="1907782" cy="553998"/>
            </a:xfrm>
            <a:prstGeom prst="rect">
              <a:avLst/>
            </a:prstGeom>
            <a:noFill/>
            <a:ln>
              <a:noFill/>
              <a:prstDash val="dashDot"/>
            </a:ln>
          </p:spPr>
          <p:txBody>
            <a:bodyPr wrap="square" rtlCol="0">
              <a:spAutoFit/>
            </a:bodyPr>
            <a:lstStyle/>
            <a:p>
              <a:pPr algn="ctr"/>
              <a:r>
                <a:rPr lang="es-CO" sz="1000" dirty="0">
                  <a:latin typeface="Century Gothic" panose="020B0502020202020204" pitchFamily="34" charset="0"/>
                </a:rPr>
                <a:t>Dirección de </a:t>
              </a:r>
              <a:r>
                <a:rPr lang="es-CO" sz="1000" dirty="0" smtClean="0">
                  <a:latin typeface="Century Gothic" panose="020B0502020202020204" pitchFamily="34" charset="0"/>
                </a:rPr>
                <a:t>Desarrollo del Derecho y del Ordenamiento Jurídico</a:t>
              </a:r>
              <a:endParaRPr lang="es-CO" sz="1000" dirty="0">
                <a:latin typeface="Century Gothic" panose="020B0502020202020204" pitchFamily="34" charset="0"/>
              </a:endParaRPr>
            </a:p>
          </p:txBody>
        </p:sp>
      </p:grpSp>
      <p:grpSp>
        <p:nvGrpSpPr>
          <p:cNvPr id="16" name="15 Grupo"/>
          <p:cNvGrpSpPr/>
          <p:nvPr/>
        </p:nvGrpSpPr>
        <p:grpSpPr>
          <a:xfrm>
            <a:off x="5608266" y="5157192"/>
            <a:ext cx="3356222" cy="1200224"/>
            <a:chOff x="4559746" y="5469136"/>
            <a:chExt cx="3356222" cy="1200224"/>
          </a:xfrm>
        </p:grpSpPr>
        <p:sp>
          <p:nvSpPr>
            <p:cNvPr id="110" name="109 Pentágono"/>
            <p:cNvSpPr/>
            <p:nvPr/>
          </p:nvSpPr>
          <p:spPr>
            <a:xfrm flipH="1">
              <a:off x="5576436" y="5916378"/>
              <a:ext cx="2339532" cy="632120"/>
            </a:xfrm>
            <a:prstGeom prst="homePlate">
              <a:avLst/>
            </a:prstGeom>
            <a:noFill/>
            <a:ln w="3175">
              <a:solidFill>
                <a:schemeClr val="accent5">
                  <a:lumMod val="7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13" name="112 Grupo"/>
            <p:cNvGrpSpPr/>
            <p:nvPr/>
          </p:nvGrpSpPr>
          <p:grpSpPr>
            <a:xfrm>
              <a:off x="4559746" y="5469136"/>
              <a:ext cx="1224136" cy="1200224"/>
              <a:chOff x="2016009" y="2420888"/>
              <a:chExt cx="1224136" cy="1200224"/>
            </a:xfrm>
          </p:grpSpPr>
          <p:grpSp>
            <p:nvGrpSpPr>
              <p:cNvPr id="116" name="115 Grupo"/>
              <p:cNvGrpSpPr/>
              <p:nvPr/>
            </p:nvGrpSpPr>
            <p:grpSpPr>
              <a:xfrm>
                <a:off x="2170678" y="2714734"/>
                <a:ext cx="914798" cy="906378"/>
                <a:chOff x="7380314" y="1665313"/>
                <a:chExt cx="1248109" cy="1236624"/>
              </a:xfrm>
            </p:grpSpPr>
            <p:pic>
              <p:nvPicPr>
                <p:cNvPr id="118"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52320" y="1772816"/>
                  <a:ext cx="1104096" cy="1021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9" name="118 Anillo"/>
                <p:cNvSpPr/>
                <p:nvPr/>
              </p:nvSpPr>
              <p:spPr>
                <a:xfrm>
                  <a:off x="7380314" y="1665313"/>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17" name="116 CuadroTexto"/>
              <p:cNvSpPr txBox="1"/>
              <p:nvPr/>
            </p:nvSpPr>
            <p:spPr>
              <a:xfrm>
                <a:off x="2016009" y="2420888"/>
                <a:ext cx="1224136" cy="261610"/>
              </a:xfrm>
              <a:prstGeom prst="rect">
                <a:avLst/>
              </a:prstGeom>
              <a:noFill/>
            </p:spPr>
            <p:txBody>
              <a:bodyPr wrap="square" rtlCol="0">
                <a:spAutoFit/>
              </a:bodyPr>
              <a:lstStyle/>
              <a:p>
                <a:pPr algn="ctr"/>
                <a:r>
                  <a:rPr lang="es-CO" sz="1100" dirty="0" smtClean="0">
                    <a:latin typeface="Comic Sans MS" panose="030F0702030302020204" pitchFamily="66" charset="0"/>
                  </a:rPr>
                  <a:t>PRESUPUESTO</a:t>
                </a:r>
                <a:endParaRPr lang="es-CO" sz="1100" dirty="0">
                  <a:latin typeface="Comic Sans MS" panose="030F0702030302020204" pitchFamily="66" charset="0"/>
                </a:endParaRPr>
              </a:p>
            </p:txBody>
          </p:sp>
        </p:grpSp>
        <p:sp>
          <p:nvSpPr>
            <p:cNvPr id="115" name="114 CuadroTexto"/>
            <p:cNvSpPr txBox="1"/>
            <p:nvPr/>
          </p:nvSpPr>
          <p:spPr>
            <a:xfrm>
              <a:off x="5940425" y="6117208"/>
              <a:ext cx="1871935" cy="246221"/>
            </a:xfrm>
            <a:prstGeom prst="rect">
              <a:avLst/>
            </a:prstGeom>
            <a:noFill/>
            <a:ln>
              <a:noFill/>
            </a:ln>
          </p:spPr>
          <p:txBody>
            <a:bodyPr wrap="square" rtlCol="0">
              <a:spAutoFit/>
            </a:bodyPr>
            <a:lstStyle/>
            <a:p>
              <a:pPr algn="ctr"/>
              <a:r>
                <a:rPr lang="es-CO" sz="1000" dirty="0">
                  <a:latin typeface="Century Gothic" panose="020B0502020202020204" pitchFamily="34" charset="0"/>
                </a:rPr>
                <a:t>$ </a:t>
              </a:r>
              <a:r>
                <a:rPr lang="es-CO" sz="1000" dirty="0" smtClean="0">
                  <a:latin typeface="Century Gothic" panose="020B0502020202020204" pitchFamily="34" charset="0"/>
                </a:rPr>
                <a:t>705 </a:t>
              </a:r>
              <a:r>
                <a:rPr lang="es-CO" sz="1000" dirty="0" smtClean="0">
                  <a:latin typeface="Century Gothic" panose="020B0502020202020204" pitchFamily="34" charset="0"/>
                </a:rPr>
                <a:t>millones</a:t>
              </a:r>
              <a:endParaRPr lang="es-CO" sz="1000" dirty="0">
                <a:latin typeface="Century Gothic" panose="020B0502020202020204" pitchFamily="34" charset="0"/>
              </a:endParaRPr>
            </a:p>
          </p:txBody>
        </p:sp>
      </p:grpSp>
      <p:grpSp>
        <p:nvGrpSpPr>
          <p:cNvPr id="125" name="124 Grupo"/>
          <p:cNvGrpSpPr/>
          <p:nvPr/>
        </p:nvGrpSpPr>
        <p:grpSpPr>
          <a:xfrm>
            <a:off x="1187624" y="1222244"/>
            <a:ext cx="7128792" cy="1163880"/>
            <a:chOff x="1486692" y="248463"/>
            <a:chExt cx="7128792" cy="1163880"/>
          </a:xfrm>
        </p:grpSpPr>
        <p:sp>
          <p:nvSpPr>
            <p:cNvPr id="126" name="125 Pentágono"/>
            <p:cNvSpPr/>
            <p:nvPr/>
          </p:nvSpPr>
          <p:spPr>
            <a:xfrm flipH="1">
              <a:off x="2400896" y="419066"/>
              <a:ext cx="6214588" cy="971968"/>
            </a:xfrm>
            <a:prstGeom prst="homePlate">
              <a:avLst>
                <a:gd name="adj" fmla="val 37017"/>
              </a:avLst>
            </a:prstGeom>
            <a:noFill/>
            <a:ln w="3175">
              <a:solidFill>
                <a:srgbClr val="FFC000"/>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grpSp>
          <p:nvGrpSpPr>
            <p:cNvPr id="127" name="126 Grupo"/>
            <p:cNvGrpSpPr/>
            <p:nvPr/>
          </p:nvGrpSpPr>
          <p:grpSpPr>
            <a:xfrm>
              <a:off x="1486692" y="248463"/>
              <a:ext cx="1224136" cy="1163880"/>
              <a:chOff x="5854325" y="2420888"/>
              <a:chExt cx="1224136" cy="1163880"/>
            </a:xfrm>
          </p:grpSpPr>
          <p:grpSp>
            <p:nvGrpSpPr>
              <p:cNvPr id="129" name="128 Grupo"/>
              <p:cNvGrpSpPr/>
              <p:nvPr/>
            </p:nvGrpSpPr>
            <p:grpSpPr>
              <a:xfrm>
                <a:off x="5987305" y="2678390"/>
                <a:ext cx="914798" cy="906378"/>
                <a:chOff x="7470453" y="4338064"/>
                <a:chExt cx="1248109" cy="1236624"/>
              </a:xfrm>
            </p:grpSpPr>
            <p:pic>
              <p:nvPicPr>
                <p:cNvPr id="131"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92459" y="4459533"/>
                  <a:ext cx="1008112" cy="1026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2" name="131 Anillo"/>
                <p:cNvSpPr/>
                <p:nvPr/>
              </p:nvSpPr>
              <p:spPr>
                <a:xfrm>
                  <a:off x="7470453" y="4338064"/>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30" name="129 CuadroTexto"/>
              <p:cNvSpPr txBox="1"/>
              <p:nvPr/>
            </p:nvSpPr>
            <p:spPr>
              <a:xfrm>
                <a:off x="5854325" y="2420888"/>
                <a:ext cx="1224136" cy="261610"/>
              </a:xfrm>
              <a:prstGeom prst="rect">
                <a:avLst/>
              </a:prstGeom>
              <a:noFill/>
            </p:spPr>
            <p:txBody>
              <a:bodyPr wrap="square" rtlCol="0">
                <a:spAutoFit/>
              </a:bodyPr>
              <a:lstStyle/>
              <a:p>
                <a:pPr algn="ctr"/>
                <a:r>
                  <a:rPr lang="es-CO" sz="1100" dirty="0" smtClean="0">
                    <a:latin typeface="Comic Sans MS" panose="030F0702030302020204" pitchFamily="66" charset="0"/>
                  </a:rPr>
                  <a:t>PROPÓSITO</a:t>
                </a:r>
                <a:endParaRPr lang="es-CO" sz="1100" dirty="0">
                  <a:latin typeface="Comic Sans MS" panose="030F0702030302020204" pitchFamily="66" charset="0"/>
                </a:endParaRPr>
              </a:p>
            </p:txBody>
          </p:sp>
        </p:grpSp>
        <p:sp>
          <p:nvSpPr>
            <p:cNvPr id="128" name="127 CuadroTexto"/>
            <p:cNvSpPr txBox="1"/>
            <p:nvPr/>
          </p:nvSpPr>
          <p:spPr>
            <a:xfrm>
              <a:off x="2700069" y="490465"/>
              <a:ext cx="5915415" cy="861774"/>
            </a:xfrm>
            <a:prstGeom prst="rect">
              <a:avLst/>
            </a:prstGeom>
            <a:noFill/>
          </p:spPr>
          <p:txBody>
            <a:bodyPr wrap="square" rtlCol="0">
              <a:spAutoFit/>
            </a:bodyPr>
            <a:lstStyle/>
            <a:p>
              <a:pPr algn="just"/>
              <a:r>
                <a:rPr lang="es-CO" sz="1000" dirty="0" smtClean="0">
                  <a:latin typeface="Century Gothic" panose="020B0502020202020204" pitchFamily="34" charset="0"/>
                </a:rPr>
                <a:t>Fortalecer el Principio de Seguridad Jurídica mediante la continuidad del proyecto de Depuración Normativa, analizando aquellas normas que no fueron objeto de depuración en el primer ejercicio, con el objetivo de analizarlas con el fin de identificar las disposiciones que en forma parcial estas normas, pueden contener preceptos que deban ser objeto de depuración, con el objetivo de facilitar la aplicación eficaz de las normas vigentes.</a:t>
              </a:r>
              <a:endParaRPr lang="es-CO" sz="1000" dirty="0">
                <a:latin typeface="Century Gothic" panose="020B0502020202020204" pitchFamily="34" charset="0"/>
              </a:endParaRPr>
            </a:p>
          </p:txBody>
        </p:sp>
      </p:grpSp>
      <p:cxnSp>
        <p:nvCxnSpPr>
          <p:cNvPr id="19" name="18 Conector angular"/>
          <p:cNvCxnSpPr>
            <a:stCxn id="45" idx="2"/>
            <a:endCxn id="121" idx="0"/>
          </p:cNvCxnSpPr>
          <p:nvPr/>
        </p:nvCxnSpPr>
        <p:spPr>
          <a:xfrm rot="10800000" flipV="1">
            <a:off x="3023828" y="5066104"/>
            <a:ext cx="540060" cy="163095"/>
          </a:xfrm>
          <a:prstGeom prst="bentConnector2">
            <a:avLst/>
          </a:prstGeom>
          <a:ln>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38" name="137 Conector angular"/>
          <p:cNvCxnSpPr>
            <a:stCxn id="45" idx="6"/>
            <a:endCxn id="117" idx="0"/>
          </p:cNvCxnSpPr>
          <p:nvPr/>
        </p:nvCxnSpPr>
        <p:spPr>
          <a:xfrm>
            <a:off x="5694918" y="5066105"/>
            <a:ext cx="525416" cy="91087"/>
          </a:xfrm>
          <a:prstGeom prst="bentConnector2">
            <a:avLst/>
          </a:prstGeom>
          <a:ln>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45" name="144 Conector angular"/>
          <p:cNvCxnSpPr>
            <a:stCxn id="45" idx="2"/>
            <a:endCxn id="108" idx="4"/>
          </p:cNvCxnSpPr>
          <p:nvPr/>
        </p:nvCxnSpPr>
        <p:spPr>
          <a:xfrm rot="10800000" flipH="1">
            <a:off x="3563888" y="3872719"/>
            <a:ext cx="463562" cy="1193387"/>
          </a:xfrm>
          <a:prstGeom prst="bentConnector4">
            <a:avLst>
              <a:gd name="adj1" fmla="val -17203"/>
              <a:gd name="adj2" fmla="val 94039"/>
            </a:avLst>
          </a:prstGeom>
          <a:ln>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47" name="146 Conector angular"/>
          <p:cNvCxnSpPr>
            <a:stCxn id="45" idx="6"/>
            <a:endCxn id="102" idx="2"/>
          </p:cNvCxnSpPr>
          <p:nvPr/>
        </p:nvCxnSpPr>
        <p:spPr>
          <a:xfrm flipH="1" flipV="1">
            <a:off x="5215424" y="3843652"/>
            <a:ext cx="479494" cy="1222453"/>
          </a:xfrm>
          <a:prstGeom prst="bentConnector4">
            <a:avLst>
              <a:gd name="adj1" fmla="val -12196"/>
              <a:gd name="adj2" fmla="val 92992"/>
            </a:avLst>
          </a:prstGeom>
          <a:ln>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58" name="157 Conector angular"/>
          <p:cNvCxnSpPr>
            <a:stCxn id="44" idx="0"/>
            <a:endCxn id="132" idx="4"/>
          </p:cNvCxnSpPr>
          <p:nvPr/>
        </p:nvCxnSpPr>
        <p:spPr>
          <a:xfrm rot="16200000" flipV="1">
            <a:off x="2366416" y="1797711"/>
            <a:ext cx="1674576" cy="2851401"/>
          </a:xfrm>
          <a:prstGeom prst="bentConnector3">
            <a:avLst>
              <a:gd name="adj1" fmla="val 91271"/>
            </a:avLst>
          </a:prstGeom>
          <a:ln>
            <a:prstDash val="dashDot"/>
            <a:tailEnd type="arrow"/>
          </a:ln>
        </p:spPr>
        <p:style>
          <a:lnRef idx="1">
            <a:schemeClr val="accent1"/>
          </a:lnRef>
          <a:fillRef idx="0">
            <a:schemeClr val="accent1"/>
          </a:fillRef>
          <a:effectRef idx="0">
            <a:schemeClr val="accent1"/>
          </a:effectRef>
          <a:fontRef idx="minor">
            <a:schemeClr val="tx1"/>
          </a:fontRef>
        </p:style>
      </p:cxnSp>
      <p:sp>
        <p:nvSpPr>
          <p:cNvPr id="57" name="56 CuadroTexto"/>
          <p:cNvSpPr txBox="1"/>
          <p:nvPr/>
        </p:nvSpPr>
        <p:spPr>
          <a:xfrm>
            <a:off x="6022793" y="2527736"/>
            <a:ext cx="299033" cy="230832"/>
          </a:xfrm>
          <a:prstGeom prst="rect">
            <a:avLst/>
          </a:prstGeom>
          <a:noFill/>
          <a:ln>
            <a:noFill/>
          </a:ln>
        </p:spPr>
        <p:txBody>
          <a:bodyPr wrap="square" lIns="36000" rIns="36000" rtlCol="0">
            <a:spAutoFit/>
          </a:bodyPr>
          <a:lstStyle/>
          <a:p>
            <a:pPr algn="ctr"/>
            <a:endParaRPr lang="es-CO" sz="900" b="1" dirty="0" smtClean="0">
              <a:effectLst>
                <a:outerShdw blurRad="38100" dist="38100" dir="2700000" algn="tl">
                  <a:srgbClr val="000000">
                    <a:alpha val="43137"/>
                  </a:srgbClr>
                </a:outerShdw>
              </a:effectLst>
              <a:latin typeface="Century Gothic" panose="020B0502020202020204" pitchFamily="34" charset="0"/>
            </a:endParaRPr>
          </a:p>
        </p:txBody>
      </p:sp>
      <p:grpSp>
        <p:nvGrpSpPr>
          <p:cNvPr id="58" name="Grupo 57"/>
          <p:cNvGrpSpPr/>
          <p:nvPr/>
        </p:nvGrpSpPr>
        <p:grpSpPr>
          <a:xfrm>
            <a:off x="-2008" y="247000"/>
            <a:ext cx="8030392" cy="648072"/>
            <a:chOff x="-2008" y="247000"/>
            <a:chExt cx="8030392" cy="648072"/>
          </a:xfrm>
        </p:grpSpPr>
        <p:pic>
          <p:nvPicPr>
            <p:cNvPr id="59" name="Imagen 9" descr="Min + Lema.jpg"/>
            <p:cNvPicPr>
              <a:picLocks noChangeAspect="1"/>
            </p:cNvPicPr>
            <p:nvPr/>
          </p:nvPicPr>
          <p:blipFill rotWithShape="1">
            <a:blip r:embed="rId8">
              <a:extLst>
                <a:ext uri="{28A0092B-C50C-407E-A947-70E740481C1C}">
                  <a14:useLocalDpi xmlns:a14="http://schemas.microsoft.com/office/drawing/2010/main" val="0"/>
                </a:ext>
              </a:extLst>
            </a:blip>
            <a:srcRect t="19999" r="47742" b="10000"/>
            <a:stretch/>
          </p:blipFill>
          <p:spPr>
            <a:xfrm>
              <a:off x="5806672" y="276830"/>
              <a:ext cx="2221712" cy="576000"/>
            </a:xfrm>
            <a:prstGeom prst="rect">
              <a:avLst/>
            </a:prstGeom>
            <a:effectLst/>
          </p:spPr>
        </p:pic>
        <p:sp>
          <p:nvSpPr>
            <p:cNvPr id="60" name="4 Rectángulo"/>
            <p:cNvSpPr/>
            <p:nvPr/>
          </p:nvSpPr>
          <p:spPr>
            <a:xfrm>
              <a:off x="-2008" y="247000"/>
              <a:ext cx="4572000" cy="648072"/>
            </a:xfrm>
            <a:prstGeom prst="rect">
              <a:avLst/>
            </a:prstGeom>
            <a:solidFill>
              <a:srgbClr val="003399"/>
            </a:solidFill>
            <a:ln>
              <a:solidFill>
                <a:srgbClr val="003399"/>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DISTRIBUCIÓN DE LOS PROYECTOS DE INVERSIÓN</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grpSp>
    </p:spTree>
    <p:extLst>
      <p:ext uri="{BB962C8B-B14F-4D97-AF65-F5344CB8AC3E}">
        <p14:creationId xmlns:p14="http://schemas.microsoft.com/office/powerpoint/2010/main" val="1244601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6 Grupo"/>
          <p:cNvGrpSpPr/>
          <p:nvPr/>
        </p:nvGrpSpPr>
        <p:grpSpPr>
          <a:xfrm>
            <a:off x="163657" y="1031905"/>
            <a:ext cx="8728823" cy="5736728"/>
            <a:chOff x="251520" y="980728"/>
            <a:chExt cx="8728823" cy="5736728"/>
          </a:xfrm>
        </p:grpSpPr>
        <p:grpSp>
          <p:nvGrpSpPr>
            <p:cNvPr id="3" name="2 Grupo"/>
            <p:cNvGrpSpPr/>
            <p:nvPr/>
          </p:nvGrpSpPr>
          <p:grpSpPr>
            <a:xfrm>
              <a:off x="251520" y="980728"/>
              <a:ext cx="8728823" cy="5736728"/>
              <a:chOff x="323528" y="980728"/>
              <a:chExt cx="8728823" cy="5736728"/>
            </a:xfrm>
          </p:grpSpPr>
          <p:cxnSp>
            <p:nvCxnSpPr>
              <p:cNvPr id="149" name="148 Conector recto"/>
              <p:cNvCxnSpPr/>
              <p:nvPr/>
            </p:nvCxnSpPr>
            <p:spPr>
              <a:xfrm flipH="1">
                <a:off x="2533566" y="3933056"/>
                <a:ext cx="38225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nvGrpSpPr>
              <p:cNvPr id="57" name="56 Grupo"/>
              <p:cNvGrpSpPr/>
              <p:nvPr/>
            </p:nvGrpSpPr>
            <p:grpSpPr>
              <a:xfrm>
                <a:off x="323528" y="2780928"/>
                <a:ext cx="2269376" cy="2238682"/>
                <a:chOff x="1187624" y="1916832"/>
                <a:chExt cx="3312368" cy="3312369"/>
              </a:xfrm>
            </p:grpSpPr>
            <p:sp>
              <p:nvSpPr>
                <p:cNvPr id="137" name="136 Elipse"/>
                <p:cNvSpPr/>
                <p:nvPr/>
              </p:nvSpPr>
              <p:spPr>
                <a:xfrm>
                  <a:off x="1259632" y="1988840"/>
                  <a:ext cx="3168352" cy="3168352"/>
                </a:xfrm>
                <a:prstGeom prst="ellipse">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9" name="138 Anillo"/>
                <p:cNvSpPr/>
                <p:nvPr/>
              </p:nvSpPr>
              <p:spPr>
                <a:xfrm>
                  <a:off x="1187624" y="1916832"/>
                  <a:ext cx="3312368" cy="3312369"/>
                </a:xfrm>
                <a:prstGeom prst="donut">
                  <a:avLst>
                    <a:gd name="adj" fmla="val 3262"/>
                  </a:avLst>
                </a:prstGeom>
                <a:solidFill>
                  <a:schemeClr val="bg2"/>
                </a:solidFill>
                <a:ln>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0" name="139 CuadroTexto"/>
                <p:cNvSpPr txBox="1"/>
                <p:nvPr/>
              </p:nvSpPr>
              <p:spPr>
                <a:xfrm>
                  <a:off x="1482750" y="2875724"/>
                  <a:ext cx="2722115" cy="1388935"/>
                </a:xfrm>
                <a:prstGeom prst="rect">
                  <a:avLst/>
                </a:prstGeom>
                <a:noFill/>
              </p:spPr>
              <p:txBody>
                <a:bodyPr wrap="square" rtlCol="0">
                  <a:spAutoFit/>
                </a:bodyPr>
                <a:lstStyle/>
                <a:p>
                  <a:pPr algn="ctr"/>
                  <a:r>
                    <a:rPr lang="es-CO" sz="1100" b="1" dirty="0" smtClean="0">
                      <a:solidFill>
                        <a:schemeClr val="bg1"/>
                      </a:solidFill>
                      <a:effectLst>
                        <a:outerShdw blurRad="38100" dist="38100" dir="2700000" algn="tl">
                          <a:srgbClr val="000000">
                            <a:alpha val="43137"/>
                          </a:srgbClr>
                        </a:outerShdw>
                      </a:effectLst>
                      <a:latin typeface="Century Gothic" panose="020B0502020202020204" pitchFamily="34" charset="0"/>
                    </a:rPr>
                    <a:t>FORTALECIMIENTO DE LA GESTIÓN SECTORIAL EN LA ADMINISTRACIÓN DE JUSTICIA FORMAL NACIONAL  </a:t>
                  </a:r>
                  <a:endParaRPr lang="es-CO" sz="11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grpSp>
          <p:grpSp>
            <p:nvGrpSpPr>
              <p:cNvPr id="98" name="97 Grupo"/>
              <p:cNvGrpSpPr/>
              <p:nvPr/>
            </p:nvGrpSpPr>
            <p:grpSpPr>
              <a:xfrm>
                <a:off x="2771800" y="3161799"/>
                <a:ext cx="6280551" cy="1375197"/>
                <a:chOff x="4572758" y="3666450"/>
                <a:chExt cx="6280551" cy="1375197"/>
              </a:xfrm>
            </p:grpSpPr>
            <p:sp>
              <p:nvSpPr>
                <p:cNvPr id="109" name="108 Pentágono"/>
                <p:cNvSpPr/>
                <p:nvPr/>
              </p:nvSpPr>
              <p:spPr>
                <a:xfrm flipH="1">
                  <a:off x="5662325" y="3933651"/>
                  <a:ext cx="5190984" cy="1107996"/>
                </a:xfrm>
                <a:prstGeom prst="homePlate">
                  <a:avLst>
                    <a:gd name="adj" fmla="val 29291"/>
                  </a:avLst>
                </a:prstGeom>
                <a:noFill/>
                <a:ln w="3175">
                  <a:solidFill>
                    <a:schemeClr val="tx1">
                      <a:lumMod val="65000"/>
                      <a:lumOff val="3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24" name="123 Grupo"/>
                <p:cNvGrpSpPr/>
                <p:nvPr/>
              </p:nvGrpSpPr>
              <p:grpSpPr>
                <a:xfrm>
                  <a:off x="4572758" y="3666450"/>
                  <a:ext cx="1224136" cy="1250806"/>
                  <a:chOff x="7773481" y="2370306"/>
                  <a:chExt cx="1224136" cy="1250806"/>
                </a:xfrm>
              </p:grpSpPr>
              <p:grpSp>
                <p:nvGrpSpPr>
                  <p:cNvPr id="133" name="132 Grupo"/>
                  <p:cNvGrpSpPr/>
                  <p:nvPr/>
                </p:nvGrpSpPr>
                <p:grpSpPr>
                  <a:xfrm>
                    <a:off x="7928152" y="2714734"/>
                    <a:ext cx="920546" cy="906378"/>
                    <a:chOff x="3460061" y="3262599"/>
                    <a:chExt cx="1255955" cy="1236624"/>
                  </a:xfrm>
                </p:grpSpPr>
                <p:pic>
                  <p:nvPicPr>
                    <p:cNvPr id="135" name="Picture 7"/>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25675" y="3356992"/>
                      <a:ext cx="1190341" cy="11025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6" name="135 Anillo"/>
                    <p:cNvSpPr/>
                    <p:nvPr/>
                  </p:nvSpPr>
                  <p:spPr>
                    <a:xfrm>
                      <a:off x="3460061" y="3262599"/>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34" name="133 CuadroTexto"/>
                  <p:cNvSpPr txBox="1"/>
                  <p:nvPr/>
                </p:nvSpPr>
                <p:spPr>
                  <a:xfrm>
                    <a:off x="7773481" y="2370306"/>
                    <a:ext cx="1224136" cy="400110"/>
                  </a:xfrm>
                  <a:prstGeom prst="rect">
                    <a:avLst/>
                  </a:prstGeom>
                  <a:noFill/>
                </p:spPr>
                <p:txBody>
                  <a:bodyPr wrap="square" rtlCol="0">
                    <a:spAutoFit/>
                  </a:bodyPr>
                  <a:lstStyle/>
                  <a:p>
                    <a:pPr algn="ctr"/>
                    <a:r>
                      <a:rPr lang="es-CO" sz="1000" dirty="0">
                        <a:latin typeface="Comic Sans MS" panose="030F0702030302020204" pitchFamily="66" charset="0"/>
                      </a:rPr>
                      <a:t>OBJETIVOS ESPECÍFICOS</a:t>
                    </a:r>
                  </a:p>
                </p:txBody>
              </p:sp>
            </p:grpSp>
          </p:grpSp>
          <p:grpSp>
            <p:nvGrpSpPr>
              <p:cNvPr id="59" name="58 Grupo"/>
              <p:cNvGrpSpPr/>
              <p:nvPr/>
            </p:nvGrpSpPr>
            <p:grpSpPr>
              <a:xfrm>
                <a:off x="2411760" y="4748457"/>
                <a:ext cx="6554696" cy="1128815"/>
                <a:chOff x="496093" y="5103623"/>
                <a:chExt cx="6554696" cy="1128815"/>
              </a:xfrm>
            </p:grpSpPr>
            <p:sp>
              <p:nvSpPr>
                <p:cNvPr id="86" name="85 Pentágono"/>
                <p:cNvSpPr/>
                <p:nvPr/>
              </p:nvSpPr>
              <p:spPr>
                <a:xfrm flipH="1">
                  <a:off x="1384661" y="5548408"/>
                  <a:ext cx="5666128" cy="521516"/>
                </a:xfrm>
                <a:prstGeom prst="homePlate">
                  <a:avLst/>
                </a:prstGeom>
                <a:noFill/>
                <a:ln w="3175">
                  <a:solidFill>
                    <a:srgbClr val="FF8585"/>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87" name="86 Grupo"/>
                <p:cNvGrpSpPr/>
                <p:nvPr/>
              </p:nvGrpSpPr>
              <p:grpSpPr>
                <a:xfrm>
                  <a:off x="496093" y="5103623"/>
                  <a:ext cx="1224136" cy="1128815"/>
                  <a:chOff x="277742" y="2492297"/>
                  <a:chExt cx="1224136" cy="1128815"/>
                </a:xfrm>
              </p:grpSpPr>
              <p:grpSp>
                <p:nvGrpSpPr>
                  <p:cNvPr id="89" name="88 Grupo"/>
                  <p:cNvGrpSpPr/>
                  <p:nvPr/>
                </p:nvGrpSpPr>
                <p:grpSpPr>
                  <a:xfrm>
                    <a:off x="412858" y="2714734"/>
                    <a:ext cx="914798" cy="906378"/>
                    <a:chOff x="2666216" y="3699236"/>
                    <a:chExt cx="1248108" cy="1236624"/>
                  </a:xfrm>
                </p:grpSpPr>
                <p:pic>
                  <p:nvPicPr>
                    <p:cNvPr id="91"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74821" y="3780460"/>
                      <a:ext cx="1162402" cy="11016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 name="91 Anillo"/>
                    <p:cNvSpPr/>
                    <p:nvPr/>
                  </p:nvSpPr>
                  <p:spPr>
                    <a:xfrm>
                      <a:off x="2666216" y="3699236"/>
                      <a:ext cx="1248108"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90" name="89 CuadroTexto"/>
                  <p:cNvSpPr txBox="1"/>
                  <p:nvPr/>
                </p:nvSpPr>
                <p:spPr>
                  <a:xfrm>
                    <a:off x="277742" y="2492297"/>
                    <a:ext cx="1224136" cy="246221"/>
                  </a:xfrm>
                  <a:prstGeom prst="rect">
                    <a:avLst/>
                  </a:prstGeom>
                  <a:noFill/>
                </p:spPr>
                <p:txBody>
                  <a:bodyPr wrap="square" rtlCol="0">
                    <a:spAutoFit/>
                  </a:bodyPr>
                  <a:lstStyle/>
                  <a:p>
                    <a:pPr algn="ctr"/>
                    <a:r>
                      <a:rPr lang="es-CO" sz="1000" dirty="0" smtClean="0">
                        <a:latin typeface="Comic Sans MS" panose="030F0702030302020204" pitchFamily="66" charset="0"/>
                      </a:rPr>
                      <a:t>DEPENDENCIA</a:t>
                    </a:r>
                    <a:endParaRPr lang="es-CO" sz="1000" dirty="0">
                      <a:latin typeface="Comic Sans MS" panose="030F0702030302020204" pitchFamily="66" charset="0"/>
                    </a:endParaRPr>
                  </a:p>
                </p:txBody>
              </p:sp>
            </p:grpSp>
            <p:sp>
              <p:nvSpPr>
                <p:cNvPr id="88" name="87 CuadroTexto"/>
                <p:cNvSpPr txBox="1"/>
                <p:nvPr/>
              </p:nvSpPr>
              <p:spPr>
                <a:xfrm>
                  <a:off x="1634499" y="5679687"/>
                  <a:ext cx="5214292" cy="246221"/>
                </a:xfrm>
                <a:prstGeom prst="rect">
                  <a:avLst/>
                </a:prstGeom>
                <a:noFill/>
                <a:ln>
                  <a:noFill/>
                  <a:prstDash val="dashDot"/>
                </a:ln>
              </p:spPr>
              <p:txBody>
                <a:bodyPr wrap="square" rtlCol="0">
                  <a:spAutoFit/>
                </a:bodyPr>
                <a:lstStyle/>
                <a:p>
                  <a:pPr algn="ctr"/>
                  <a:r>
                    <a:rPr lang="es-CO" sz="1000" dirty="0" smtClean="0">
                      <a:latin typeface="Century Gothic" panose="020B0502020202020204" pitchFamily="34" charset="0"/>
                    </a:rPr>
                    <a:t>Dirección de Justicia Formal</a:t>
                  </a:r>
                  <a:endParaRPr lang="es-CO" sz="1000" dirty="0">
                    <a:latin typeface="Century Gothic" panose="020B0502020202020204" pitchFamily="34" charset="0"/>
                  </a:endParaRPr>
                </a:p>
              </p:txBody>
            </p:sp>
          </p:grpSp>
          <p:grpSp>
            <p:nvGrpSpPr>
              <p:cNvPr id="60" name="59 Grupo"/>
              <p:cNvGrpSpPr/>
              <p:nvPr/>
            </p:nvGrpSpPr>
            <p:grpSpPr>
              <a:xfrm>
                <a:off x="2411760" y="2060848"/>
                <a:ext cx="6554697" cy="1112203"/>
                <a:chOff x="4273313" y="5120235"/>
                <a:chExt cx="6554697" cy="1112203"/>
              </a:xfrm>
            </p:grpSpPr>
            <p:grpSp>
              <p:nvGrpSpPr>
                <p:cNvPr id="78" name="77 Grupo"/>
                <p:cNvGrpSpPr/>
                <p:nvPr/>
              </p:nvGrpSpPr>
              <p:grpSpPr>
                <a:xfrm>
                  <a:off x="4273313" y="5120235"/>
                  <a:ext cx="6554697" cy="1112203"/>
                  <a:chOff x="4273313" y="5120235"/>
                  <a:chExt cx="6554697" cy="1112203"/>
                </a:xfrm>
              </p:grpSpPr>
              <p:sp>
                <p:nvSpPr>
                  <p:cNvPr id="80" name="79 Pentágono"/>
                  <p:cNvSpPr/>
                  <p:nvPr/>
                </p:nvSpPr>
                <p:spPr>
                  <a:xfrm flipH="1">
                    <a:off x="5289995" y="5479456"/>
                    <a:ext cx="5538015" cy="447051"/>
                  </a:xfrm>
                  <a:prstGeom prst="homePlate">
                    <a:avLst/>
                  </a:prstGeom>
                  <a:noFill/>
                  <a:ln w="3175">
                    <a:solidFill>
                      <a:schemeClr val="accent5">
                        <a:lumMod val="7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81" name="80 Grupo"/>
                  <p:cNvGrpSpPr/>
                  <p:nvPr/>
                </p:nvGrpSpPr>
                <p:grpSpPr>
                  <a:xfrm>
                    <a:off x="4273313" y="5120235"/>
                    <a:ext cx="1224136" cy="1112203"/>
                    <a:chOff x="2016009" y="2508909"/>
                    <a:chExt cx="1224136" cy="1112203"/>
                  </a:xfrm>
                </p:grpSpPr>
                <p:grpSp>
                  <p:nvGrpSpPr>
                    <p:cNvPr id="82" name="81 Grupo"/>
                    <p:cNvGrpSpPr/>
                    <p:nvPr/>
                  </p:nvGrpSpPr>
                  <p:grpSpPr>
                    <a:xfrm>
                      <a:off x="2170678" y="2714734"/>
                      <a:ext cx="914798" cy="906378"/>
                      <a:chOff x="7380314" y="1665313"/>
                      <a:chExt cx="1248109" cy="1236624"/>
                    </a:xfrm>
                  </p:grpSpPr>
                  <p:pic>
                    <p:nvPicPr>
                      <p:cNvPr id="84"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52320" y="1772816"/>
                        <a:ext cx="1104096" cy="1021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5" name="84 Anillo"/>
                      <p:cNvSpPr/>
                      <p:nvPr/>
                    </p:nvSpPr>
                    <p:spPr>
                      <a:xfrm>
                        <a:off x="7380314" y="1665313"/>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83" name="82 CuadroTexto"/>
                    <p:cNvSpPr txBox="1"/>
                    <p:nvPr/>
                  </p:nvSpPr>
                  <p:spPr>
                    <a:xfrm>
                      <a:off x="2016009" y="2508909"/>
                      <a:ext cx="1224136" cy="246221"/>
                    </a:xfrm>
                    <a:prstGeom prst="rect">
                      <a:avLst/>
                    </a:prstGeom>
                    <a:noFill/>
                  </p:spPr>
                  <p:txBody>
                    <a:bodyPr wrap="square" rtlCol="0">
                      <a:spAutoFit/>
                    </a:bodyPr>
                    <a:lstStyle/>
                    <a:p>
                      <a:pPr algn="ctr"/>
                      <a:r>
                        <a:rPr lang="es-CO" sz="1000" dirty="0" smtClean="0">
                          <a:latin typeface="Comic Sans MS" panose="030F0702030302020204" pitchFamily="66" charset="0"/>
                        </a:rPr>
                        <a:t>PRESUPUESTO</a:t>
                      </a:r>
                      <a:endParaRPr lang="es-CO" sz="1000" dirty="0">
                        <a:latin typeface="Comic Sans MS" panose="030F0702030302020204" pitchFamily="66" charset="0"/>
                      </a:endParaRPr>
                    </a:p>
                  </p:txBody>
                </p:sp>
              </p:grpSp>
            </p:grpSp>
            <p:sp>
              <p:nvSpPr>
                <p:cNvPr id="79" name="78 CuadroTexto"/>
                <p:cNvSpPr txBox="1"/>
                <p:nvPr/>
              </p:nvSpPr>
              <p:spPr>
                <a:xfrm>
                  <a:off x="5637031" y="5596432"/>
                  <a:ext cx="4756853" cy="243883"/>
                </a:xfrm>
                <a:prstGeom prst="rect">
                  <a:avLst/>
                </a:prstGeom>
                <a:noFill/>
                <a:ln>
                  <a:noFill/>
                </a:ln>
              </p:spPr>
              <p:txBody>
                <a:bodyPr wrap="square" rtlCol="0">
                  <a:spAutoFit/>
                </a:bodyPr>
                <a:lstStyle/>
                <a:p>
                  <a:pPr algn="ctr"/>
                  <a:r>
                    <a:rPr lang="es-CO" sz="1000" dirty="0">
                      <a:latin typeface="Century Gothic" panose="020B0502020202020204" pitchFamily="34" charset="0"/>
                    </a:rPr>
                    <a:t>$ </a:t>
                  </a:r>
                  <a:r>
                    <a:rPr lang="es-CO" sz="1000" dirty="0" smtClean="0">
                      <a:latin typeface="Century Gothic" panose="020B0502020202020204" pitchFamily="34" charset="0"/>
                    </a:rPr>
                    <a:t>2.350  </a:t>
                  </a:r>
                  <a:r>
                    <a:rPr lang="es-CO" sz="1000" dirty="0">
                      <a:latin typeface="Century Gothic" panose="020B0502020202020204" pitchFamily="34" charset="0"/>
                    </a:rPr>
                    <a:t>millones</a:t>
                  </a:r>
                </a:p>
              </p:txBody>
            </p:sp>
          </p:grpSp>
          <p:grpSp>
            <p:nvGrpSpPr>
              <p:cNvPr id="61" name="60 Grupo"/>
              <p:cNvGrpSpPr/>
              <p:nvPr/>
            </p:nvGrpSpPr>
            <p:grpSpPr>
              <a:xfrm>
                <a:off x="1101102" y="5466055"/>
                <a:ext cx="7865414" cy="1251401"/>
                <a:chOff x="3635896" y="3406948"/>
                <a:chExt cx="7865414" cy="1251401"/>
              </a:xfrm>
            </p:grpSpPr>
            <p:sp>
              <p:nvSpPr>
                <p:cNvPr id="76" name="75 Pentágono"/>
                <p:cNvSpPr/>
                <p:nvPr/>
              </p:nvSpPr>
              <p:spPr>
                <a:xfrm flipH="1">
                  <a:off x="4571992" y="3935759"/>
                  <a:ext cx="6929318" cy="577875"/>
                </a:xfrm>
                <a:prstGeom prst="homePlate">
                  <a:avLst>
                    <a:gd name="adj" fmla="val 37017"/>
                  </a:avLst>
                </a:prstGeom>
                <a:noFill/>
                <a:ln w="3175">
                  <a:solidFill>
                    <a:srgbClr val="FFC000"/>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71" name="70 Grupo"/>
                <p:cNvGrpSpPr/>
                <p:nvPr/>
              </p:nvGrpSpPr>
              <p:grpSpPr>
                <a:xfrm>
                  <a:off x="3635896" y="3406948"/>
                  <a:ext cx="1224136" cy="1251401"/>
                  <a:chOff x="3934196" y="2369711"/>
                  <a:chExt cx="1224136" cy="1251401"/>
                </a:xfrm>
              </p:grpSpPr>
              <p:grpSp>
                <p:nvGrpSpPr>
                  <p:cNvPr id="72" name="71 Grupo"/>
                  <p:cNvGrpSpPr/>
                  <p:nvPr/>
                </p:nvGrpSpPr>
                <p:grpSpPr>
                  <a:xfrm>
                    <a:off x="4089836" y="2714734"/>
                    <a:ext cx="914798" cy="906378"/>
                    <a:chOff x="7474559" y="2984464"/>
                    <a:chExt cx="1248109" cy="1236624"/>
                  </a:xfrm>
                </p:grpSpPr>
                <p:pic>
                  <p:nvPicPr>
                    <p:cNvPr id="74" name="Picture 5"/>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98532" y="3056472"/>
                      <a:ext cx="1197515" cy="1093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5" name="74 Anillo"/>
                    <p:cNvSpPr/>
                    <p:nvPr/>
                  </p:nvSpPr>
                  <p:spPr>
                    <a:xfrm>
                      <a:off x="7474559" y="2984464"/>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73" name="72 CuadroTexto"/>
                  <p:cNvSpPr txBox="1"/>
                  <p:nvPr/>
                </p:nvSpPr>
                <p:spPr>
                  <a:xfrm>
                    <a:off x="3934196" y="2369711"/>
                    <a:ext cx="1224136" cy="400110"/>
                  </a:xfrm>
                  <a:prstGeom prst="rect">
                    <a:avLst/>
                  </a:prstGeom>
                  <a:noFill/>
                </p:spPr>
                <p:txBody>
                  <a:bodyPr wrap="square" rtlCol="0">
                    <a:spAutoFit/>
                  </a:bodyPr>
                  <a:lstStyle/>
                  <a:p>
                    <a:pPr algn="ctr"/>
                    <a:r>
                      <a:rPr lang="es-CO" sz="1000" dirty="0">
                        <a:latin typeface="Comic Sans MS" panose="030F0702030302020204" pitchFamily="66" charset="0"/>
                      </a:rPr>
                      <a:t>OBJETIVO</a:t>
                    </a:r>
                  </a:p>
                  <a:p>
                    <a:pPr algn="ctr"/>
                    <a:r>
                      <a:rPr lang="es-CO" sz="1000" dirty="0">
                        <a:latin typeface="Comic Sans MS" panose="030F0702030302020204" pitchFamily="66" charset="0"/>
                      </a:rPr>
                      <a:t>GENERAL</a:t>
                    </a:r>
                  </a:p>
                </p:txBody>
              </p:sp>
            </p:grpSp>
          </p:grpSp>
          <p:grpSp>
            <p:nvGrpSpPr>
              <p:cNvPr id="62" name="61 Grupo"/>
              <p:cNvGrpSpPr/>
              <p:nvPr/>
            </p:nvGrpSpPr>
            <p:grpSpPr>
              <a:xfrm>
                <a:off x="1124875" y="980728"/>
                <a:ext cx="7841583" cy="1163880"/>
                <a:chOff x="1486692" y="248463"/>
                <a:chExt cx="7841583" cy="1163880"/>
              </a:xfrm>
            </p:grpSpPr>
            <p:sp>
              <p:nvSpPr>
                <p:cNvPr id="63" name="62 Pentágono"/>
                <p:cNvSpPr/>
                <p:nvPr/>
              </p:nvSpPr>
              <p:spPr>
                <a:xfrm flipH="1">
                  <a:off x="2400886" y="623215"/>
                  <a:ext cx="6927389" cy="621485"/>
                </a:xfrm>
                <a:prstGeom prst="homePlate">
                  <a:avLst>
                    <a:gd name="adj" fmla="val 37017"/>
                  </a:avLst>
                </a:prstGeom>
                <a:noFill/>
                <a:ln w="3175">
                  <a:solidFill>
                    <a:srgbClr val="FFC000"/>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grpSp>
              <p:nvGrpSpPr>
                <p:cNvPr id="64" name="63 Grupo"/>
                <p:cNvGrpSpPr/>
                <p:nvPr/>
              </p:nvGrpSpPr>
              <p:grpSpPr>
                <a:xfrm>
                  <a:off x="1486692" y="248463"/>
                  <a:ext cx="1224136" cy="1163880"/>
                  <a:chOff x="5854325" y="2420888"/>
                  <a:chExt cx="1224136" cy="1163880"/>
                </a:xfrm>
              </p:grpSpPr>
              <p:grpSp>
                <p:nvGrpSpPr>
                  <p:cNvPr id="66" name="65 Grupo"/>
                  <p:cNvGrpSpPr/>
                  <p:nvPr/>
                </p:nvGrpSpPr>
                <p:grpSpPr>
                  <a:xfrm>
                    <a:off x="5987305" y="2678390"/>
                    <a:ext cx="914798" cy="906378"/>
                    <a:chOff x="7470453" y="4338064"/>
                    <a:chExt cx="1248109" cy="1236624"/>
                  </a:xfrm>
                </p:grpSpPr>
                <p:pic>
                  <p:nvPicPr>
                    <p:cNvPr id="68"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92459" y="4459533"/>
                      <a:ext cx="1008112" cy="1026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9" name="68 Anillo"/>
                    <p:cNvSpPr/>
                    <p:nvPr/>
                  </p:nvSpPr>
                  <p:spPr>
                    <a:xfrm>
                      <a:off x="7470453" y="4338064"/>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67" name="66 CuadroTexto"/>
                  <p:cNvSpPr txBox="1"/>
                  <p:nvPr/>
                </p:nvSpPr>
                <p:spPr>
                  <a:xfrm>
                    <a:off x="5854325" y="2420888"/>
                    <a:ext cx="1224136" cy="246221"/>
                  </a:xfrm>
                  <a:prstGeom prst="rect">
                    <a:avLst/>
                  </a:prstGeom>
                  <a:noFill/>
                </p:spPr>
                <p:txBody>
                  <a:bodyPr wrap="square" rtlCol="0">
                    <a:spAutoFit/>
                  </a:bodyPr>
                  <a:lstStyle/>
                  <a:p>
                    <a:pPr algn="ctr"/>
                    <a:r>
                      <a:rPr lang="es-CO" sz="1000" dirty="0" smtClean="0">
                        <a:latin typeface="Comic Sans MS" panose="030F0702030302020204" pitchFamily="66" charset="0"/>
                      </a:rPr>
                      <a:t>PROPÓSITO</a:t>
                    </a:r>
                    <a:endParaRPr lang="es-CO" sz="1000" dirty="0">
                      <a:latin typeface="Comic Sans MS" panose="030F0702030302020204" pitchFamily="66" charset="0"/>
                    </a:endParaRPr>
                  </a:p>
                </p:txBody>
              </p:sp>
            </p:grpSp>
            <p:sp>
              <p:nvSpPr>
                <p:cNvPr id="65" name="64 CuadroTexto"/>
                <p:cNvSpPr txBox="1"/>
                <p:nvPr/>
              </p:nvSpPr>
              <p:spPr>
                <a:xfrm>
                  <a:off x="2794597" y="748074"/>
                  <a:ext cx="6459699" cy="400110"/>
                </a:xfrm>
                <a:prstGeom prst="rect">
                  <a:avLst/>
                </a:prstGeom>
                <a:noFill/>
              </p:spPr>
              <p:txBody>
                <a:bodyPr wrap="square" rtlCol="0">
                  <a:spAutoFit/>
                </a:bodyPr>
                <a:lstStyle/>
                <a:p>
                  <a:pPr algn="just"/>
                  <a:r>
                    <a:rPr lang="es-CO" sz="1000" dirty="0" smtClean="0">
                      <a:latin typeface="Century Gothic" panose="020B0502020202020204" pitchFamily="34" charset="0"/>
                    </a:rPr>
                    <a:t>Optimizar las herramientas de gestión y articulación de los operadores de justicia, a través del fortalecimiento de competencias y conocimientos en materia de prestación de servicios.</a:t>
                  </a:r>
                  <a:endParaRPr lang="es-CO" sz="1000" dirty="0"/>
                </a:p>
              </p:txBody>
            </p:sp>
          </p:grpSp>
          <p:cxnSp>
            <p:nvCxnSpPr>
              <p:cNvPr id="9" name="8 Conector recto"/>
              <p:cNvCxnSpPr>
                <a:stCxn id="139" idx="0"/>
              </p:cNvCxnSpPr>
              <p:nvPr/>
            </p:nvCxnSpPr>
            <p:spPr>
              <a:xfrm flipH="1" flipV="1">
                <a:off x="971600" y="2060848"/>
                <a:ext cx="486616" cy="72008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1" name="10 Conector recto"/>
              <p:cNvCxnSpPr>
                <a:endCxn id="69" idx="2"/>
              </p:cNvCxnSpPr>
              <p:nvPr/>
            </p:nvCxnSpPr>
            <p:spPr>
              <a:xfrm flipV="1">
                <a:off x="971600" y="1691419"/>
                <a:ext cx="286255" cy="369429"/>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1" name="140 Conector recto"/>
              <p:cNvCxnSpPr>
                <a:endCxn id="139" idx="4"/>
              </p:cNvCxnSpPr>
              <p:nvPr/>
            </p:nvCxnSpPr>
            <p:spPr>
              <a:xfrm flipV="1">
                <a:off x="921669" y="5019610"/>
                <a:ext cx="536547" cy="844246"/>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2" name="141 Conector recto"/>
              <p:cNvCxnSpPr>
                <a:stCxn id="75" idx="2"/>
              </p:cNvCxnSpPr>
              <p:nvPr/>
            </p:nvCxnSpPr>
            <p:spPr>
              <a:xfrm flipH="1" flipV="1">
                <a:off x="921669" y="5863857"/>
                <a:ext cx="335073" cy="40041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3" name="142 Conector recto"/>
              <p:cNvCxnSpPr/>
              <p:nvPr/>
            </p:nvCxnSpPr>
            <p:spPr>
              <a:xfrm flipV="1">
                <a:off x="2037201" y="2420888"/>
                <a:ext cx="176752" cy="446233"/>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4" name="143 Conector recto"/>
              <p:cNvCxnSpPr/>
              <p:nvPr/>
            </p:nvCxnSpPr>
            <p:spPr>
              <a:xfrm flipV="1">
                <a:off x="2247578" y="2420888"/>
                <a:ext cx="345326" cy="1"/>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nvGrpSpPr>
              <p:cNvPr id="29" name="28 Grupo"/>
              <p:cNvGrpSpPr/>
              <p:nvPr/>
            </p:nvGrpSpPr>
            <p:grpSpPr>
              <a:xfrm flipV="1">
                <a:off x="2000073" y="4869160"/>
                <a:ext cx="555703" cy="446233"/>
                <a:chOff x="2189601" y="2573288"/>
                <a:chExt cx="555703" cy="446233"/>
              </a:xfrm>
            </p:grpSpPr>
            <p:cxnSp>
              <p:nvCxnSpPr>
                <p:cNvPr id="146" name="145 Conector recto"/>
                <p:cNvCxnSpPr/>
                <p:nvPr/>
              </p:nvCxnSpPr>
              <p:spPr>
                <a:xfrm flipV="1">
                  <a:off x="2189601" y="2573288"/>
                  <a:ext cx="176752" cy="446233"/>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8" name="147 Conector recto"/>
                <p:cNvCxnSpPr/>
                <p:nvPr/>
              </p:nvCxnSpPr>
              <p:spPr>
                <a:xfrm flipV="1">
                  <a:off x="2399978" y="2573288"/>
                  <a:ext cx="345326" cy="1"/>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grpSp>
        <p:sp>
          <p:nvSpPr>
            <p:cNvPr id="2" name="1 Rectángulo"/>
            <p:cNvSpPr/>
            <p:nvPr/>
          </p:nvSpPr>
          <p:spPr>
            <a:xfrm>
              <a:off x="4227816" y="3662080"/>
              <a:ext cx="4570996" cy="553998"/>
            </a:xfrm>
            <a:prstGeom prst="rect">
              <a:avLst/>
            </a:prstGeom>
          </p:spPr>
          <p:txBody>
            <a:bodyPr wrap="square">
              <a:spAutoFit/>
            </a:bodyPr>
            <a:lstStyle/>
            <a:p>
              <a:pPr algn="just"/>
              <a:r>
                <a:rPr lang="es-CO" sz="1000" dirty="0" smtClean="0">
                  <a:latin typeface="Century Gothic" panose="020B0502020202020204" pitchFamily="34" charset="0"/>
                </a:rPr>
                <a:t>1. Implementar </a:t>
              </a:r>
              <a:r>
                <a:rPr lang="es-CO" sz="1000" dirty="0">
                  <a:latin typeface="Century Gothic" panose="020B0502020202020204" pitchFamily="34" charset="0"/>
                </a:rPr>
                <a:t>políticas públicas </a:t>
              </a:r>
              <a:r>
                <a:rPr lang="es-CO" sz="1000" dirty="0" smtClean="0">
                  <a:latin typeface="Century Gothic" panose="020B0502020202020204" pitchFamily="34" charset="0"/>
                </a:rPr>
                <a:t>sectoriales.</a:t>
              </a:r>
            </a:p>
            <a:p>
              <a:pPr algn="just"/>
              <a:endParaRPr lang="es-CO" sz="1000" dirty="0">
                <a:latin typeface="Century Gothic" panose="020B0502020202020204" pitchFamily="34" charset="0"/>
              </a:endParaRPr>
            </a:p>
            <a:p>
              <a:pPr algn="just"/>
              <a:r>
                <a:rPr lang="es-CO" sz="1000" dirty="0" smtClean="0">
                  <a:latin typeface="Century Gothic" panose="020B0502020202020204" pitchFamily="34" charset="0"/>
                </a:rPr>
                <a:t>2. Fortalecer </a:t>
              </a:r>
              <a:r>
                <a:rPr lang="es-CO" sz="1000" dirty="0">
                  <a:latin typeface="Century Gothic" panose="020B0502020202020204" pitchFamily="34" charset="0"/>
                </a:rPr>
                <a:t>la </a:t>
              </a:r>
              <a:r>
                <a:rPr lang="es-CO" sz="1000" dirty="0" smtClean="0">
                  <a:latin typeface="Century Gothic" panose="020B0502020202020204" pitchFamily="34" charset="0"/>
                </a:rPr>
                <a:t>prestación </a:t>
              </a:r>
              <a:r>
                <a:rPr lang="es-CO" sz="1000" dirty="0">
                  <a:latin typeface="Century Gothic" panose="020B0502020202020204" pitchFamily="34" charset="0"/>
                </a:rPr>
                <a:t>de los servicios  de </a:t>
              </a:r>
              <a:r>
                <a:rPr lang="es-CO" sz="1000" dirty="0" smtClean="0">
                  <a:latin typeface="Century Gothic" panose="020B0502020202020204" pitchFamily="34" charset="0"/>
                </a:rPr>
                <a:t>justicia. </a:t>
              </a:r>
              <a:endParaRPr lang="es-CO" sz="1000" dirty="0">
                <a:latin typeface="Century Gothic" panose="020B0502020202020204" pitchFamily="34" charset="0"/>
              </a:endParaRPr>
            </a:p>
          </p:txBody>
        </p:sp>
      </p:grpSp>
      <p:sp>
        <p:nvSpPr>
          <p:cNvPr id="10" name="9 Rectángulo"/>
          <p:cNvSpPr/>
          <p:nvPr/>
        </p:nvSpPr>
        <p:spPr>
          <a:xfrm>
            <a:off x="2195736" y="6207115"/>
            <a:ext cx="6567242" cy="246221"/>
          </a:xfrm>
          <a:prstGeom prst="rect">
            <a:avLst/>
          </a:prstGeom>
        </p:spPr>
        <p:txBody>
          <a:bodyPr wrap="square">
            <a:spAutoFit/>
          </a:bodyPr>
          <a:lstStyle/>
          <a:p>
            <a:r>
              <a:rPr lang="es-CO" sz="1000" dirty="0">
                <a:latin typeface="Century Gothic" panose="020B0502020202020204" pitchFamily="34" charset="0"/>
              </a:rPr>
              <a:t>Fortalecer el funcionamiento de la justicia formal y </a:t>
            </a:r>
            <a:r>
              <a:rPr lang="es-CO" sz="1000" dirty="0" smtClean="0">
                <a:latin typeface="Century Gothic" panose="020B0502020202020204" pitchFamily="34" charset="0"/>
              </a:rPr>
              <a:t>administrativa.</a:t>
            </a:r>
            <a:endParaRPr lang="es-CO" sz="1000" dirty="0">
              <a:latin typeface="Century Gothic" panose="020B0502020202020204" pitchFamily="34" charset="0"/>
            </a:endParaRPr>
          </a:p>
        </p:txBody>
      </p:sp>
      <p:grpSp>
        <p:nvGrpSpPr>
          <p:cNvPr id="70" name="Grupo 69"/>
          <p:cNvGrpSpPr/>
          <p:nvPr/>
        </p:nvGrpSpPr>
        <p:grpSpPr>
          <a:xfrm>
            <a:off x="-2008" y="247000"/>
            <a:ext cx="8030392" cy="648072"/>
            <a:chOff x="-2008" y="247000"/>
            <a:chExt cx="8030392" cy="648072"/>
          </a:xfrm>
        </p:grpSpPr>
        <p:pic>
          <p:nvPicPr>
            <p:cNvPr id="77" name="Imagen 9" descr="Min + Lema.jpg"/>
            <p:cNvPicPr>
              <a:picLocks noChangeAspect="1"/>
            </p:cNvPicPr>
            <p:nvPr/>
          </p:nvPicPr>
          <p:blipFill rotWithShape="1">
            <a:blip r:embed="rId8">
              <a:extLst>
                <a:ext uri="{28A0092B-C50C-407E-A947-70E740481C1C}">
                  <a14:useLocalDpi xmlns:a14="http://schemas.microsoft.com/office/drawing/2010/main" val="0"/>
                </a:ext>
              </a:extLst>
            </a:blip>
            <a:srcRect t="19999" r="47742" b="10000"/>
            <a:stretch/>
          </p:blipFill>
          <p:spPr>
            <a:xfrm>
              <a:off x="5806672" y="276830"/>
              <a:ext cx="2221712" cy="576000"/>
            </a:xfrm>
            <a:prstGeom prst="rect">
              <a:avLst/>
            </a:prstGeom>
            <a:effectLst/>
          </p:spPr>
        </p:pic>
        <p:sp>
          <p:nvSpPr>
            <p:cNvPr id="94" name="4 Rectángulo"/>
            <p:cNvSpPr/>
            <p:nvPr/>
          </p:nvSpPr>
          <p:spPr>
            <a:xfrm>
              <a:off x="-2008" y="247000"/>
              <a:ext cx="4572000" cy="648072"/>
            </a:xfrm>
            <a:prstGeom prst="rect">
              <a:avLst/>
            </a:prstGeom>
            <a:solidFill>
              <a:srgbClr val="003399"/>
            </a:solidFill>
            <a:ln>
              <a:solidFill>
                <a:srgbClr val="003399"/>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DISTRIBUCIÓN DE LOS PROYECTOS DE INVERSIÓN</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grpSp>
    </p:spTree>
    <p:extLst>
      <p:ext uri="{BB962C8B-B14F-4D97-AF65-F5344CB8AC3E}">
        <p14:creationId xmlns:p14="http://schemas.microsoft.com/office/powerpoint/2010/main" val="3768599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6 Grupo"/>
          <p:cNvGrpSpPr/>
          <p:nvPr/>
        </p:nvGrpSpPr>
        <p:grpSpPr>
          <a:xfrm>
            <a:off x="163657" y="1031905"/>
            <a:ext cx="8728823" cy="5736728"/>
            <a:chOff x="251520" y="980728"/>
            <a:chExt cx="8728823" cy="5736728"/>
          </a:xfrm>
        </p:grpSpPr>
        <p:grpSp>
          <p:nvGrpSpPr>
            <p:cNvPr id="3" name="2 Grupo"/>
            <p:cNvGrpSpPr/>
            <p:nvPr/>
          </p:nvGrpSpPr>
          <p:grpSpPr>
            <a:xfrm>
              <a:off x="251520" y="980728"/>
              <a:ext cx="8728823" cy="5736728"/>
              <a:chOff x="323528" y="980728"/>
              <a:chExt cx="8728823" cy="5736728"/>
            </a:xfrm>
          </p:grpSpPr>
          <p:cxnSp>
            <p:nvCxnSpPr>
              <p:cNvPr id="149" name="148 Conector recto"/>
              <p:cNvCxnSpPr/>
              <p:nvPr/>
            </p:nvCxnSpPr>
            <p:spPr>
              <a:xfrm flipH="1">
                <a:off x="2533566" y="3933056"/>
                <a:ext cx="38225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nvGrpSpPr>
              <p:cNvPr id="57" name="56 Grupo"/>
              <p:cNvGrpSpPr/>
              <p:nvPr/>
            </p:nvGrpSpPr>
            <p:grpSpPr>
              <a:xfrm>
                <a:off x="323528" y="2780928"/>
                <a:ext cx="2269376" cy="2238682"/>
                <a:chOff x="1187624" y="1916832"/>
                <a:chExt cx="3312368" cy="3312369"/>
              </a:xfrm>
            </p:grpSpPr>
            <p:sp>
              <p:nvSpPr>
                <p:cNvPr id="137" name="136 Elipse"/>
                <p:cNvSpPr/>
                <p:nvPr/>
              </p:nvSpPr>
              <p:spPr>
                <a:xfrm>
                  <a:off x="1259632" y="1988840"/>
                  <a:ext cx="3168352" cy="3168352"/>
                </a:xfrm>
                <a:prstGeom prst="ellipse">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9" name="138 Anillo"/>
                <p:cNvSpPr/>
                <p:nvPr/>
              </p:nvSpPr>
              <p:spPr>
                <a:xfrm>
                  <a:off x="1187624" y="1916832"/>
                  <a:ext cx="3312368" cy="3312369"/>
                </a:xfrm>
                <a:prstGeom prst="donut">
                  <a:avLst>
                    <a:gd name="adj" fmla="val 3262"/>
                  </a:avLst>
                </a:prstGeom>
                <a:solidFill>
                  <a:schemeClr val="bg2"/>
                </a:solidFill>
                <a:ln>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0" name="139 CuadroTexto"/>
                <p:cNvSpPr txBox="1"/>
                <p:nvPr/>
              </p:nvSpPr>
              <p:spPr>
                <a:xfrm>
                  <a:off x="1482750" y="2536179"/>
                  <a:ext cx="2722115" cy="2140325"/>
                </a:xfrm>
                <a:prstGeom prst="rect">
                  <a:avLst/>
                </a:prstGeom>
                <a:noFill/>
              </p:spPr>
              <p:txBody>
                <a:bodyPr wrap="square" rtlCol="0">
                  <a:spAutoFit/>
                </a:bodyPr>
                <a:lstStyle/>
                <a:p>
                  <a:pPr algn="ctr"/>
                  <a:r>
                    <a:rPr lang="es-CO" sz="1100" b="1" dirty="0" smtClean="0">
                      <a:solidFill>
                        <a:schemeClr val="bg1"/>
                      </a:solidFill>
                      <a:effectLst>
                        <a:outerShdw blurRad="38100" dist="38100" dir="2700000" algn="tl">
                          <a:srgbClr val="000000">
                            <a:alpha val="43137"/>
                          </a:srgbClr>
                        </a:outerShdw>
                      </a:effectLst>
                      <a:latin typeface="Century Gothic" panose="020B0502020202020204" pitchFamily="34" charset="0"/>
                    </a:rPr>
                    <a:t> FORTALECIMIENTO DE CAPACIDADES INSTITUCIONALES Y ORGANIZATIVAS PARA EL ACCESO A LA JUSTICIA DE LOS PUEBLOS ÉTNICOS EN COLOMBIA NACIONAL </a:t>
                  </a:r>
                  <a:endParaRPr lang="es-CO" sz="11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grpSp>
          <p:grpSp>
            <p:nvGrpSpPr>
              <p:cNvPr id="98" name="97 Grupo"/>
              <p:cNvGrpSpPr/>
              <p:nvPr/>
            </p:nvGrpSpPr>
            <p:grpSpPr>
              <a:xfrm>
                <a:off x="2771800" y="3161799"/>
                <a:ext cx="6280551" cy="1375197"/>
                <a:chOff x="4572758" y="3666450"/>
                <a:chExt cx="6280551" cy="1375197"/>
              </a:xfrm>
            </p:grpSpPr>
            <p:sp>
              <p:nvSpPr>
                <p:cNvPr id="109" name="108 Pentágono"/>
                <p:cNvSpPr/>
                <p:nvPr/>
              </p:nvSpPr>
              <p:spPr>
                <a:xfrm flipH="1">
                  <a:off x="5662325" y="3933651"/>
                  <a:ext cx="5190984" cy="1107996"/>
                </a:xfrm>
                <a:prstGeom prst="homePlate">
                  <a:avLst>
                    <a:gd name="adj" fmla="val 29291"/>
                  </a:avLst>
                </a:prstGeom>
                <a:noFill/>
                <a:ln w="3175">
                  <a:solidFill>
                    <a:schemeClr val="tx1">
                      <a:lumMod val="65000"/>
                      <a:lumOff val="3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24" name="123 Grupo"/>
                <p:cNvGrpSpPr/>
                <p:nvPr/>
              </p:nvGrpSpPr>
              <p:grpSpPr>
                <a:xfrm>
                  <a:off x="4572758" y="3666450"/>
                  <a:ext cx="1224136" cy="1250806"/>
                  <a:chOff x="7773481" y="2370306"/>
                  <a:chExt cx="1224136" cy="1250806"/>
                </a:xfrm>
              </p:grpSpPr>
              <p:grpSp>
                <p:nvGrpSpPr>
                  <p:cNvPr id="133" name="132 Grupo"/>
                  <p:cNvGrpSpPr/>
                  <p:nvPr/>
                </p:nvGrpSpPr>
                <p:grpSpPr>
                  <a:xfrm>
                    <a:off x="7928152" y="2714734"/>
                    <a:ext cx="920546" cy="906378"/>
                    <a:chOff x="3460061" y="3262599"/>
                    <a:chExt cx="1255955" cy="1236624"/>
                  </a:xfrm>
                </p:grpSpPr>
                <p:pic>
                  <p:nvPicPr>
                    <p:cNvPr id="135" name="Picture 7"/>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25675" y="3356992"/>
                      <a:ext cx="1190341" cy="11025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6" name="135 Anillo"/>
                    <p:cNvSpPr/>
                    <p:nvPr/>
                  </p:nvSpPr>
                  <p:spPr>
                    <a:xfrm>
                      <a:off x="3460061" y="3262599"/>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34" name="133 CuadroTexto"/>
                  <p:cNvSpPr txBox="1"/>
                  <p:nvPr/>
                </p:nvSpPr>
                <p:spPr>
                  <a:xfrm>
                    <a:off x="7773481" y="2370306"/>
                    <a:ext cx="1224136" cy="400110"/>
                  </a:xfrm>
                  <a:prstGeom prst="rect">
                    <a:avLst/>
                  </a:prstGeom>
                  <a:noFill/>
                </p:spPr>
                <p:txBody>
                  <a:bodyPr wrap="square" rtlCol="0">
                    <a:spAutoFit/>
                  </a:bodyPr>
                  <a:lstStyle/>
                  <a:p>
                    <a:pPr algn="ctr"/>
                    <a:r>
                      <a:rPr lang="es-CO" sz="1000" dirty="0">
                        <a:latin typeface="Comic Sans MS" panose="030F0702030302020204" pitchFamily="66" charset="0"/>
                      </a:rPr>
                      <a:t>OBJETIVOS ESPECÍFICOS</a:t>
                    </a:r>
                  </a:p>
                </p:txBody>
              </p:sp>
            </p:grpSp>
          </p:grpSp>
          <p:grpSp>
            <p:nvGrpSpPr>
              <p:cNvPr id="59" name="58 Grupo"/>
              <p:cNvGrpSpPr/>
              <p:nvPr/>
            </p:nvGrpSpPr>
            <p:grpSpPr>
              <a:xfrm>
                <a:off x="2411760" y="4748457"/>
                <a:ext cx="6554696" cy="1128815"/>
                <a:chOff x="496093" y="5103623"/>
                <a:chExt cx="6554696" cy="1128815"/>
              </a:xfrm>
            </p:grpSpPr>
            <p:sp>
              <p:nvSpPr>
                <p:cNvPr id="86" name="85 Pentágono"/>
                <p:cNvSpPr/>
                <p:nvPr/>
              </p:nvSpPr>
              <p:spPr>
                <a:xfrm flipH="1">
                  <a:off x="1384661" y="5548408"/>
                  <a:ext cx="5666128" cy="521516"/>
                </a:xfrm>
                <a:prstGeom prst="homePlate">
                  <a:avLst/>
                </a:prstGeom>
                <a:noFill/>
                <a:ln w="3175">
                  <a:solidFill>
                    <a:srgbClr val="FF8585"/>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87" name="86 Grupo"/>
                <p:cNvGrpSpPr/>
                <p:nvPr/>
              </p:nvGrpSpPr>
              <p:grpSpPr>
                <a:xfrm>
                  <a:off x="496093" y="5103623"/>
                  <a:ext cx="1224136" cy="1128815"/>
                  <a:chOff x="277742" y="2492297"/>
                  <a:chExt cx="1224136" cy="1128815"/>
                </a:xfrm>
              </p:grpSpPr>
              <p:grpSp>
                <p:nvGrpSpPr>
                  <p:cNvPr id="89" name="88 Grupo"/>
                  <p:cNvGrpSpPr/>
                  <p:nvPr/>
                </p:nvGrpSpPr>
                <p:grpSpPr>
                  <a:xfrm>
                    <a:off x="412858" y="2714734"/>
                    <a:ext cx="914798" cy="906378"/>
                    <a:chOff x="2666216" y="3699236"/>
                    <a:chExt cx="1248108" cy="1236624"/>
                  </a:xfrm>
                </p:grpSpPr>
                <p:pic>
                  <p:nvPicPr>
                    <p:cNvPr id="91"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74821" y="3780460"/>
                      <a:ext cx="1162402" cy="11016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 name="91 Anillo"/>
                    <p:cNvSpPr/>
                    <p:nvPr/>
                  </p:nvSpPr>
                  <p:spPr>
                    <a:xfrm>
                      <a:off x="2666216" y="3699236"/>
                      <a:ext cx="1248108"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90" name="89 CuadroTexto"/>
                  <p:cNvSpPr txBox="1"/>
                  <p:nvPr/>
                </p:nvSpPr>
                <p:spPr>
                  <a:xfrm>
                    <a:off x="277742" y="2492297"/>
                    <a:ext cx="1224136" cy="246221"/>
                  </a:xfrm>
                  <a:prstGeom prst="rect">
                    <a:avLst/>
                  </a:prstGeom>
                  <a:noFill/>
                </p:spPr>
                <p:txBody>
                  <a:bodyPr wrap="square" rtlCol="0">
                    <a:spAutoFit/>
                  </a:bodyPr>
                  <a:lstStyle/>
                  <a:p>
                    <a:pPr algn="ctr"/>
                    <a:r>
                      <a:rPr lang="es-CO" sz="1000" dirty="0" smtClean="0">
                        <a:latin typeface="Comic Sans MS" panose="030F0702030302020204" pitchFamily="66" charset="0"/>
                      </a:rPr>
                      <a:t>DEPENDENCIA</a:t>
                    </a:r>
                    <a:endParaRPr lang="es-CO" sz="1000" dirty="0">
                      <a:latin typeface="Comic Sans MS" panose="030F0702030302020204" pitchFamily="66" charset="0"/>
                    </a:endParaRPr>
                  </a:p>
                </p:txBody>
              </p:sp>
            </p:grpSp>
            <p:sp>
              <p:nvSpPr>
                <p:cNvPr id="88" name="87 CuadroTexto"/>
                <p:cNvSpPr txBox="1"/>
                <p:nvPr/>
              </p:nvSpPr>
              <p:spPr>
                <a:xfrm>
                  <a:off x="1634499" y="5679687"/>
                  <a:ext cx="5214292" cy="246221"/>
                </a:xfrm>
                <a:prstGeom prst="rect">
                  <a:avLst/>
                </a:prstGeom>
                <a:noFill/>
                <a:ln>
                  <a:noFill/>
                  <a:prstDash val="dashDot"/>
                </a:ln>
              </p:spPr>
              <p:txBody>
                <a:bodyPr wrap="square" rtlCol="0">
                  <a:spAutoFit/>
                </a:bodyPr>
                <a:lstStyle/>
                <a:p>
                  <a:pPr algn="ctr"/>
                  <a:r>
                    <a:rPr lang="es-CO" sz="1000" dirty="0" smtClean="0">
                      <a:latin typeface="Century Gothic" panose="020B0502020202020204" pitchFamily="34" charset="0"/>
                    </a:rPr>
                    <a:t>Dirección de Justicia Formal</a:t>
                  </a:r>
                  <a:endParaRPr lang="es-CO" sz="1000" dirty="0">
                    <a:latin typeface="Century Gothic" panose="020B0502020202020204" pitchFamily="34" charset="0"/>
                  </a:endParaRPr>
                </a:p>
              </p:txBody>
            </p:sp>
          </p:grpSp>
          <p:grpSp>
            <p:nvGrpSpPr>
              <p:cNvPr id="60" name="59 Grupo"/>
              <p:cNvGrpSpPr/>
              <p:nvPr/>
            </p:nvGrpSpPr>
            <p:grpSpPr>
              <a:xfrm>
                <a:off x="2411760" y="2060848"/>
                <a:ext cx="6554697" cy="1112203"/>
                <a:chOff x="4273313" y="5120235"/>
                <a:chExt cx="6554697" cy="1112203"/>
              </a:xfrm>
            </p:grpSpPr>
            <p:grpSp>
              <p:nvGrpSpPr>
                <p:cNvPr id="78" name="77 Grupo"/>
                <p:cNvGrpSpPr/>
                <p:nvPr/>
              </p:nvGrpSpPr>
              <p:grpSpPr>
                <a:xfrm>
                  <a:off x="4273313" y="5120235"/>
                  <a:ext cx="6554697" cy="1112203"/>
                  <a:chOff x="4273313" y="5120235"/>
                  <a:chExt cx="6554697" cy="1112203"/>
                </a:xfrm>
              </p:grpSpPr>
              <p:sp>
                <p:nvSpPr>
                  <p:cNvPr id="80" name="79 Pentágono"/>
                  <p:cNvSpPr/>
                  <p:nvPr/>
                </p:nvSpPr>
                <p:spPr>
                  <a:xfrm flipH="1">
                    <a:off x="5289995" y="5479456"/>
                    <a:ext cx="5538015" cy="447051"/>
                  </a:xfrm>
                  <a:prstGeom prst="homePlate">
                    <a:avLst/>
                  </a:prstGeom>
                  <a:noFill/>
                  <a:ln w="3175">
                    <a:solidFill>
                      <a:schemeClr val="accent5">
                        <a:lumMod val="7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81" name="80 Grupo"/>
                  <p:cNvGrpSpPr/>
                  <p:nvPr/>
                </p:nvGrpSpPr>
                <p:grpSpPr>
                  <a:xfrm>
                    <a:off x="4273313" y="5120235"/>
                    <a:ext cx="1224136" cy="1112203"/>
                    <a:chOff x="2016009" y="2508909"/>
                    <a:chExt cx="1224136" cy="1112203"/>
                  </a:xfrm>
                </p:grpSpPr>
                <p:grpSp>
                  <p:nvGrpSpPr>
                    <p:cNvPr id="82" name="81 Grupo"/>
                    <p:cNvGrpSpPr/>
                    <p:nvPr/>
                  </p:nvGrpSpPr>
                  <p:grpSpPr>
                    <a:xfrm>
                      <a:off x="2170678" y="2714734"/>
                      <a:ext cx="914798" cy="906378"/>
                      <a:chOff x="7380314" y="1665313"/>
                      <a:chExt cx="1248109" cy="1236624"/>
                    </a:xfrm>
                  </p:grpSpPr>
                  <p:pic>
                    <p:nvPicPr>
                      <p:cNvPr id="84"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52320" y="1772816"/>
                        <a:ext cx="1104096" cy="1021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5" name="84 Anillo"/>
                      <p:cNvSpPr/>
                      <p:nvPr/>
                    </p:nvSpPr>
                    <p:spPr>
                      <a:xfrm>
                        <a:off x="7380314" y="1665313"/>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83" name="82 CuadroTexto"/>
                    <p:cNvSpPr txBox="1"/>
                    <p:nvPr/>
                  </p:nvSpPr>
                  <p:spPr>
                    <a:xfrm>
                      <a:off x="2016009" y="2508909"/>
                      <a:ext cx="1224136" cy="246221"/>
                    </a:xfrm>
                    <a:prstGeom prst="rect">
                      <a:avLst/>
                    </a:prstGeom>
                    <a:noFill/>
                  </p:spPr>
                  <p:txBody>
                    <a:bodyPr wrap="square" rtlCol="0">
                      <a:spAutoFit/>
                    </a:bodyPr>
                    <a:lstStyle/>
                    <a:p>
                      <a:pPr algn="ctr"/>
                      <a:r>
                        <a:rPr lang="es-CO" sz="1000" dirty="0" smtClean="0">
                          <a:latin typeface="Comic Sans MS" panose="030F0702030302020204" pitchFamily="66" charset="0"/>
                        </a:rPr>
                        <a:t>PRESUPUESTO</a:t>
                      </a:r>
                      <a:endParaRPr lang="es-CO" sz="1000" dirty="0">
                        <a:latin typeface="Comic Sans MS" panose="030F0702030302020204" pitchFamily="66" charset="0"/>
                      </a:endParaRPr>
                    </a:p>
                  </p:txBody>
                </p:sp>
              </p:grpSp>
            </p:grpSp>
            <p:sp>
              <p:nvSpPr>
                <p:cNvPr id="79" name="78 CuadroTexto"/>
                <p:cNvSpPr txBox="1"/>
                <p:nvPr/>
              </p:nvSpPr>
              <p:spPr>
                <a:xfrm>
                  <a:off x="5637031" y="5596432"/>
                  <a:ext cx="4756853" cy="243883"/>
                </a:xfrm>
                <a:prstGeom prst="rect">
                  <a:avLst/>
                </a:prstGeom>
                <a:noFill/>
                <a:ln>
                  <a:noFill/>
                </a:ln>
              </p:spPr>
              <p:txBody>
                <a:bodyPr wrap="square" rtlCol="0">
                  <a:spAutoFit/>
                </a:bodyPr>
                <a:lstStyle/>
                <a:p>
                  <a:pPr algn="ctr"/>
                  <a:r>
                    <a:rPr lang="es-CO" sz="1000" dirty="0">
                      <a:latin typeface="Century Gothic" panose="020B0502020202020204" pitchFamily="34" charset="0"/>
                    </a:rPr>
                    <a:t>$ </a:t>
                  </a:r>
                  <a:r>
                    <a:rPr lang="es-CO" sz="1000" dirty="0" smtClean="0">
                      <a:latin typeface="Century Gothic" panose="020B0502020202020204" pitchFamily="34" charset="0"/>
                    </a:rPr>
                    <a:t>2.000  </a:t>
                  </a:r>
                  <a:r>
                    <a:rPr lang="es-CO" sz="1000" dirty="0">
                      <a:latin typeface="Century Gothic" panose="020B0502020202020204" pitchFamily="34" charset="0"/>
                    </a:rPr>
                    <a:t>millones</a:t>
                  </a:r>
                </a:p>
              </p:txBody>
            </p:sp>
          </p:grpSp>
          <p:grpSp>
            <p:nvGrpSpPr>
              <p:cNvPr id="61" name="60 Grupo"/>
              <p:cNvGrpSpPr/>
              <p:nvPr/>
            </p:nvGrpSpPr>
            <p:grpSpPr>
              <a:xfrm>
                <a:off x="1101102" y="5466055"/>
                <a:ext cx="7865414" cy="1251401"/>
                <a:chOff x="3635896" y="3406948"/>
                <a:chExt cx="7865414" cy="1251401"/>
              </a:xfrm>
            </p:grpSpPr>
            <p:sp>
              <p:nvSpPr>
                <p:cNvPr id="76" name="75 Pentágono"/>
                <p:cNvSpPr/>
                <p:nvPr/>
              </p:nvSpPr>
              <p:spPr>
                <a:xfrm flipH="1">
                  <a:off x="4571992" y="3935759"/>
                  <a:ext cx="6929318" cy="577875"/>
                </a:xfrm>
                <a:prstGeom prst="homePlate">
                  <a:avLst>
                    <a:gd name="adj" fmla="val 37017"/>
                  </a:avLst>
                </a:prstGeom>
                <a:noFill/>
                <a:ln w="3175">
                  <a:solidFill>
                    <a:srgbClr val="FFC000"/>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71" name="70 Grupo"/>
                <p:cNvGrpSpPr/>
                <p:nvPr/>
              </p:nvGrpSpPr>
              <p:grpSpPr>
                <a:xfrm>
                  <a:off x="3635896" y="3406948"/>
                  <a:ext cx="1224136" cy="1251401"/>
                  <a:chOff x="3934196" y="2369711"/>
                  <a:chExt cx="1224136" cy="1251401"/>
                </a:xfrm>
              </p:grpSpPr>
              <p:grpSp>
                <p:nvGrpSpPr>
                  <p:cNvPr id="72" name="71 Grupo"/>
                  <p:cNvGrpSpPr/>
                  <p:nvPr/>
                </p:nvGrpSpPr>
                <p:grpSpPr>
                  <a:xfrm>
                    <a:off x="4089836" y="2714734"/>
                    <a:ext cx="914798" cy="906378"/>
                    <a:chOff x="7474559" y="2984464"/>
                    <a:chExt cx="1248109" cy="1236624"/>
                  </a:xfrm>
                </p:grpSpPr>
                <p:pic>
                  <p:nvPicPr>
                    <p:cNvPr id="74" name="Picture 5"/>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98532" y="3056472"/>
                      <a:ext cx="1197515" cy="1093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5" name="74 Anillo"/>
                    <p:cNvSpPr/>
                    <p:nvPr/>
                  </p:nvSpPr>
                  <p:spPr>
                    <a:xfrm>
                      <a:off x="7474559" y="2984464"/>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73" name="72 CuadroTexto"/>
                  <p:cNvSpPr txBox="1"/>
                  <p:nvPr/>
                </p:nvSpPr>
                <p:spPr>
                  <a:xfrm>
                    <a:off x="3934196" y="2369711"/>
                    <a:ext cx="1224136" cy="400110"/>
                  </a:xfrm>
                  <a:prstGeom prst="rect">
                    <a:avLst/>
                  </a:prstGeom>
                  <a:noFill/>
                </p:spPr>
                <p:txBody>
                  <a:bodyPr wrap="square" rtlCol="0">
                    <a:spAutoFit/>
                  </a:bodyPr>
                  <a:lstStyle/>
                  <a:p>
                    <a:pPr algn="ctr"/>
                    <a:r>
                      <a:rPr lang="es-CO" sz="1000" dirty="0">
                        <a:latin typeface="Comic Sans MS" panose="030F0702030302020204" pitchFamily="66" charset="0"/>
                      </a:rPr>
                      <a:t>OBJETIVO</a:t>
                    </a:r>
                  </a:p>
                  <a:p>
                    <a:pPr algn="ctr"/>
                    <a:r>
                      <a:rPr lang="es-CO" sz="1000" dirty="0">
                        <a:latin typeface="Comic Sans MS" panose="030F0702030302020204" pitchFamily="66" charset="0"/>
                      </a:rPr>
                      <a:t>GENERAL</a:t>
                    </a:r>
                  </a:p>
                </p:txBody>
              </p:sp>
            </p:grpSp>
          </p:grpSp>
          <p:grpSp>
            <p:nvGrpSpPr>
              <p:cNvPr id="62" name="61 Grupo"/>
              <p:cNvGrpSpPr/>
              <p:nvPr/>
            </p:nvGrpSpPr>
            <p:grpSpPr>
              <a:xfrm>
                <a:off x="1124875" y="980728"/>
                <a:ext cx="7841583" cy="1163880"/>
                <a:chOff x="1486692" y="248463"/>
                <a:chExt cx="7841583" cy="1163880"/>
              </a:xfrm>
            </p:grpSpPr>
            <p:sp>
              <p:nvSpPr>
                <p:cNvPr id="63" name="62 Pentágono"/>
                <p:cNvSpPr/>
                <p:nvPr/>
              </p:nvSpPr>
              <p:spPr>
                <a:xfrm flipH="1">
                  <a:off x="2400886" y="623215"/>
                  <a:ext cx="6927389" cy="621485"/>
                </a:xfrm>
                <a:prstGeom prst="homePlate">
                  <a:avLst>
                    <a:gd name="adj" fmla="val 37017"/>
                  </a:avLst>
                </a:prstGeom>
                <a:noFill/>
                <a:ln w="3175">
                  <a:solidFill>
                    <a:srgbClr val="FFC000"/>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grpSp>
              <p:nvGrpSpPr>
                <p:cNvPr id="64" name="63 Grupo"/>
                <p:cNvGrpSpPr/>
                <p:nvPr/>
              </p:nvGrpSpPr>
              <p:grpSpPr>
                <a:xfrm>
                  <a:off x="1486692" y="248463"/>
                  <a:ext cx="1224136" cy="1163880"/>
                  <a:chOff x="5854325" y="2420888"/>
                  <a:chExt cx="1224136" cy="1163880"/>
                </a:xfrm>
              </p:grpSpPr>
              <p:grpSp>
                <p:nvGrpSpPr>
                  <p:cNvPr id="66" name="65 Grupo"/>
                  <p:cNvGrpSpPr/>
                  <p:nvPr/>
                </p:nvGrpSpPr>
                <p:grpSpPr>
                  <a:xfrm>
                    <a:off x="5987305" y="2678390"/>
                    <a:ext cx="914798" cy="906378"/>
                    <a:chOff x="7470453" y="4338064"/>
                    <a:chExt cx="1248109" cy="1236624"/>
                  </a:xfrm>
                </p:grpSpPr>
                <p:pic>
                  <p:nvPicPr>
                    <p:cNvPr id="68"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92459" y="4459533"/>
                      <a:ext cx="1008112" cy="1026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9" name="68 Anillo"/>
                    <p:cNvSpPr/>
                    <p:nvPr/>
                  </p:nvSpPr>
                  <p:spPr>
                    <a:xfrm>
                      <a:off x="7470453" y="4338064"/>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67" name="66 CuadroTexto"/>
                  <p:cNvSpPr txBox="1"/>
                  <p:nvPr/>
                </p:nvSpPr>
                <p:spPr>
                  <a:xfrm>
                    <a:off x="5854325" y="2420888"/>
                    <a:ext cx="1224136" cy="246221"/>
                  </a:xfrm>
                  <a:prstGeom prst="rect">
                    <a:avLst/>
                  </a:prstGeom>
                  <a:noFill/>
                </p:spPr>
                <p:txBody>
                  <a:bodyPr wrap="square" rtlCol="0">
                    <a:spAutoFit/>
                  </a:bodyPr>
                  <a:lstStyle/>
                  <a:p>
                    <a:pPr algn="ctr"/>
                    <a:r>
                      <a:rPr lang="es-CO" sz="1000" dirty="0" smtClean="0">
                        <a:latin typeface="Comic Sans MS" panose="030F0702030302020204" pitchFamily="66" charset="0"/>
                      </a:rPr>
                      <a:t>PROPÓSITO</a:t>
                    </a:r>
                    <a:endParaRPr lang="es-CO" sz="1000" dirty="0">
                      <a:latin typeface="Comic Sans MS" panose="030F0702030302020204" pitchFamily="66" charset="0"/>
                    </a:endParaRPr>
                  </a:p>
                </p:txBody>
              </p:sp>
            </p:grpSp>
            <p:sp>
              <p:nvSpPr>
                <p:cNvPr id="65" name="64 CuadroTexto"/>
                <p:cNvSpPr txBox="1"/>
                <p:nvPr/>
              </p:nvSpPr>
              <p:spPr>
                <a:xfrm>
                  <a:off x="2794597" y="667052"/>
                  <a:ext cx="6459699" cy="553998"/>
                </a:xfrm>
                <a:prstGeom prst="rect">
                  <a:avLst/>
                </a:prstGeom>
                <a:noFill/>
              </p:spPr>
              <p:txBody>
                <a:bodyPr wrap="square" rtlCol="0">
                  <a:spAutoFit/>
                </a:bodyPr>
                <a:lstStyle/>
                <a:p>
                  <a:pPr algn="just"/>
                  <a:r>
                    <a:rPr lang="es-CO" sz="1000" dirty="0" smtClean="0">
                      <a:latin typeface="Century Gothic" panose="020B0502020202020204" pitchFamily="34" charset="0"/>
                    </a:rPr>
                    <a:t>Implementar </a:t>
                  </a:r>
                  <a:r>
                    <a:rPr lang="es-CO" sz="1000" dirty="0">
                      <a:latin typeface="Century Gothic" panose="020B0502020202020204" pitchFamily="34" charset="0"/>
                    </a:rPr>
                    <a:t>acciones de la dimensión de pluralismo y justicia del PDSJ, así como abordar aspectos relacionados con los eventuales procesos de consulta previa para la implementación de acciones que afecten directamente las comunidades étnicas.</a:t>
                  </a:r>
                </a:p>
              </p:txBody>
            </p:sp>
          </p:grpSp>
          <p:cxnSp>
            <p:nvCxnSpPr>
              <p:cNvPr id="9" name="8 Conector recto"/>
              <p:cNvCxnSpPr>
                <a:stCxn id="139" idx="0"/>
              </p:cNvCxnSpPr>
              <p:nvPr/>
            </p:nvCxnSpPr>
            <p:spPr>
              <a:xfrm flipH="1" flipV="1">
                <a:off x="971600" y="2060848"/>
                <a:ext cx="486616" cy="72008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1" name="10 Conector recto"/>
              <p:cNvCxnSpPr>
                <a:endCxn id="69" idx="2"/>
              </p:cNvCxnSpPr>
              <p:nvPr/>
            </p:nvCxnSpPr>
            <p:spPr>
              <a:xfrm flipV="1">
                <a:off x="971600" y="1691419"/>
                <a:ext cx="286255" cy="369429"/>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1" name="140 Conector recto"/>
              <p:cNvCxnSpPr>
                <a:endCxn id="139" idx="4"/>
              </p:cNvCxnSpPr>
              <p:nvPr/>
            </p:nvCxnSpPr>
            <p:spPr>
              <a:xfrm flipV="1">
                <a:off x="921669" y="5019610"/>
                <a:ext cx="536547" cy="844246"/>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2" name="141 Conector recto"/>
              <p:cNvCxnSpPr>
                <a:stCxn id="75" idx="2"/>
              </p:cNvCxnSpPr>
              <p:nvPr/>
            </p:nvCxnSpPr>
            <p:spPr>
              <a:xfrm flipH="1" flipV="1">
                <a:off x="921669" y="5863857"/>
                <a:ext cx="335073" cy="40041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3" name="142 Conector recto"/>
              <p:cNvCxnSpPr/>
              <p:nvPr/>
            </p:nvCxnSpPr>
            <p:spPr>
              <a:xfrm flipV="1">
                <a:off x="2037201" y="2420888"/>
                <a:ext cx="176752" cy="446233"/>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4" name="143 Conector recto"/>
              <p:cNvCxnSpPr/>
              <p:nvPr/>
            </p:nvCxnSpPr>
            <p:spPr>
              <a:xfrm flipV="1">
                <a:off x="2247578" y="2420888"/>
                <a:ext cx="345326" cy="1"/>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nvGrpSpPr>
              <p:cNvPr id="29" name="28 Grupo"/>
              <p:cNvGrpSpPr/>
              <p:nvPr/>
            </p:nvGrpSpPr>
            <p:grpSpPr>
              <a:xfrm flipV="1">
                <a:off x="2000073" y="4869160"/>
                <a:ext cx="555703" cy="446233"/>
                <a:chOff x="2189601" y="2573288"/>
                <a:chExt cx="555703" cy="446233"/>
              </a:xfrm>
            </p:grpSpPr>
            <p:cxnSp>
              <p:nvCxnSpPr>
                <p:cNvPr id="146" name="145 Conector recto"/>
                <p:cNvCxnSpPr/>
                <p:nvPr/>
              </p:nvCxnSpPr>
              <p:spPr>
                <a:xfrm flipV="1">
                  <a:off x="2189601" y="2573288"/>
                  <a:ext cx="176752" cy="446233"/>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8" name="147 Conector recto"/>
                <p:cNvCxnSpPr/>
                <p:nvPr/>
              </p:nvCxnSpPr>
              <p:spPr>
                <a:xfrm flipV="1">
                  <a:off x="2399978" y="2573288"/>
                  <a:ext cx="345326" cy="1"/>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grpSp>
        <p:sp>
          <p:nvSpPr>
            <p:cNvPr id="2" name="1 Rectángulo"/>
            <p:cNvSpPr/>
            <p:nvPr/>
          </p:nvSpPr>
          <p:spPr>
            <a:xfrm>
              <a:off x="4163894" y="3571026"/>
              <a:ext cx="4656577" cy="861774"/>
            </a:xfrm>
            <a:prstGeom prst="rect">
              <a:avLst/>
            </a:prstGeom>
          </p:spPr>
          <p:txBody>
            <a:bodyPr wrap="square">
              <a:spAutoFit/>
            </a:bodyPr>
            <a:lstStyle/>
            <a:p>
              <a:pPr algn="just"/>
              <a:r>
                <a:rPr lang="es-CO" sz="1000" dirty="0" smtClean="0">
                  <a:latin typeface="Century Gothic" panose="020B0502020202020204" pitchFamily="34" charset="0"/>
                </a:rPr>
                <a:t>1. Fortalecer </a:t>
              </a:r>
              <a:r>
                <a:rPr lang="es-CO" sz="1000" dirty="0">
                  <a:latin typeface="Century Gothic" panose="020B0502020202020204" pitchFamily="34" charset="0"/>
                </a:rPr>
                <a:t>el acceso a la administración de justicia de los pueblos étnicos</a:t>
              </a:r>
              <a:r>
                <a:rPr lang="es-CO" sz="1000" dirty="0" smtClean="0">
                  <a:latin typeface="Century Gothic" panose="020B0502020202020204" pitchFamily="34" charset="0"/>
                </a:rPr>
                <a:t>.</a:t>
              </a:r>
            </a:p>
            <a:p>
              <a:pPr algn="just"/>
              <a:endParaRPr lang="es-CO" sz="1000" dirty="0">
                <a:latin typeface="Century Gothic" panose="020B0502020202020204" pitchFamily="34" charset="0"/>
              </a:endParaRPr>
            </a:p>
            <a:p>
              <a:pPr algn="just"/>
              <a:r>
                <a:rPr lang="es-CO" sz="1000" dirty="0" smtClean="0">
                  <a:latin typeface="Century Gothic" panose="020B0502020202020204" pitchFamily="34" charset="0"/>
                </a:rPr>
                <a:t>2. Ampliar </a:t>
              </a:r>
              <a:r>
                <a:rPr lang="es-CO" sz="1000" dirty="0">
                  <a:latin typeface="Century Gothic" panose="020B0502020202020204" pitchFamily="34" charset="0"/>
                </a:rPr>
                <a:t>espacios de participación y  consulta de medidas en materia de justicia  de los pueblos étnicos.</a:t>
              </a:r>
            </a:p>
          </p:txBody>
        </p:sp>
      </p:grpSp>
      <p:sp>
        <p:nvSpPr>
          <p:cNvPr id="10" name="9 Rectángulo"/>
          <p:cNvSpPr/>
          <p:nvPr/>
        </p:nvSpPr>
        <p:spPr>
          <a:xfrm>
            <a:off x="2195736" y="6207115"/>
            <a:ext cx="6567242" cy="246221"/>
          </a:xfrm>
          <a:prstGeom prst="rect">
            <a:avLst/>
          </a:prstGeom>
        </p:spPr>
        <p:txBody>
          <a:bodyPr wrap="square">
            <a:spAutoFit/>
          </a:bodyPr>
          <a:lstStyle/>
          <a:p>
            <a:r>
              <a:rPr lang="es-CO" sz="1000" dirty="0">
                <a:latin typeface="Century Gothic" panose="020B0502020202020204" pitchFamily="34" charset="0"/>
              </a:rPr>
              <a:t> Incrementar la capacidad estatal para el fortalecimiento del pluralismo jurídico en los pueblos étnicos.</a:t>
            </a:r>
          </a:p>
        </p:txBody>
      </p:sp>
      <p:grpSp>
        <p:nvGrpSpPr>
          <p:cNvPr id="70" name="Grupo 69"/>
          <p:cNvGrpSpPr/>
          <p:nvPr/>
        </p:nvGrpSpPr>
        <p:grpSpPr>
          <a:xfrm>
            <a:off x="-2008" y="247000"/>
            <a:ext cx="8030392" cy="648072"/>
            <a:chOff x="-2008" y="247000"/>
            <a:chExt cx="8030392" cy="648072"/>
          </a:xfrm>
          <a:effectLst/>
        </p:grpSpPr>
        <p:pic>
          <p:nvPicPr>
            <p:cNvPr id="77" name="Imagen 9" descr="Min + Lema.jpg"/>
            <p:cNvPicPr>
              <a:picLocks noChangeAspect="1"/>
            </p:cNvPicPr>
            <p:nvPr/>
          </p:nvPicPr>
          <p:blipFill rotWithShape="1">
            <a:blip r:embed="rId8">
              <a:extLst>
                <a:ext uri="{28A0092B-C50C-407E-A947-70E740481C1C}">
                  <a14:useLocalDpi xmlns:a14="http://schemas.microsoft.com/office/drawing/2010/main" val="0"/>
                </a:ext>
              </a:extLst>
            </a:blip>
            <a:srcRect t="19999" r="47742" b="10000"/>
            <a:stretch/>
          </p:blipFill>
          <p:spPr>
            <a:xfrm>
              <a:off x="5806672" y="276830"/>
              <a:ext cx="2221712" cy="576000"/>
            </a:xfrm>
            <a:prstGeom prst="rect">
              <a:avLst/>
            </a:prstGeom>
            <a:effectLst>
              <a:outerShdw blurRad="50800" dist="38100" dir="5400000" algn="t" rotWithShape="0">
                <a:prstClr val="black">
                  <a:alpha val="40000"/>
                </a:prstClr>
              </a:outerShdw>
            </a:effectLst>
          </p:spPr>
        </p:pic>
        <p:sp>
          <p:nvSpPr>
            <p:cNvPr id="94" name="4 Rectángulo"/>
            <p:cNvSpPr/>
            <p:nvPr/>
          </p:nvSpPr>
          <p:spPr>
            <a:xfrm>
              <a:off x="-2008" y="247000"/>
              <a:ext cx="4572000" cy="648072"/>
            </a:xfrm>
            <a:prstGeom prst="rect">
              <a:avLst/>
            </a:prstGeom>
            <a:solidFill>
              <a:srgbClr val="003399"/>
            </a:solidFill>
            <a:ln>
              <a:solidFill>
                <a:srgbClr val="003399"/>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DISTRIBUCIÓN DE LOS PROYECTOS DE INVERSIÓN</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grpSp>
    </p:spTree>
    <p:extLst>
      <p:ext uri="{BB962C8B-B14F-4D97-AF65-F5344CB8AC3E}">
        <p14:creationId xmlns:p14="http://schemas.microsoft.com/office/powerpoint/2010/main" val="38923265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6 Grupo"/>
          <p:cNvGrpSpPr/>
          <p:nvPr/>
        </p:nvGrpSpPr>
        <p:grpSpPr>
          <a:xfrm>
            <a:off x="163657" y="1031905"/>
            <a:ext cx="8728823" cy="5736728"/>
            <a:chOff x="251520" y="980728"/>
            <a:chExt cx="8728823" cy="5736728"/>
          </a:xfrm>
        </p:grpSpPr>
        <p:grpSp>
          <p:nvGrpSpPr>
            <p:cNvPr id="3" name="2 Grupo"/>
            <p:cNvGrpSpPr/>
            <p:nvPr/>
          </p:nvGrpSpPr>
          <p:grpSpPr>
            <a:xfrm>
              <a:off x="251520" y="980728"/>
              <a:ext cx="8728823" cy="5736728"/>
              <a:chOff x="323528" y="980728"/>
              <a:chExt cx="8728823" cy="5736728"/>
            </a:xfrm>
          </p:grpSpPr>
          <p:cxnSp>
            <p:nvCxnSpPr>
              <p:cNvPr id="149" name="148 Conector recto"/>
              <p:cNvCxnSpPr/>
              <p:nvPr/>
            </p:nvCxnSpPr>
            <p:spPr>
              <a:xfrm flipH="1">
                <a:off x="2533566" y="3933056"/>
                <a:ext cx="38225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nvGrpSpPr>
              <p:cNvPr id="57" name="56 Grupo"/>
              <p:cNvGrpSpPr/>
              <p:nvPr/>
            </p:nvGrpSpPr>
            <p:grpSpPr>
              <a:xfrm>
                <a:off x="323528" y="2780928"/>
                <a:ext cx="2269376" cy="2238682"/>
                <a:chOff x="1187624" y="1916832"/>
                <a:chExt cx="3312368" cy="3312369"/>
              </a:xfrm>
            </p:grpSpPr>
            <p:sp>
              <p:nvSpPr>
                <p:cNvPr id="137" name="136 Elipse"/>
                <p:cNvSpPr/>
                <p:nvPr/>
              </p:nvSpPr>
              <p:spPr>
                <a:xfrm>
                  <a:off x="1259632" y="1988840"/>
                  <a:ext cx="3168352" cy="3168352"/>
                </a:xfrm>
                <a:prstGeom prst="ellipse">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9" name="138 Anillo"/>
                <p:cNvSpPr/>
                <p:nvPr/>
              </p:nvSpPr>
              <p:spPr>
                <a:xfrm>
                  <a:off x="1187624" y="1916832"/>
                  <a:ext cx="3312368" cy="3312369"/>
                </a:xfrm>
                <a:prstGeom prst="donut">
                  <a:avLst>
                    <a:gd name="adj" fmla="val 3262"/>
                  </a:avLst>
                </a:prstGeom>
                <a:solidFill>
                  <a:schemeClr val="bg2"/>
                </a:solidFill>
                <a:ln>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0" name="139 CuadroTexto"/>
                <p:cNvSpPr txBox="1"/>
                <p:nvPr/>
              </p:nvSpPr>
              <p:spPr>
                <a:xfrm>
                  <a:off x="1482748" y="2672045"/>
                  <a:ext cx="2722115" cy="1639398"/>
                </a:xfrm>
                <a:prstGeom prst="rect">
                  <a:avLst/>
                </a:prstGeom>
                <a:noFill/>
              </p:spPr>
              <p:txBody>
                <a:bodyPr wrap="square" rtlCol="0">
                  <a:spAutoFit/>
                </a:bodyPr>
                <a:lstStyle/>
                <a:p>
                  <a:r>
                    <a:rPr lang="es-CO" sz="1100" b="1" dirty="0" smtClean="0">
                      <a:solidFill>
                        <a:schemeClr val="bg1"/>
                      </a:solidFill>
                      <a:effectLst>
                        <a:outerShdw blurRad="38100" dist="38100" dir="2700000" algn="tl">
                          <a:srgbClr val="000000">
                            <a:alpha val="43137"/>
                          </a:srgbClr>
                        </a:outerShdw>
                      </a:effectLst>
                      <a:latin typeface="Century Gothic" panose="020B0502020202020204" pitchFamily="34" charset="0"/>
                    </a:rPr>
                    <a:t> </a:t>
                  </a:r>
                  <a:endParaRPr lang="es-CO" sz="1100" dirty="0"/>
                </a:p>
                <a:p>
                  <a:r>
                    <a:rPr lang="es-CO" sz="1100" b="1" dirty="0">
                      <a:solidFill>
                        <a:schemeClr val="bg1"/>
                      </a:solidFill>
                      <a:effectLst>
                        <a:outerShdw blurRad="38100" dist="38100" dir="2700000" algn="tl">
                          <a:srgbClr val="000000">
                            <a:alpha val="43137"/>
                          </a:srgbClr>
                        </a:outerShdw>
                      </a:effectLst>
                      <a:latin typeface="Century Gothic" panose="020B0502020202020204" pitchFamily="34" charset="0"/>
                    </a:rPr>
                    <a:t>FORTALECIMIENTO INSTITUCIONAL PARA LA REFORMA A LA JUSTICIA NACIONAL</a:t>
                  </a:r>
                </a:p>
                <a:p>
                  <a:pPr algn="ctr"/>
                  <a:endParaRPr lang="es-CO" sz="11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grpSp>
          <p:grpSp>
            <p:nvGrpSpPr>
              <p:cNvPr id="98" name="97 Grupo"/>
              <p:cNvGrpSpPr/>
              <p:nvPr/>
            </p:nvGrpSpPr>
            <p:grpSpPr>
              <a:xfrm>
                <a:off x="2771800" y="3161799"/>
                <a:ext cx="6280551" cy="1375197"/>
                <a:chOff x="4572758" y="3666450"/>
                <a:chExt cx="6280551" cy="1375197"/>
              </a:xfrm>
            </p:grpSpPr>
            <p:sp>
              <p:nvSpPr>
                <p:cNvPr id="109" name="108 Pentágono"/>
                <p:cNvSpPr/>
                <p:nvPr/>
              </p:nvSpPr>
              <p:spPr>
                <a:xfrm flipH="1">
                  <a:off x="5662325" y="3933651"/>
                  <a:ext cx="5190984" cy="1107996"/>
                </a:xfrm>
                <a:prstGeom prst="homePlate">
                  <a:avLst>
                    <a:gd name="adj" fmla="val 29291"/>
                  </a:avLst>
                </a:prstGeom>
                <a:noFill/>
                <a:ln w="3175">
                  <a:solidFill>
                    <a:schemeClr val="tx1">
                      <a:lumMod val="65000"/>
                      <a:lumOff val="3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24" name="123 Grupo"/>
                <p:cNvGrpSpPr/>
                <p:nvPr/>
              </p:nvGrpSpPr>
              <p:grpSpPr>
                <a:xfrm>
                  <a:off x="4572758" y="3666450"/>
                  <a:ext cx="1224136" cy="1250806"/>
                  <a:chOff x="7773481" y="2370306"/>
                  <a:chExt cx="1224136" cy="1250806"/>
                </a:xfrm>
              </p:grpSpPr>
              <p:grpSp>
                <p:nvGrpSpPr>
                  <p:cNvPr id="133" name="132 Grupo"/>
                  <p:cNvGrpSpPr/>
                  <p:nvPr/>
                </p:nvGrpSpPr>
                <p:grpSpPr>
                  <a:xfrm>
                    <a:off x="7928152" y="2714734"/>
                    <a:ext cx="920546" cy="906378"/>
                    <a:chOff x="3460061" y="3262599"/>
                    <a:chExt cx="1255955" cy="1236624"/>
                  </a:xfrm>
                </p:grpSpPr>
                <p:pic>
                  <p:nvPicPr>
                    <p:cNvPr id="135" name="Picture 7"/>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25675" y="3356992"/>
                      <a:ext cx="1190341" cy="11025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6" name="135 Anillo"/>
                    <p:cNvSpPr/>
                    <p:nvPr/>
                  </p:nvSpPr>
                  <p:spPr>
                    <a:xfrm>
                      <a:off x="3460061" y="3262599"/>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34" name="133 CuadroTexto"/>
                  <p:cNvSpPr txBox="1"/>
                  <p:nvPr/>
                </p:nvSpPr>
                <p:spPr>
                  <a:xfrm>
                    <a:off x="7773481" y="2370306"/>
                    <a:ext cx="1224136" cy="400110"/>
                  </a:xfrm>
                  <a:prstGeom prst="rect">
                    <a:avLst/>
                  </a:prstGeom>
                  <a:noFill/>
                </p:spPr>
                <p:txBody>
                  <a:bodyPr wrap="square" rtlCol="0">
                    <a:spAutoFit/>
                  </a:bodyPr>
                  <a:lstStyle/>
                  <a:p>
                    <a:pPr algn="ctr"/>
                    <a:r>
                      <a:rPr lang="es-CO" sz="1000" dirty="0">
                        <a:latin typeface="Comic Sans MS" panose="030F0702030302020204" pitchFamily="66" charset="0"/>
                      </a:rPr>
                      <a:t>OBJETIVOS ESPECÍFICOS</a:t>
                    </a:r>
                  </a:p>
                </p:txBody>
              </p:sp>
            </p:grpSp>
          </p:grpSp>
          <p:grpSp>
            <p:nvGrpSpPr>
              <p:cNvPr id="59" name="58 Grupo"/>
              <p:cNvGrpSpPr/>
              <p:nvPr/>
            </p:nvGrpSpPr>
            <p:grpSpPr>
              <a:xfrm>
                <a:off x="2411760" y="4748457"/>
                <a:ext cx="6554696" cy="1128815"/>
                <a:chOff x="496093" y="5103623"/>
                <a:chExt cx="6554696" cy="1128815"/>
              </a:xfrm>
            </p:grpSpPr>
            <p:sp>
              <p:nvSpPr>
                <p:cNvPr id="86" name="85 Pentágono"/>
                <p:cNvSpPr/>
                <p:nvPr/>
              </p:nvSpPr>
              <p:spPr>
                <a:xfrm flipH="1">
                  <a:off x="1384661" y="5548408"/>
                  <a:ext cx="5666128" cy="521516"/>
                </a:xfrm>
                <a:prstGeom prst="homePlate">
                  <a:avLst/>
                </a:prstGeom>
                <a:noFill/>
                <a:ln w="3175">
                  <a:solidFill>
                    <a:srgbClr val="FF8585"/>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87" name="86 Grupo"/>
                <p:cNvGrpSpPr/>
                <p:nvPr/>
              </p:nvGrpSpPr>
              <p:grpSpPr>
                <a:xfrm>
                  <a:off x="496093" y="5103623"/>
                  <a:ext cx="1224136" cy="1128815"/>
                  <a:chOff x="277742" y="2492297"/>
                  <a:chExt cx="1224136" cy="1128815"/>
                </a:xfrm>
              </p:grpSpPr>
              <p:grpSp>
                <p:nvGrpSpPr>
                  <p:cNvPr id="89" name="88 Grupo"/>
                  <p:cNvGrpSpPr/>
                  <p:nvPr/>
                </p:nvGrpSpPr>
                <p:grpSpPr>
                  <a:xfrm>
                    <a:off x="412858" y="2714734"/>
                    <a:ext cx="914798" cy="906378"/>
                    <a:chOff x="2666216" y="3699236"/>
                    <a:chExt cx="1248108" cy="1236624"/>
                  </a:xfrm>
                </p:grpSpPr>
                <p:pic>
                  <p:nvPicPr>
                    <p:cNvPr id="91"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74821" y="3780460"/>
                      <a:ext cx="1162402" cy="11016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 name="91 Anillo"/>
                    <p:cNvSpPr/>
                    <p:nvPr/>
                  </p:nvSpPr>
                  <p:spPr>
                    <a:xfrm>
                      <a:off x="2666216" y="3699236"/>
                      <a:ext cx="1248108"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90" name="89 CuadroTexto"/>
                  <p:cNvSpPr txBox="1"/>
                  <p:nvPr/>
                </p:nvSpPr>
                <p:spPr>
                  <a:xfrm>
                    <a:off x="277742" y="2492297"/>
                    <a:ext cx="1224136" cy="246221"/>
                  </a:xfrm>
                  <a:prstGeom prst="rect">
                    <a:avLst/>
                  </a:prstGeom>
                  <a:noFill/>
                </p:spPr>
                <p:txBody>
                  <a:bodyPr wrap="square" rtlCol="0">
                    <a:spAutoFit/>
                  </a:bodyPr>
                  <a:lstStyle/>
                  <a:p>
                    <a:pPr algn="ctr"/>
                    <a:r>
                      <a:rPr lang="es-CO" sz="1000" dirty="0" smtClean="0">
                        <a:latin typeface="Comic Sans MS" panose="030F0702030302020204" pitchFamily="66" charset="0"/>
                      </a:rPr>
                      <a:t>DEPENDENCIA</a:t>
                    </a:r>
                    <a:endParaRPr lang="es-CO" sz="1000" dirty="0">
                      <a:latin typeface="Comic Sans MS" panose="030F0702030302020204" pitchFamily="66" charset="0"/>
                    </a:endParaRPr>
                  </a:p>
                </p:txBody>
              </p:sp>
            </p:grpSp>
            <p:sp>
              <p:nvSpPr>
                <p:cNvPr id="88" name="87 CuadroTexto"/>
                <p:cNvSpPr txBox="1"/>
                <p:nvPr/>
              </p:nvSpPr>
              <p:spPr>
                <a:xfrm>
                  <a:off x="1634499" y="5679687"/>
                  <a:ext cx="5214292" cy="246221"/>
                </a:xfrm>
                <a:prstGeom prst="rect">
                  <a:avLst/>
                </a:prstGeom>
                <a:noFill/>
                <a:ln>
                  <a:noFill/>
                  <a:prstDash val="dashDot"/>
                </a:ln>
              </p:spPr>
              <p:txBody>
                <a:bodyPr wrap="square" rtlCol="0">
                  <a:spAutoFit/>
                </a:bodyPr>
                <a:lstStyle/>
                <a:p>
                  <a:pPr algn="ctr"/>
                  <a:r>
                    <a:rPr lang="es-CO" sz="1000" dirty="0" smtClean="0">
                      <a:latin typeface="Century Gothic" panose="020B0502020202020204" pitchFamily="34" charset="0"/>
                    </a:rPr>
                    <a:t>Dirección de Justicia Formal</a:t>
                  </a:r>
                  <a:endParaRPr lang="es-CO" sz="1000" dirty="0">
                    <a:latin typeface="Century Gothic" panose="020B0502020202020204" pitchFamily="34" charset="0"/>
                  </a:endParaRPr>
                </a:p>
              </p:txBody>
            </p:sp>
          </p:grpSp>
          <p:grpSp>
            <p:nvGrpSpPr>
              <p:cNvPr id="60" name="59 Grupo"/>
              <p:cNvGrpSpPr/>
              <p:nvPr/>
            </p:nvGrpSpPr>
            <p:grpSpPr>
              <a:xfrm>
                <a:off x="2411760" y="2060848"/>
                <a:ext cx="6554697" cy="1112203"/>
                <a:chOff x="4273313" y="5120235"/>
                <a:chExt cx="6554697" cy="1112203"/>
              </a:xfrm>
            </p:grpSpPr>
            <p:grpSp>
              <p:nvGrpSpPr>
                <p:cNvPr id="78" name="77 Grupo"/>
                <p:cNvGrpSpPr/>
                <p:nvPr/>
              </p:nvGrpSpPr>
              <p:grpSpPr>
                <a:xfrm>
                  <a:off x="4273313" y="5120235"/>
                  <a:ext cx="6554697" cy="1112203"/>
                  <a:chOff x="4273313" y="5120235"/>
                  <a:chExt cx="6554697" cy="1112203"/>
                </a:xfrm>
              </p:grpSpPr>
              <p:sp>
                <p:nvSpPr>
                  <p:cNvPr id="80" name="79 Pentágono"/>
                  <p:cNvSpPr/>
                  <p:nvPr/>
                </p:nvSpPr>
                <p:spPr>
                  <a:xfrm flipH="1">
                    <a:off x="5289995" y="5479456"/>
                    <a:ext cx="5538015" cy="447051"/>
                  </a:xfrm>
                  <a:prstGeom prst="homePlate">
                    <a:avLst/>
                  </a:prstGeom>
                  <a:noFill/>
                  <a:ln w="3175">
                    <a:solidFill>
                      <a:schemeClr val="accent5">
                        <a:lumMod val="7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81" name="80 Grupo"/>
                  <p:cNvGrpSpPr/>
                  <p:nvPr/>
                </p:nvGrpSpPr>
                <p:grpSpPr>
                  <a:xfrm>
                    <a:off x="4273313" y="5120235"/>
                    <a:ext cx="1224136" cy="1112203"/>
                    <a:chOff x="2016009" y="2508909"/>
                    <a:chExt cx="1224136" cy="1112203"/>
                  </a:xfrm>
                </p:grpSpPr>
                <p:grpSp>
                  <p:nvGrpSpPr>
                    <p:cNvPr id="82" name="81 Grupo"/>
                    <p:cNvGrpSpPr/>
                    <p:nvPr/>
                  </p:nvGrpSpPr>
                  <p:grpSpPr>
                    <a:xfrm>
                      <a:off x="2170678" y="2714734"/>
                      <a:ext cx="914798" cy="906378"/>
                      <a:chOff x="7380314" y="1665313"/>
                      <a:chExt cx="1248109" cy="1236624"/>
                    </a:xfrm>
                  </p:grpSpPr>
                  <p:pic>
                    <p:nvPicPr>
                      <p:cNvPr id="84"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52320" y="1772816"/>
                        <a:ext cx="1104096" cy="1021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5" name="84 Anillo"/>
                      <p:cNvSpPr/>
                      <p:nvPr/>
                    </p:nvSpPr>
                    <p:spPr>
                      <a:xfrm>
                        <a:off x="7380314" y="1665313"/>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83" name="82 CuadroTexto"/>
                    <p:cNvSpPr txBox="1"/>
                    <p:nvPr/>
                  </p:nvSpPr>
                  <p:spPr>
                    <a:xfrm>
                      <a:off x="2016009" y="2508909"/>
                      <a:ext cx="1224136" cy="246221"/>
                    </a:xfrm>
                    <a:prstGeom prst="rect">
                      <a:avLst/>
                    </a:prstGeom>
                    <a:noFill/>
                  </p:spPr>
                  <p:txBody>
                    <a:bodyPr wrap="square" rtlCol="0">
                      <a:spAutoFit/>
                    </a:bodyPr>
                    <a:lstStyle/>
                    <a:p>
                      <a:pPr algn="ctr"/>
                      <a:r>
                        <a:rPr lang="es-CO" sz="1000" dirty="0" smtClean="0">
                          <a:latin typeface="Comic Sans MS" panose="030F0702030302020204" pitchFamily="66" charset="0"/>
                        </a:rPr>
                        <a:t>PRESUPUESTO</a:t>
                      </a:r>
                      <a:endParaRPr lang="es-CO" sz="1000" dirty="0">
                        <a:latin typeface="Comic Sans MS" panose="030F0702030302020204" pitchFamily="66" charset="0"/>
                      </a:endParaRPr>
                    </a:p>
                  </p:txBody>
                </p:sp>
              </p:grpSp>
            </p:grpSp>
            <p:sp>
              <p:nvSpPr>
                <p:cNvPr id="79" name="78 CuadroTexto"/>
                <p:cNvSpPr txBox="1"/>
                <p:nvPr/>
              </p:nvSpPr>
              <p:spPr>
                <a:xfrm>
                  <a:off x="5637031" y="5596432"/>
                  <a:ext cx="4756853" cy="243883"/>
                </a:xfrm>
                <a:prstGeom prst="rect">
                  <a:avLst/>
                </a:prstGeom>
                <a:noFill/>
                <a:ln>
                  <a:noFill/>
                </a:ln>
              </p:spPr>
              <p:txBody>
                <a:bodyPr wrap="square" rtlCol="0">
                  <a:spAutoFit/>
                </a:bodyPr>
                <a:lstStyle/>
                <a:p>
                  <a:pPr algn="ctr"/>
                  <a:r>
                    <a:rPr lang="es-CO" sz="1000" dirty="0">
                      <a:latin typeface="Century Gothic" panose="020B0502020202020204" pitchFamily="34" charset="0"/>
                    </a:rPr>
                    <a:t>$ </a:t>
                  </a:r>
                  <a:r>
                    <a:rPr lang="es-CO" sz="1000" dirty="0" smtClean="0">
                      <a:latin typeface="Century Gothic" panose="020B0502020202020204" pitchFamily="34" charset="0"/>
                    </a:rPr>
                    <a:t>2.635  </a:t>
                  </a:r>
                  <a:r>
                    <a:rPr lang="es-CO" sz="1000" dirty="0">
                      <a:latin typeface="Century Gothic" panose="020B0502020202020204" pitchFamily="34" charset="0"/>
                    </a:rPr>
                    <a:t>millones</a:t>
                  </a:r>
                </a:p>
              </p:txBody>
            </p:sp>
          </p:grpSp>
          <p:grpSp>
            <p:nvGrpSpPr>
              <p:cNvPr id="61" name="60 Grupo"/>
              <p:cNvGrpSpPr/>
              <p:nvPr/>
            </p:nvGrpSpPr>
            <p:grpSpPr>
              <a:xfrm>
                <a:off x="1101102" y="5466055"/>
                <a:ext cx="7865414" cy="1251401"/>
                <a:chOff x="3635896" y="3406948"/>
                <a:chExt cx="7865414" cy="1251401"/>
              </a:xfrm>
            </p:grpSpPr>
            <p:sp>
              <p:nvSpPr>
                <p:cNvPr id="76" name="75 Pentágono"/>
                <p:cNvSpPr/>
                <p:nvPr/>
              </p:nvSpPr>
              <p:spPr>
                <a:xfrm flipH="1">
                  <a:off x="4571992" y="3935759"/>
                  <a:ext cx="6929318" cy="577875"/>
                </a:xfrm>
                <a:prstGeom prst="homePlate">
                  <a:avLst>
                    <a:gd name="adj" fmla="val 37017"/>
                  </a:avLst>
                </a:prstGeom>
                <a:noFill/>
                <a:ln w="3175">
                  <a:solidFill>
                    <a:srgbClr val="FFC000"/>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71" name="70 Grupo"/>
                <p:cNvGrpSpPr/>
                <p:nvPr/>
              </p:nvGrpSpPr>
              <p:grpSpPr>
                <a:xfrm>
                  <a:off x="3635896" y="3406948"/>
                  <a:ext cx="1224136" cy="1251401"/>
                  <a:chOff x="3934196" y="2369711"/>
                  <a:chExt cx="1224136" cy="1251401"/>
                </a:xfrm>
              </p:grpSpPr>
              <p:grpSp>
                <p:nvGrpSpPr>
                  <p:cNvPr id="72" name="71 Grupo"/>
                  <p:cNvGrpSpPr/>
                  <p:nvPr/>
                </p:nvGrpSpPr>
                <p:grpSpPr>
                  <a:xfrm>
                    <a:off x="4089836" y="2714734"/>
                    <a:ext cx="914798" cy="906378"/>
                    <a:chOff x="7474559" y="2984464"/>
                    <a:chExt cx="1248109" cy="1236624"/>
                  </a:xfrm>
                </p:grpSpPr>
                <p:pic>
                  <p:nvPicPr>
                    <p:cNvPr id="74" name="Picture 5"/>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98532" y="3056472"/>
                      <a:ext cx="1197515" cy="1093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5" name="74 Anillo"/>
                    <p:cNvSpPr/>
                    <p:nvPr/>
                  </p:nvSpPr>
                  <p:spPr>
                    <a:xfrm>
                      <a:off x="7474559" y="2984464"/>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73" name="72 CuadroTexto"/>
                  <p:cNvSpPr txBox="1"/>
                  <p:nvPr/>
                </p:nvSpPr>
                <p:spPr>
                  <a:xfrm>
                    <a:off x="3934196" y="2369711"/>
                    <a:ext cx="1224136" cy="400110"/>
                  </a:xfrm>
                  <a:prstGeom prst="rect">
                    <a:avLst/>
                  </a:prstGeom>
                  <a:noFill/>
                </p:spPr>
                <p:txBody>
                  <a:bodyPr wrap="square" rtlCol="0">
                    <a:spAutoFit/>
                  </a:bodyPr>
                  <a:lstStyle/>
                  <a:p>
                    <a:pPr algn="ctr"/>
                    <a:r>
                      <a:rPr lang="es-CO" sz="1000" dirty="0">
                        <a:latin typeface="Comic Sans MS" panose="030F0702030302020204" pitchFamily="66" charset="0"/>
                      </a:rPr>
                      <a:t>OBJETIVO</a:t>
                    </a:r>
                  </a:p>
                  <a:p>
                    <a:pPr algn="ctr"/>
                    <a:r>
                      <a:rPr lang="es-CO" sz="1000" dirty="0">
                        <a:latin typeface="Comic Sans MS" panose="030F0702030302020204" pitchFamily="66" charset="0"/>
                      </a:rPr>
                      <a:t>GENERAL</a:t>
                    </a:r>
                  </a:p>
                </p:txBody>
              </p:sp>
            </p:grpSp>
          </p:grpSp>
          <p:grpSp>
            <p:nvGrpSpPr>
              <p:cNvPr id="62" name="61 Grupo"/>
              <p:cNvGrpSpPr/>
              <p:nvPr/>
            </p:nvGrpSpPr>
            <p:grpSpPr>
              <a:xfrm>
                <a:off x="1124875" y="980728"/>
                <a:ext cx="7841583" cy="1163880"/>
                <a:chOff x="1486692" y="248463"/>
                <a:chExt cx="7841583" cy="1163880"/>
              </a:xfrm>
            </p:grpSpPr>
            <p:sp>
              <p:nvSpPr>
                <p:cNvPr id="63" name="62 Pentágono"/>
                <p:cNvSpPr/>
                <p:nvPr/>
              </p:nvSpPr>
              <p:spPr>
                <a:xfrm flipH="1">
                  <a:off x="2400886" y="623215"/>
                  <a:ext cx="6927389" cy="621485"/>
                </a:xfrm>
                <a:prstGeom prst="homePlate">
                  <a:avLst>
                    <a:gd name="adj" fmla="val 37017"/>
                  </a:avLst>
                </a:prstGeom>
                <a:noFill/>
                <a:ln w="3175">
                  <a:solidFill>
                    <a:srgbClr val="FFC000"/>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grpSp>
              <p:nvGrpSpPr>
                <p:cNvPr id="64" name="63 Grupo"/>
                <p:cNvGrpSpPr/>
                <p:nvPr/>
              </p:nvGrpSpPr>
              <p:grpSpPr>
                <a:xfrm>
                  <a:off x="1486692" y="248463"/>
                  <a:ext cx="1224136" cy="1163880"/>
                  <a:chOff x="5854325" y="2420888"/>
                  <a:chExt cx="1224136" cy="1163880"/>
                </a:xfrm>
              </p:grpSpPr>
              <p:grpSp>
                <p:nvGrpSpPr>
                  <p:cNvPr id="66" name="65 Grupo"/>
                  <p:cNvGrpSpPr/>
                  <p:nvPr/>
                </p:nvGrpSpPr>
                <p:grpSpPr>
                  <a:xfrm>
                    <a:off x="5987305" y="2678390"/>
                    <a:ext cx="914798" cy="906378"/>
                    <a:chOff x="7470453" y="4338064"/>
                    <a:chExt cx="1248109" cy="1236624"/>
                  </a:xfrm>
                </p:grpSpPr>
                <p:pic>
                  <p:nvPicPr>
                    <p:cNvPr id="68"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92459" y="4459533"/>
                      <a:ext cx="1008112" cy="1026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9" name="68 Anillo"/>
                    <p:cNvSpPr/>
                    <p:nvPr/>
                  </p:nvSpPr>
                  <p:spPr>
                    <a:xfrm>
                      <a:off x="7470453" y="4338064"/>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67" name="66 CuadroTexto"/>
                  <p:cNvSpPr txBox="1"/>
                  <p:nvPr/>
                </p:nvSpPr>
                <p:spPr>
                  <a:xfrm>
                    <a:off x="5854325" y="2420888"/>
                    <a:ext cx="1224136" cy="246221"/>
                  </a:xfrm>
                  <a:prstGeom prst="rect">
                    <a:avLst/>
                  </a:prstGeom>
                  <a:noFill/>
                </p:spPr>
                <p:txBody>
                  <a:bodyPr wrap="square" rtlCol="0">
                    <a:spAutoFit/>
                  </a:bodyPr>
                  <a:lstStyle/>
                  <a:p>
                    <a:pPr algn="ctr"/>
                    <a:r>
                      <a:rPr lang="es-CO" sz="1000" dirty="0" smtClean="0">
                        <a:latin typeface="Comic Sans MS" panose="030F0702030302020204" pitchFamily="66" charset="0"/>
                      </a:rPr>
                      <a:t>PROPÓSITO</a:t>
                    </a:r>
                    <a:endParaRPr lang="es-CO" sz="1000" dirty="0">
                      <a:latin typeface="Comic Sans MS" panose="030F0702030302020204" pitchFamily="66" charset="0"/>
                    </a:endParaRPr>
                  </a:p>
                </p:txBody>
              </p:sp>
            </p:grpSp>
            <p:sp>
              <p:nvSpPr>
                <p:cNvPr id="65" name="64 CuadroTexto"/>
                <p:cNvSpPr txBox="1"/>
                <p:nvPr/>
              </p:nvSpPr>
              <p:spPr>
                <a:xfrm>
                  <a:off x="2593780" y="816769"/>
                  <a:ext cx="6459699" cy="246221"/>
                </a:xfrm>
                <a:prstGeom prst="rect">
                  <a:avLst/>
                </a:prstGeom>
                <a:noFill/>
              </p:spPr>
              <p:txBody>
                <a:bodyPr wrap="square" rtlCol="0">
                  <a:spAutoFit/>
                </a:bodyPr>
                <a:lstStyle/>
                <a:p>
                  <a:pPr algn="just"/>
                  <a:r>
                    <a:rPr lang="es-CO" sz="1000" dirty="0" smtClean="0">
                      <a:latin typeface="Century Gothic" panose="020B0502020202020204" pitchFamily="34" charset="0"/>
                    </a:rPr>
                    <a:t>Establecer una agenda</a:t>
                  </a:r>
                  <a:r>
                    <a:rPr lang="es-CO" sz="1000" dirty="0">
                      <a:latin typeface="Century Gothic" panose="020B0502020202020204" pitchFamily="34" charset="0"/>
                    </a:rPr>
                    <a:t> </a:t>
                  </a:r>
                  <a:r>
                    <a:rPr lang="es-CO" sz="1000" dirty="0" smtClean="0">
                      <a:latin typeface="Century Gothic" panose="020B0502020202020204" pitchFamily="34" charset="0"/>
                    </a:rPr>
                    <a:t>integral </a:t>
                  </a:r>
                  <a:r>
                    <a:rPr lang="es-CO" sz="1000" dirty="0">
                      <a:latin typeface="Century Gothic" panose="020B0502020202020204" pitchFamily="34" charset="0"/>
                    </a:rPr>
                    <a:t>sobre reforma al sistema de justicia.</a:t>
                  </a:r>
                </a:p>
              </p:txBody>
            </p:sp>
          </p:grpSp>
          <p:cxnSp>
            <p:nvCxnSpPr>
              <p:cNvPr id="9" name="8 Conector recto"/>
              <p:cNvCxnSpPr>
                <a:stCxn id="139" idx="0"/>
              </p:cNvCxnSpPr>
              <p:nvPr/>
            </p:nvCxnSpPr>
            <p:spPr>
              <a:xfrm flipH="1" flipV="1">
                <a:off x="971600" y="2060848"/>
                <a:ext cx="486616" cy="72008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1" name="10 Conector recto"/>
              <p:cNvCxnSpPr>
                <a:endCxn id="69" idx="2"/>
              </p:cNvCxnSpPr>
              <p:nvPr/>
            </p:nvCxnSpPr>
            <p:spPr>
              <a:xfrm flipV="1">
                <a:off x="971600" y="1691419"/>
                <a:ext cx="286255" cy="369429"/>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1" name="140 Conector recto"/>
              <p:cNvCxnSpPr>
                <a:endCxn id="139" idx="4"/>
              </p:cNvCxnSpPr>
              <p:nvPr/>
            </p:nvCxnSpPr>
            <p:spPr>
              <a:xfrm flipV="1">
                <a:off x="921669" y="5019610"/>
                <a:ext cx="536547" cy="844246"/>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2" name="141 Conector recto"/>
              <p:cNvCxnSpPr>
                <a:stCxn id="75" idx="2"/>
              </p:cNvCxnSpPr>
              <p:nvPr/>
            </p:nvCxnSpPr>
            <p:spPr>
              <a:xfrm flipH="1" flipV="1">
                <a:off x="921669" y="5863857"/>
                <a:ext cx="335073" cy="40041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3" name="142 Conector recto"/>
              <p:cNvCxnSpPr/>
              <p:nvPr/>
            </p:nvCxnSpPr>
            <p:spPr>
              <a:xfrm flipV="1">
                <a:off x="2037201" y="2420888"/>
                <a:ext cx="176752" cy="446233"/>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4" name="143 Conector recto"/>
              <p:cNvCxnSpPr/>
              <p:nvPr/>
            </p:nvCxnSpPr>
            <p:spPr>
              <a:xfrm flipV="1">
                <a:off x="2247578" y="2420888"/>
                <a:ext cx="345326" cy="1"/>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nvGrpSpPr>
              <p:cNvPr id="29" name="28 Grupo"/>
              <p:cNvGrpSpPr/>
              <p:nvPr/>
            </p:nvGrpSpPr>
            <p:grpSpPr>
              <a:xfrm flipV="1">
                <a:off x="2000073" y="4869160"/>
                <a:ext cx="555703" cy="446233"/>
                <a:chOff x="2189601" y="2573288"/>
                <a:chExt cx="555703" cy="446233"/>
              </a:xfrm>
            </p:grpSpPr>
            <p:cxnSp>
              <p:nvCxnSpPr>
                <p:cNvPr id="146" name="145 Conector recto"/>
                <p:cNvCxnSpPr/>
                <p:nvPr/>
              </p:nvCxnSpPr>
              <p:spPr>
                <a:xfrm flipV="1">
                  <a:off x="2189601" y="2573288"/>
                  <a:ext cx="176752" cy="446233"/>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8" name="147 Conector recto"/>
                <p:cNvCxnSpPr/>
                <p:nvPr/>
              </p:nvCxnSpPr>
              <p:spPr>
                <a:xfrm flipV="1">
                  <a:off x="2399978" y="2573288"/>
                  <a:ext cx="345326" cy="1"/>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grpSp>
        <p:sp>
          <p:nvSpPr>
            <p:cNvPr id="2" name="1 Rectángulo"/>
            <p:cNvSpPr/>
            <p:nvPr/>
          </p:nvSpPr>
          <p:spPr>
            <a:xfrm>
              <a:off x="4163894" y="3514288"/>
              <a:ext cx="4656577" cy="1015663"/>
            </a:xfrm>
            <a:prstGeom prst="rect">
              <a:avLst/>
            </a:prstGeom>
          </p:spPr>
          <p:txBody>
            <a:bodyPr wrap="square">
              <a:spAutoFit/>
            </a:bodyPr>
            <a:lstStyle/>
            <a:p>
              <a:pPr algn="just"/>
              <a:r>
                <a:rPr lang="es-CO" sz="1000" dirty="0" smtClean="0">
                  <a:latin typeface="Century Gothic" panose="020B0502020202020204" pitchFamily="34" charset="0"/>
                </a:rPr>
                <a:t>1. Consolidar </a:t>
              </a:r>
              <a:r>
                <a:rPr lang="es-CO" sz="1000" dirty="0">
                  <a:latin typeface="Century Gothic" panose="020B0502020202020204" pitchFamily="34" charset="0"/>
                </a:rPr>
                <a:t>una propuesta integral del marco normativo y de la arquitectura institucional del sistema de administración de justicia</a:t>
              </a:r>
              <a:endParaRPr lang="es-CO" sz="1000" dirty="0" smtClean="0">
                <a:latin typeface="Century Gothic" panose="020B0502020202020204" pitchFamily="34" charset="0"/>
              </a:endParaRPr>
            </a:p>
            <a:p>
              <a:pPr algn="just"/>
              <a:endParaRPr lang="es-CO" sz="1000" dirty="0">
                <a:latin typeface="Century Gothic" panose="020B0502020202020204" pitchFamily="34" charset="0"/>
              </a:endParaRPr>
            </a:p>
            <a:p>
              <a:pPr algn="just"/>
              <a:r>
                <a:rPr lang="es-CO" sz="1000" dirty="0" smtClean="0">
                  <a:latin typeface="Century Gothic" panose="020B0502020202020204" pitchFamily="34" charset="0"/>
                </a:rPr>
                <a:t>2. </a:t>
              </a:r>
              <a:r>
                <a:rPr lang="es-CO" sz="1000" dirty="0">
                  <a:latin typeface="Century Gothic" panose="020B0502020202020204" pitchFamily="34" charset="0"/>
                </a:rPr>
                <a:t>Generar estrategias de participación en el proceso de consolidación de la propuesta integral del marco normativo y de la arquitectura institucional del sistema de administración de </a:t>
              </a:r>
              <a:r>
                <a:rPr lang="es-CO" sz="1000" dirty="0" smtClean="0">
                  <a:latin typeface="Century Gothic" panose="020B0502020202020204" pitchFamily="34" charset="0"/>
                </a:rPr>
                <a:t>justicia.</a:t>
              </a:r>
              <a:endParaRPr lang="es-CO" sz="1000" dirty="0">
                <a:latin typeface="Century Gothic" panose="020B0502020202020204" pitchFamily="34" charset="0"/>
              </a:endParaRPr>
            </a:p>
          </p:txBody>
        </p:sp>
      </p:grpSp>
      <p:sp>
        <p:nvSpPr>
          <p:cNvPr id="10" name="9 Rectángulo"/>
          <p:cNvSpPr/>
          <p:nvPr/>
        </p:nvSpPr>
        <p:spPr>
          <a:xfrm>
            <a:off x="2195736" y="6207115"/>
            <a:ext cx="6567242" cy="400110"/>
          </a:xfrm>
          <a:prstGeom prst="rect">
            <a:avLst/>
          </a:prstGeom>
        </p:spPr>
        <p:txBody>
          <a:bodyPr wrap="square">
            <a:spAutoFit/>
          </a:bodyPr>
          <a:lstStyle/>
          <a:p>
            <a:r>
              <a:rPr lang="es-CO" sz="1000" dirty="0" smtClean="0">
                <a:latin typeface="Century Gothic" panose="020B0502020202020204" pitchFamily="34" charset="0"/>
              </a:rPr>
              <a:t>Fortalecer </a:t>
            </a:r>
            <a:r>
              <a:rPr lang="es-CO" sz="1000" dirty="0">
                <a:latin typeface="Century Gothic" panose="020B0502020202020204" pitchFamily="34" charset="0"/>
              </a:rPr>
              <a:t>el marco normativo y de la arquitectura institucional del sistema de administración de justicia </a:t>
            </a:r>
            <a:r>
              <a:rPr lang="es-CO" sz="1000" dirty="0" smtClean="0">
                <a:latin typeface="Century Gothic" panose="020B0502020202020204" pitchFamily="34" charset="0"/>
              </a:rPr>
              <a:t>.</a:t>
            </a:r>
            <a:endParaRPr lang="es-CO" sz="1000" dirty="0">
              <a:latin typeface="Century Gothic" panose="020B0502020202020204" pitchFamily="34" charset="0"/>
            </a:endParaRPr>
          </a:p>
        </p:txBody>
      </p:sp>
      <p:grpSp>
        <p:nvGrpSpPr>
          <p:cNvPr id="70" name="Grupo 69"/>
          <p:cNvGrpSpPr/>
          <p:nvPr/>
        </p:nvGrpSpPr>
        <p:grpSpPr>
          <a:xfrm>
            <a:off x="-2008" y="247000"/>
            <a:ext cx="8030392" cy="648072"/>
            <a:chOff x="-2008" y="247000"/>
            <a:chExt cx="8030392" cy="648072"/>
          </a:xfrm>
          <a:effectLst/>
        </p:grpSpPr>
        <p:pic>
          <p:nvPicPr>
            <p:cNvPr id="77" name="Imagen 9" descr="Min + Lema.jpg"/>
            <p:cNvPicPr>
              <a:picLocks noChangeAspect="1"/>
            </p:cNvPicPr>
            <p:nvPr/>
          </p:nvPicPr>
          <p:blipFill rotWithShape="1">
            <a:blip r:embed="rId8">
              <a:extLst>
                <a:ext uri="{28A0092B-C50C-407E-A947-70E740481C1C}">
                  <a14:useLocalDpi xmlns:a14="http://schemas.microsoft.com/office/drawing/2010/main" val="0"/>
                </a:ext>
              </a:extLst>
            </a:blip>
            <a:srcRect t="19999" r="47742" b="10000"/>
            <a:stretch/>
          </p:blipFill>
          <p:spPr>
            <a:xfrm>
              <a:off x="5806672" y="276830"/>
              <a:ext cx="2221712" cy="576000"/>
            </a:xfrm>
            <a:prstGeom prst="rect">
              <a:avLst/>
            </a:prstGeom>
            <a:effectLst>
              <a:outerShdw blurRad="50800" dist="38100" dir="5400000" algn="t" rotWithShape="0">
                <a:prstClr val="black">
                  <a:alpha val="40000"/>
                </a:prstClr>
              </a:outerShdw>
            </a:effectLst>
          </p:spPr>
        </p:pic>
        <p:sp>
          <p:nvSpPr>
            <p:cNvPr id="94" name="4 Rectángulo"/>
            <p:cNvSpPr/>
            <p:nvPr/>
          </p:nvSpPr>
          <p:spPr>
            <a:xfrm>
              <a:off x="-2008" y="247000"/>
              <a:ext cx="4572000" cy="648072"/>
            </a:xfrm>
            <a:prstGeom prst="rect">
              <a:avLst/>
            </a:prstGeom>
            <a:solidFill>
              <a:srgbClr val="003399"/>
            </a:solidFill>
            <a:ln>
              <a:solidFill>
                <a:srgbClr val="003399"/>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DISTRIBUCIÓN DE LOS PROYECTOS DE INVERSIÓN</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grpSp>
    </p:spTree>
    <p:extLst>
      <p:ext uri="{BB962C8B-B14F-4D97-AF65-F5344CB8AC3E}">
        <p14:creationId xmlns:p14="http://schemas.microsoft.com/office/powerpoint/2010/main" val="40272424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467545" y="2079855"/>
            <a:ext cx="3264867" cy="3581393"/>
            <a:chOff x="467545" y="2079855"/>
            <a:chExt cx="3264867" cy="3581393"/>
          </a:xfrm>
        </p:grpSpPr>
        <p:grpSp>
          <p:nvGrpSpPr>
            <p:cNvPr id="3" name="2 Grupo"/>
            <p:cNvGrpSpPr/>
            <p:nvPr/>
          </p:nvGrpSpPr>
          <p:grpSpPr>
            <a:xfrm>
              <a:off x="467545" y="2079855"/>
              <a:ext cx="3264867" cy="3581393"/>
              <a:chOff x="467545" y="2079855"/>
              <a:chExt cx="3264867" cy="3581393"/>
            </a:xfrm>
          </p:grpSpPr>
          <p:grpSp>
            <p:nvGrpSpPr>
              <p:cNvPr id="5" name="4 Grupo"/>
              <p:cNvGrpSpPr/>
              <p:nvPr/>
            </p:nvGrpSpPr>
            <p:grpSpPr>
              <a:xfrm>
                <a:off x="467545" y="2079855"/>
                <a:ext cx="3050212" cy="3581393"/>
                <a:chOff x="467545" y="1700806"/>
                <a:chExt cx="3050212" cy="3581393"/>
              </a:xfrm>
            </p:grpSpPr>
            <p:sp>
              <p:nvSpPr>
                <p:cNvPr id="9" name="8 Rectángulo redondeado"/>
                <p:cNvSpPr/>
                <p:nvPr/>
              </p:nvSpPr>
              <p:spPr>
                <a:xfrm rot="10800000">
                  <a:off x="1268258" y="2986950"/>
                  <a:ext cx="2223620" cy="830998"/>
                </a:xfrm>
                <a:prstGeom prst="roundRect">
                  <a:avLst>
                    <a:gd name="adj" fmla="val 50000"/>
                  </a:avLst>
                </a:prstGeom>
                <a:solidFill>
                  <a:schemeClr val="bg1">
                    <a:lumMod val="75000"/>
                  </a:schemeClr>
                </a:solidFill>
                <a:ln>
                  <a:solidFill>
                    <a:schemeClr val="bg1">
                      <a:lumMod val="7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0" name="9 Grupo"/>
                <p:cNvGrpSpPr/>
                <p:nvPr/>
              </p:nvGrpSpPr>
              <p:grpSpPr>
                <a:xfrm>
                  <a:off x="467545" y="1700806"/>
                  <a:ext cx="1800199" cy="3581393"/>
                  <a:chOff x="1115616" y="1700806"/>
                  <a:chExt cx="1800199" cy="3581393"/>
                </a:xfrm>
              </p:grpSpPr>
              <p:grpSp>
                <p:nvGrpSpPr>
                  <p:cNvPr id="12" name="11 Grupo"/>
                  <p:cNvGrpSpPr/>
                  <p:nvPr/>
                </p:nvGrpSpPr>
                <p:grpSpPr>
                  <a:xfrm>
                    <a:off x="1331640" y="2799000"/>
                    <a:ext cx="1260000" cy="1260000"/>
                    <a:chOff x="1331640" y="3069120"/>
                    <a:chExt cx="1260000" cy="1260000"/>
                  </a:xfrm>
                </p:grpSpPr>
                <p:sp>
                  <p:nvSpPr>
                    <p:cNvPr id="18" name="17 Conector"/>
                    <p:cNvSpPr/>
                    <p:nvPr/>
                  </p:nvSpPr>
                  <p:spPr>
                    <a:xfrm>
                      <a:off x="1331640" y="3069120"/>
                      <a:ext cx="1260000" cy="1260000"/>
                    </a:xfrm>
                    <a:prstGeom prst="flowChartConnector">
                      <a:avLst/>
                    </a:prstGeom>
                    <a:solidFill>
                      <a:schemeClr val="bg1"/>
                    </a:solidFill>
                    <a:ln>
                      <a:solidFill>
                        <a:schemeClr val="bg1">
                          <a:lumMod val="8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Anillo"/>
                    <p:cNvSpPr/>
                    <p:nvPr/>
                  </p:nvSpPr>
                  <p:spPr>
                    <a:xfrm>
                      <a:off x="1417296" y="3172152"/>
                      <a:ext cx="1080000" cy="1080000"/>
                    </a:xfrm>
                    <a:prstGeom prst="donut">
                      <a:avLst>
                        <a:gd name="adj" fmla="val 7231"/>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0" name="19 CuadroTexto"/>
                    <p:cNvSpPr txBox="1"/>
                    <p:nvPr/>
                  </p:nvSpPr>
                  <p:spPr>
                    <a:xfrm>
                      <a:off x="1641968" y="3273371"/>
                      <a:ext cx="625972" cy="830997"/>
                    </a:xfrm>
                    <a:prstGeom prst="rect">
                      <a:avLst/>
                    </a:prstGeom>
                    <a:noFill/>
                  </p:spPr>
                  <p:txBody>
                    <a:bodyPr wrap="square" rtlCol="0">
                      <a:spAutoFit/>
                    </a:bodyPr>
                    <a:lstStyle/>
                    <a:p>
                      <a:pPr algn="ctr"/>
                      <a:r>
                        <a:rPr lang="es-CO" sz="4800" b="1" dirty="0">
                          <a:solidFill>
                            <a:schemeClr val="tx1">
                              <a:lumMod val="50000"/>
                              <a:lumOff val="50000"/>
                            </a:schemeClr>
                          </a:solidFill>
                          <a:effectLst>
                            <a:outerShdw blurRad="38100" dist="38100" dir="2700000" algn="tl">
                              <a:srgbClr val="000000">
                                <a:alpha val="43137"/>
                              </a:srgbClr>
                            </a:outerShdw>
                          </a:effectLst>
                          <a:latin typeface="Century Gothic" panose="020B0502020202020204" pitchFamily="34" charset="0"/>
                        </a:rPr>
                        <a:t>2</a:t>
                      </a:r>
                    </a:p>
                  </p:txBody>
                </p:sp>
              </p:grpSp>
              <p:sp>
                <p:nvSpPr>
                  <p:cNvPr id="13" name="12 Arco"/>
                  <p:cNvSpPr/>
                  <p:nvPr/>
                </p:nvSpPr>
                <p:spPr>
                  <a:xfrm rot="10800000">
                    <a:off x="1115616" y="2636912"/>
                    <a:ext cx="1800199" cy="1638112"/>
                  </a:xfrm>
                  <a:prstGeom prst="arc">
                    <a:avLst>
                      <a:gd name="adj1" fmla="val 16371705"/>
                      <a:gd name="adj2" fmla="val 5193262"/>
                    </a:avLst>
                  </a:prstGeom>
                  <a:ln w="19050">
                    <a:solidFill>
                      <a:srgbClr val="00B0F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cxnSp>
                <p:nvCxnSpPr>
                  <p:cNvPr id="14" name="13 Conector recto"/>
                  <p:cNvCxnSpPr>
                    <a:stCxn id="13" idx="0"/>
                  </p:cNvCxnSpPr>
                  <p:nvPr/>
                </p:nvCxnSpPr>
                <p:spPr>
                  <a:xfrm>
                    <a:off x="1974814" y="4274178"/>
                    <a:ext cx="4800" cy="936000"/>
                  </a:xfrm>
                  <a:prstGeom prst="line">
                    <a:avLst/>
                  </a:prstGeom>
                  <a:ln w="19050">
                    <a:solidFill>
                      <a:srgbClr val="00B0F0"/>
                    </a:solidFill>
                    <a:prstDash val="solid"/>
                  </a:ln>
                </p:spPr>
                <p:style>
                  <a:lnRef idx="1">
                    <a:schemeClr val="accent1"/>
                  </a:lnRef>
                  <a:fillRef idx="0">
                    <a:schemeClr val="accent1"/>
                  </a:fillRef>
                  <a:effectRef idx="0">
                    <a:schemeClr val="accent1"/>
                  </a:effectRef>
                  <a:fontRef idx="minor">
                    <a:schemeClr val="tx1"/>
                  </a:fontRef>
                </p:style>
              </p:cxnSp>
              <p:cxnSp>
                <p:nvCxnSpPr>
                  <p:cNvPr id="15" name="14 Conector recto"/>
                  <p:cNvCxnSpPr>
                    <a:stCxn id="13" idx="2"/>
                  </p:cNvCxnSpPr>
                  <p:nvPr/>
                </p:nvCxnSpPr>
                <p:spPr>
                  <a:xfrm flipH="1" flipV="1">
                    <a:off x="1954954" y="1700807"/>
                    <a:ext cx="11520" cy="936000"/>
                  </a:xfrm>
                  <a:prstGeom prst="line">
                    <a:avLst/>
                  </a:prstGeom>
                  <a:ln w="19050">
                    <a:solidFill>
                      <a:srgbClr val="00B0F0"/>
                    </a:solidFill>
                    <a:prstDash val="solid"/>
                  </a:ln>
                </p:spPr>
                <p:style>
                  <a:lnRef idx="1">
                    <a:schemeClr val="accent1"/>
                  </a:lnRef>
                  <a:fillRef idx="0">
                    <a:schemeClr val="accent1"/>
                  </a:fillRef>
                  <a:effectRef idx="0">
                    <a:schemeClr val="accent1"/>
                  </a:effectRef>
                  <a:fontRef idx="minor">
                    <a:schemeClr val="tx1"/>
                  </a:fontRef>
                </p:style>
              </p:cxnSp>
              <p:sp>
                <p:nvSpPr>
                  <p:cNvPr id="16" name="15 Conector"/>
                  <p:cNvSpPr/>
                  <p:nvPr/>
                </p:nvSpPr>
                <p:spPr>
                  <a:xfrm>
                    <a:off x="1916330" y="1700806"/>
                    <a:ext cx="72000" cy="72000"/>
                  </a:xfrm>
                  <a:prstGeom prst="flowChartConnector">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Conector"/>
                  <p:cNvSpPr/>
                  <p:nvPr/>
                </p:nvSpPr>
                <p:spPr>
                  <a:xfrm>
                    <a:off x="1942208" y="5210199"/>
                    <a:ext cx="72000" cy="72000"/>
                  </a:xfrm>
                  <a:prstGeom prst="flowChartConnector">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sp>
              <p:nvSpPr>
                <p:cNvPr id="11" name="10 CuadroTexto"/>
                <p:cNvSpPr txBox="1"/>
                <p:nvPr/>
              </p:nvSpPr>
              <p:spPr>
                <a:xfrm>
                  <a:off x="1969447" y="3238854"/>
                  <a:ext cx="1548310" cy="307777"/>
                </a:xfrm>
                <a:prstGeom prst="rect">
                  <a:avLst/>
                </a:prstGeom>
                <a:noFill/>
              </p:spPr>
              <p:txBody>
                <a:bodyPr wrap="square" lIns="0" tIns="0" rIns="0" bIns="0" rtlCol="0">
                  <a:spAutoFit/>
                </a:bodyPr>
                <a:lstStyle/>
                <a:p>
                  <a:r>
                    <a:rPr lang="es-CO" sz="2000" b="1" dirty="0" smtClean="0">
                      <a:solidFill>
                        <a:srgbClr val="003399"/>
                      </a:solidFill>
                      <a:effectLst>
                        <a:outerShdw blurRad="38100" dist="38100" dir="2700000" algn="tl">
                          <a:srgbClr val="000000">
                            <a:alpha val="43137"/>
                          </a:srgbClr>
                        </a:outerShdw>
                      </a:effectLst>
                      <a:latin typeface="Century Gothic" panose="020B0502020202020204" pitchFamily="34" charset="0"/>
                    </a:rPr>
                    <a:t>5.591mll</a:t>
                  </a:r>
                  <a:endParaRPr lang="es-CO" sz="2000" b="1" dirty="0">
                    <a:solidFill>
                      <a:srgbClr val="003399"/>
                    </a:solidFill>
                    <a:effectLst>
                      <a:outerShdw blurRad="38100" dist="38100" dir="2700000" algn="tl">
                        <a:srgbClr val="000000">
                          <a:alpha val="43137"/>
                        </a:srgbClr>
                      </a:outerShdw>
                    </a:effectLst>
                    <a:latin typeface="Century Gothic" panose="020B0502020202020204" pitchFamily="34" charset="0"/>
                  </a:endParaRPr>
                </a:p>
              </p:txBody>
            </p:sp>
          </p:grpSp>
          <p:cxnSp>
            <p:nvCxnSpPr>
              <p:cNvPr id="6" name="5 Conector angular"/>
              <p:cNvCxnSpPr/>
              <p:nvPr/>
            </p:nvCxnSpPr>
            <p:spPr>
              <a:xfrm flipV="1">
                <a:off x="1318402" y="2582756"/>
                <a:ext cx="936000" cy="1008000"/>
              </a:xfrm>
              <a:prstGeom prst="bentConnector3">
                <a:avLst>
                  <a:gd name="adj1" fmla="val 16373"/>
                </a:avLst>
              </a:prstGeom>
              <a:ln>
                <a:solidFill>
                  <a:schemeClr val="tx1">
                    <a:lumMod val="50000"/>
                    <a:lumOff val="5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278918" y="2398815"/>
                <a:ext cx="1453494" cy="369332"/>
              </a:xfrm>
              <a:prstGeom prst="rect">
                <a:avLst/>
              </a:prstGeom>
              <a:noFill/>
            </p:spPr>
            <p:txBody>
              <a:bodyPr wrap="square" rtlCol="0">
                <a:spAutoFit/>
              </a:bodyPr>
              <a:lstStyle/>
              <a:p>
                <a:pPr algn="ctr"/>
                <a:r>
                  <a:rPr lang="es-CO" sz="900" dirty="0" smtClean="0">
                    <a:latin typeface="Century Gothic" panose="020B0502020202020204" pitchFamily="34" charset="0"/>
                  </a:rPr>
                  <a:t>Número de proyectos </a:t>
                </a:r>
              </a:p>
              <a:p>
                <a:pPr algn="ctr"/>
                <a:r>
                  <a:rPr lang="es-CO" sz="900" dirty="0" smtClean="0">
                    <a:latin typeface="Century Gothic" panose="020B0502020202020204" pitchFamily="34" charset="0"/>
                  </a:rPr>
                  <a:t>de inversión</a:t>
                </a:r>
                <a:endParaRPr lang="es-CO" sz="900" dirty="0">
                  <a:latin typeface="Century Gothic" panose="020B0502020202020204" pitchFamily="34" charset="0"/>
                </a:endParaRPr>
              </a:p>
            </p:txBody>
          </p:sp>
          <p:sp>
            <p:nvSpPr>
              <p:cNvPr id="8" name="7 CuadroTexto"/>
              <p:cNvSpPr txBox="1"/>
              <p:nvPr/>
            </p:nvSpPr>
            <p:spPr>
              <a:xfrm>
                <a:off x="2278918" y="5154259"/>
                <a:ext cx="1453494" cy="230832"/>
              </a:xfrm>
              <a:prstGeom prst="rect">
                <a:avLst/>
              </a:prstGeom>
              <a:noFill/>
            </p:spPr>
            <p:txBody>
              <a:bodyPr wrap="square" rtlCol="0">
                <a:spAutoFit/>
              </a:bodyPr>
              <a:lstStyle/>
              <a:p>
                <a:r>
                  <a:rPr lang="es-CO" sz="900" dirty="0" smtClean="0">
                    <a:latin typeface="Century Gothic" panose="020B0502020202020204" pitchFamily="34" charset="0"/>
                  </a:rPr>
                  <a:t>Apropiación vigente</a:t>
                </a:r>
                <a:endParaRPr lang="es-CO" sz="900" dirty="0">
                  <a:latin typeface="Century Gothic" panose="020B0502020202020204" pitchFamily="34" charset="0"/>
                </a:endParaRPr>
              </a:p>
            </p:txBody>
          </p:sp>
        </p:grpSp>
        <p:cxnSp>
          <p:nvCxnSpPr>
            <p:cNvPr id="21" name="20 Conector angular"/>
            <p:cNvCxnSpPr/>
            <p:nvPr/>
          </p:nvCxnSpPr>
          <p:spPr>
            <a:xfrm>
              <a:off x="2015752" y="3938862"/>
              <a:ext cx="324000" cy="1332000"/>
            </a:xfrm>
            <a:prstGeom prst="bentConnector3">
              <a:avLst>
                <a:gd name="adj1" fmla="val -1282"/>
              </a:avLst>
            </a:prstGeom>
            <a:ln>
              <a:solidFill>
                <a:schemeClr val="tx1">
                  <a:lumMod val="50000"/>
                  <a:lumOff val="50000"/>
                </a:schemeClr>
              </a:solidFill>
              <a:prstDash val="sysDash"/>
              <a:tailEnd type="arrow"/>
            </a:ln>
          </p:spPr>
          <p:style>
            <a:lnRef idx="1">
              <a:schemeClr val="accent1"/>
            </a:lnRef>
            <a:fillRef idx="0">
              <a:schemeClr val="accent1"/>
            </a:fillRef>
            <a:effectRef idx="0">
              <a:schemeClr val="accent1"/>
            </a:effectRef>
            <a:fontRef idx="minor">
              <a:schemeClr val="tx1"/>
            </a:fontRef>
          </p:style>
        </p:cxnSp>
      </p:grpSp>
      <p:sp>
        <p:nvSpPr>
          <p:cNvPr id="25" name="24 Marco">
            <a:hlinkClick r:id="rId2" action="ppaction://hlinksldjump"/>
          </p:cNvPr>
          <p:cNvSpPr/>
          <p:nvPr/>
        </p:nvSpPr>
        <p:spPr>
          <a:xfrm>
            <a:off x="251520" y="6441568"/>
            <a:ext cx="648072" cy="299800"/>
          </a:xfrm>
          <a:prstGeom prst="frame">
            <a:avLst/>
          </a:prstGeom>
          <a:solidFill>
            <a:srgbClr val="003399"/>
          </a:solidFill>
          <a:ln>
            <a:solidFill>
              <a:srgbClr val="003399"/>
            </a:solidFill>
          </a:ln>
          <a:effectLst>
            <a:outerShdw blurRad="50800" dist="38100" dir="8100000" algn="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600" b="1" dirty="0" smtClean="0">
                <a:solidFill>
                  <a:schemeClr val="tx1"/>
                </a:solidFill>
                <a:effectLst>
                  <a:outerShdw blurRad="38100" dist="38100" dir="2700000" algn="tl">
                    <a:srgbClr val="000000">
                      <a:alpha val="43137"/>
                    </a:srgbClr>
                  </a:outerShdw>
                </a:effectLst>
                <a:latin typeface="Century Gothic" panose="020B0502020202020204" pitchFamily="34" charset="0"/>
              </a:rPr>
              <a:t>Tabla de contenido</a:t>
            </a:r>
            <a:endParaRPr lang="es-CO" sz="600" b="1" dirty="0">
              <a:solidFill>
                <a:schemeClr val="tx1"/>
              </a:solidFill>
              <a:effectLst>
                <a:outerShdw blurRad="38100" dist="38100" dir="2700000" algn="tl">
                  <a:srgbClr val="000000">
                    <a:alpha val="43137"/>
                  </a:srgbClr>
                </a:outerShdw>
              </a:effectLst>
              <a:latin typeface="Century Gothic" panose="020B0502020202020204" pitchFamily="34" charset="0"/>
            </a:endParaRPr>
          </a:p>
        </p:txBody>
      </p:sp>
      <p:pic>
        <p:nvPicPr>
          <p:cNvPr id="26" name="Imagen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996" y="6381707"/>
            <a:ext cx="965650" cy="438344"/>
          </a:xfrm>
          <a:prstGeom prst="rect">
            <a:avLst/>
          </a:prstGeom>
        </p:spPr>
      </p:pic>
      <p:pic>
        <p:nvPicPr>
          <p:cNvPr id="2050" name="Picture 2" descr="Imagen relacionad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2584" y="2029272"/>
            <a:ext cx="4920482" cy="3690362"/>
          </a:xfrm>
          <a:prstGeom prst="rect">
            <a:avLst/>
          </a:prstGeom>
          <a:noFill/>
          <a:effectLst>
            <a:outerShdw blurRad="50800" dist="38100" algn="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27" name="Grupo 26"/>
          <p:cNvGrpSpPr/>
          <p:nvPr/>
        </p:nvGrpSpPr>
        <p:grpSpPr>
          <a:xfrm>
            <a:off x="-2008" y="247000"/>
            <a:ext cx="8030392" cy="648072"/>
            <a:chOff x="-2008" y="247000"/>
            <a:chExt cx="8030392" cy="648072"/>
          </a:xfrm>
        </p:grpSpPr>
        <p:pic>
          <p:nvPicPr>
            <p:cNvPr id="28" name="Imagen 9" descr="Min + Lema.jpg"/>
            <p:cNvPicPr>
              <a:picLocks noChangeAspect="1"/>
            </p:cNvPicPr>
            <p:nvPr/>
          </p:nvPicPr>
          <p:blipFill rotWithShape="1">
            <a:blip r:embed="rId5">
              <a:extLst>
                <a:ext uri="{28A0092B-C50C-407E-A947-70E740481C1C}">
                  <a14:useLocalDpi xmlns:a14="http://schemas.microsoft.com/office/drawing/2010/main" val="0"/>
                </a:ext>
              </a:extLst>
            </a:blip>
            <a:srcRect t="19999" r="47742" b="10000"/>
            <a:stretch/>
          </p:blipFill>
          <p:spPr>
            <a:xfrm>
              <a:off x="5806672" y="276830"/>
              <a:ext cx="2221712" cy="576000"/>
            </a:xfrm>
            <a:prstGeom prst="rect">
              <a:avLst/>
            </a:prstGeom>
            <a:effectLst/>
          </p:spPr>
        </p:pic>
        <p:sp>
          <p:nvSpPr>
            <p:cNvPr id="29" name="4 Rectángulo"/>
            <p:cNvSpPr/>
            <p:nvPr/>
          </p:nvSpPr>
          <p:spPr>
            <a:xfrm>
              <a:off x="-2008" y="247000"/>
              <a:ext cx="4572000" cy="648072"/>
            </a:xfrm>
            <a:prstGeom prst="rect">
              <a:avLst/>
            </a:prstGeom>
            <a:solidFill>
              <a:srgbClr val="003399"/>
            </a:solidFill>
            <a:ln>
              <a:solidFill>
                <a:srgbClr val="003399"/>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DIRECCIÓN DE TECNOLOGÍAS Y GESTIÓN DE INFORMACIÓN EN JUSTICIA</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grpSp>
    </p:spTree>
    <p:extLst>
      <p:ext uri="{BB962C8B-B14F-4D97-AF65-F5344CB8AC3E}">
        <p14:creationId xmlns:p14="http://schemas.microsoft.com/office/powerpoint/2010/main" val="12495101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9" name="148 Conector recto"/>
          <p:cNvCxnSpPr/>
          <p:nvPr/>
        </p:nvCxnSpPr>
        <p:spPr>
          <a:xfrm flipH="1">
            <a:off x="2461558" y="3933056"/>
            <a:ext cx="38225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nvGrpSpPr>
          <p:cNvPr id="57" name="56 Grupo"/>
          <p:cNvGrpSpPr/>
          <p:nvPr/>
        </p:nvGrpSpPr>
        <p:grpSpPr>
          <a:xfrm>
            <a:off x="251520" y="2780928"/>
            <a:ext cx="2269376" cy="2238682"/>
            <a:chOff x="1187624" y="1916832"/>
            <a:chExt cx="3312368" cy="3312369"/>
          </a:xfrm>
        </p:grpSpPr>
        <p:sp>
          <p:nvSpPr>
            <p:cNvPr id="137" name="136 Elipse"/>
            <p:cNvSpPr/>
            <p:nvPr/>
          </p:nvSpPr>
          <p:spPr>
            <a:xfrm>
              <a:off x="1259632" y="1988840"/>
              <a:ext cx="3168352" cy="316835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9" name="138 Anillo"/>
            <p:cNvSpPr/>
            <p:nvPr/>
          </p:nvSpPr>
          <p:spPr>
            <a:xfrm>
              <a:off x="1187624" y="1916832"/>
              <a:ext cx="3312368" cy="3312369"/>
            </a:xfrm>
            <a:prstGeom prst="donut">
              <a:avLst>
                <a:gd name="adj" fmla="val 3262"/>
              </a:avLst>
            </a:prstGeom>
            <a:solidFill>
              <a:schemeClr val="bg2"/>
            </a:solidFill>
            <a:ln>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0" name="139 CuadroTexto"/>
            <p:cNvSpPr txBox="1"/>
            <p:nvPr/>
          </p:nvSpPr>
          <p:spPr>
            <a:xfrm>
              <a:off x="1482750" y="2500285"/>
              <a:ext cx="2722115" cy="2173445"/>
            </a:xfrm>
            <a:prstGeom prst="rect">
              <a:avLst/>
            </a:prstGeom>
            <a:noFill/>
          </p:spPr>
          <p:txBody>
            <a:bodyPr wrap="square" rtlCol="0">
              <a:spAutoFit/>
            </a:bodyPr>
            <a:lstStyle/>
            <a:p>
              <a:pPr algn="ctr"/>
              <a:r>
                <a:rPr lang="es-CO" sz="1100" b="1" dirty="0" smtClean="0">
                  <a:solidFill>
                    <a:schemeClr val="bg1"/>
                  </a:solidFill>
                  <a:effectLst>
                    <a:outerShdw blurRad="38100" dist="38100" dir="2700000" algn="tl">
                      <a:srgbClr val="000000">
                        <a:alpha val="43137"/>
                      </a:srgbClr>
                    </a:outerShdw>
                  </a:effectLst>
                  <a:latin typeface="Century Gothic" panose="020B0502020202020204" pitchFamily="34" charset="0"/>
                </a:rPr>
                <a:t>ACTUALIZACIÓN Y ADECUACIÓN DEL MARCO DE REFERENCIA DE ARQUITECTURA EMPRESARIAL PARA LA GESTIÓN TIC DEL MINISTERIO DE JUSTICIA Y DEL DERECHO, BOGOTÁ</a:t>
              </a:r>
              <a:endParaRPr lang="es-CO" sz="1200" b="1" dirty="0">
                <a:solidFill>
                  <a:schemeClr val="bg1"/>
                </a:solidFill>
              </a:endParaRPr>
            </a:p>
          </p:txBody>
        </p:sp>
      </p:grpSp>
      <p:grpSp>
        <p:nvGrpSpPr>
          <p:cNvPr id="98" name="97 Grupo"/>
          <p:cNvGrpSpPr/>
          <p:nvPr/>
        </p:nvGrpSpPr>
        <p:grpSpPr>
          <a:xfrm>
            <a:off x="2699792" y="3140968"/>
            <a:ext cx="6194657" cy="1696256"/>
            <a:chOff x="4572758" y="3662461"/>
            <a:chExt cx="6194657" cy="1634707"/>
          </a:xfrm>
        </p:grpSpPr>
        <p:sp>
          <p:nvSpPr>
            <p:cNvPr id="109" name="108 Pentágono"/>
            <p:cNvSpPr/>
            <p:nvPr/>
          </p:nvSpPr>
          <p:spPr>
            <a:xfrm flipH="1">
              <a:off x="5576431" y="3823553"/>
              <a:ext cx="5190984" cy="1473615"/>
            </a:xfrm>
            <a:prstGeom prst="homePlate">
              <a:avLst>
                <a:gd name="adj" fmla="val 25451"/>
              </a:avLst>
            </a:prstGeom>
            <a:noFill/>
            <a:ln w="3175">
              <a:solidFill>
                <a:schemeClr val="tx1">
                  <a:lumMod val="65000"/>
                  <a:lumOff val="3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24" name="123 Grupo"/>
            <p:cNvGrpSpPr/>
            <p:nvPr/>
          </p:nvGrpSpPr>
          <p:grpSpPr>
            <a:xfrm>
              <a:off x="4572758" y="3662461"/>
              <a:ext cx="1224136" cy="1254795"/>
              <a:chOff x="7773481" y="2366317"/>
              <a:chExt cx="1224136" cy="1254795"/>
            </a:xfrm>
          </p:grpSpPr>
          <p:grpSp>
            <p:nvGrpSpPr>
              <p:cNvPr id="133" name="132 Grupo"/>
              <p:cNvGrpSpPr/>
              <p:nvPr/>
            </p:nvGrpSpPr>
            <p:grpSpPr>
              <a:xfrm>
                <a:off x="7928152" y="2714734"/>
                <a:ext cx="920546" cy="906378"/>
                <a:chOff x="3460061" y="3262599"/>
                <a:chExt cx="1255955" cy="1236624"/>
              </a:xfrm>
            </p:grpSpPr>
            <p:pic>
              <p:nvPicPr>
                <p:cNvPr id="135" name="Picture 7"/>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25675" y="3356992"/>
                  <a:ext cx="1190341" cy="11025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6" name="135 Anillo"/>
                <p:cNvSpPr/>
                <p:nvPr/>
              </p:nvSpPr>
              <p:spPr>
                <a:xfrm>
                  <a:off x="3460061" y="3262599"/>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34" name="133 CuadroTexto"/>
              <p:cNvSpPr txBox="1"/>
              <p:nvPr/>
            </p:nvSpPr>
            <p:spPr>
              <a:xfrm>
                <a:off x="7773481" y="2366317"/>
                <a:ext cx="1224136" cy="385592"/>
              </a:xfrm>
              <a:prstGeom prst="rect">
                <a:avLst/>
              </a:prstGeom>
              <a:noFill/>
            </p:spPr>
            <p:txBody>
              <a:bodyPr wrap="square" rtlCol="0">
                <a:spAutoFit/>
              </a:bodyPr>
              <a:lstStyle/>
              <a:p>
                <a:pPr algn="ctr"/>
                <a:r>
                  <a:rPr lang="es-CO" sz="1000" dirty="0">
                    <a:latin typeface="Comic Sans MS" panose="030F0702030302020204" pitchFamily="66" charset="0"/>
                  </a:rPr>
                  <a:t>OBJETIVOS ESPECÍFICOS</a:t>
                </a:r>
              </a:p>
            </p:txBody>
          </p:sp>
        </p:grpSp>
      </p:grpSp>
      <p:grpSp>
        <p:nvGrpSpPr>
          <p:cNvPr id="59" name="58 Grupo"/>
          <p:cNvGrpSpPr/>
          <p:nvPr/>
        </p:nvGrpSpPr>
        <p:grpSpPr>
          <a:xfrm>
            <a:off x="2339752" y="4725144"/>
            <a:ext cx="6554696" cy="1128815"/>
            <a:chOff x="496093" y="5103623"/>
            <a:chExt cx="6554696" cy="1128815"/>
          </a:xfrm>
        </p:grpSpPr>
        <p:sp>
          <p:nvSpPr>
            <p:cNvPr id="86" name="85 Pentágono"/>
            <p:cNvSpPr/>
            <p:nvPr/>
          </p:nvSpPr>
          <p:spPr>
            <a:xfrm flipH="1">
              <a:off x="1384661" y="5591952"/>
              <a:ext cx="5666128" cy="521516"/>
            </a:xfrm>
            <a:prstGeom prst="homePlate">
              <a:avLst/>
            </a:prstGeom>
            <a:noFill/>
            <a:ln w="3175">
              <a:solidFill>
                <a:srgbClr val="FF8585"/>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87" name="86 Grupo"/>
            <p:cNvGrpSpPr/>
            <p:nvPr/>
          </p:nvGrpSpPr>
          <p:grpSpPr>
            <a:xfrm>
              <a:off x="496093" y="5103623"/>
              <a:ext cx="1224136" cy="1128815"/>
              <a:chOff x="277742" y="2492297"/>
              <a:chExt cx="1224136" cy="1128815"/>
            </a:xfrm>
          </p:grpSpPr>
          <p:grpSp>
            <p:nvGrpSpPr>
              <p:cNvPr id="89" name="88 Grupo"/>
              <p:cNvGrpSpPr/>
              <p:nvPr/>
            </p:nvGrpSpPr>
            <p:grpSpPr>
              <a:xfrm>
                <a:off x="412858" y="2714734"/>
                <a:ext cx="914798" cy="906378"/>
                <a:chOff x="2666216" y="3699236"/>
                <a:chExt cx="1248108" cy="1236624"/>
              </a:xfrm>
            </p:grpSpPr>
            <p:pic>
              <p:nvPicPr>
                <p:cNvPr id="91"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74821" y="3780460"/>
                  <a:ext cx="1162402" cy="11016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 name="91 Anillo"/>
                <p:cNvSpPr/>
                <p:nvPr/>
              </p:nvSpPr>
              <p:spPr>
                <a:xfrm>
                  <a:off x="2666216" y="3699236"/>
                  <a:ext cx="1248108"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90" name="89 CuadroTexto"/>
              <p:cNvSpPr txBox="1"/>
              <p:nvPr/>
            </p:nvSpPr>
            <p:spPr>
              <a:xfrm>
                <a:off x="277742" y="2492297"/>
                <a:ext cx="1224136" cy="246221"/>
              </a:xfrm>
              <a:prstGeom prst="rect">
                <a:avLst/>
              </a:prstGeom>
              <a:noFill/>
            </p:spPr>
            <p:txBody>
              <a:bodyPr wrap="square" rtlCol="0">
                <a:spAutoFit/>
              </a:bodyPr>
              <a:lstStyle/>
              <a:p>
                <a:pPr algn="ctr"/>
                <a:r>
                  <a:rPr lang="es-CO" sz="1000" dirty="0" smtClean="0">
                    <a:latin typeface="Comic Sans MS" panose="030F0702030302020204" pitchFamily="66" charset="0"/>
                  </a:rPr>
                  <a:t>DEPENDENCIA</a:t>
                </a:r>
                <a:endParaRPr lang="es-CO" sz="1000" dirty="0">
                  <a:latin typeface="Comic Sans MS" panose="030F0702030302020204" pitchFamily="66" charset="0"/>
                </a:endParaRPr>
              </a:p>
            </p:txBody>
          </p:sp>
        </p:grpSp>
        <p:sp>
          <p:nvSpPr>
            <p:cNvPr id="88" name="87 CuadroTexto"/>
            <p:cNvSpPr txBox="1"/>
            <p:nvPr/>
          </p:nvSpPr>
          <p:spPr>
            <a:xfrm>
              <a:off x="1634499" y="5734117"/>
              <a:ext cx="5214292" cy="246221"/>
            </a:xfrm>
            <a:prstGeom prst="rect">
              <a:avLst/>
            </a:prstGeom>
            <a:noFill/>
            <a:ln>
              <a:noFill/>
              <a:prstDash val="dashDot"/>
            </a:ln>
          </p:spPr>
          <p:txBody>
            <a:bodyPr wrap="square" rtlCol="0">
              <a:spAutoFit/>
            </a:bodyPr>
            <a:lstStyle/>
            <a:p>
              <a:pPr algn="ctr"/>
              <a:r>
                <a:rPr lang="es-CO" sz="1000" dirty="0" smtClean="0">
                  <a:latin typeface="Century Gothic" panose="020B0502020202020204" pitchFamily="34" charset="0"/>
                </a:rPr>
                <a:t>Subdirección de Tecnologías y Sistemas de la Información</a:t>
              </a:r>
              <a:endParaRPr lang="es-CO" sz="1000" dirty="0">
                <a:latin typeface="Century Gothic" panose="020B0502020202020204" pitchFamily="34" charset="0"/>
              </a:endParaRPr>
            </a:p>
          </p:txBody>
        </p:sp>
      </p:grpSp>
      <p:grpSp>
        <p:nvGrpSpPr>
          <p:cNvPr id="60" name="59 Grupo"/>
          <p:cNvGrpSpPr/>
          <p:nvPr/>
        </p:nvGrpSpPr>
        <p:grpSpPr>
          <a:xfrm>
            <a:off x="2339752" y="1956757"/>
            <a:ext cx="6554697" cy="1112203"/>
            <a:chOff x="4273313" y="5120235"/>
            <a:chExt cx="6554697" cy="1112203"/>
          </a:xfrm>
        </p:grpSpPr>
        <p:grpSp>
          <p:nvGrpSpPr>
            <p:cNvPr id="78" name="77 Grupo"/>
            <p:cNvGrpSpPr/>
            <p:nvPr/>
          </p:nvGrpSpPr>
          <p:grpSpPr>
            <a:xfrm>
              <a:off x="4273313" y="5120235"/>
              <a:ext cx="6554697" cy="1112203"/>
              <a:chOff x="4273313" y="5120235"/>
              <a:chExt cx="6554697" cy="1112203"/>
            </a:xfrm>
          </p:grpSpPr>
          <p:sp>
            <p:nvSpPr>
              <p:cNvPr id="80" name="79 Pentágono"/>
              <p:cNvSpPr/>
              <p:nvPr/>
            </p:nvSpPr>
            <p:spPr>
              <a:xfrm flipH="1">
                <a:off x="5289995" y="5479456"/>
                <a:ext cx="5538015" cy="447051"/>
              </a:xfrm>
              <a:prstGeom prst="homePlate">
                <a:avLst/>
              </a:prstGeom>
              <a:noFill/>
              <a:ln w="3175">
                <a:solidFill>
                  <a:schemeClr val="accent5">
                    <a:lumMod val="7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81" name="80 Grupo"/>
              <p:cNvGrpSpPr/>
              <p:nvPr/>
            </p:nvGrpSpPr>
            <p:grpSpPr>
              <a:xfrm>
                <a:off x="4273313" y="5120235"/>
                <a:ext cx="1224136" cy="1112203"/>
                <a:chOff x="2016009" y="2508909"/>
                <a:chExt cx="1224136" cy="1112203"/>
              </a:xfrm>
            </p:grpSpPr>
            <p:grpSp>
              <p:nvGrpSpPr>
                <p:cNvPr id="82" name="81 Grupo"/>
                <p:cNvGrpSpPr/>
                <p:nvPr/>
              </p:nvGrpSpPr>
              <p:grpSpPr>
                <a:xfrm>
                  <a:off x="2170678" y="2714734"/>
                  <a:ext cx="914798" cy="906378"/>
                  <a:chOff x="7380314" y="1665313"/>
                  <a:chExt cx="1248109" cy="1236624"/>
                </a:xfrm>
              </p:grpSpPr>
              <p:pic>
                <p:nvPicPr>
                  <p:cNvPr id="84"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52320" y="1772816"/>
                    <a:ext cx="1104096" cy="1021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5" name="84 Anillo"/>
                  <p:cNvSpPr/>
                  <p:nvPr/>
                </p:nvSpPr>
                <p:spPr>
                  <a:xfrm>
                    <a:off x="7380314" y="1665313"/>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83" name="82 CuadroTexto"/>
                <p:cNvSpPr txBox="1"/>
                <p:nvPr/>
              </p:nvSpPr>
              <p:spPr>
                <a:xfrm>
                  <a:off x="2016009" y="2508909"/>
                  <a:ext cx="1224136" cy="246221"/>
                </a:xfrm>
                <a:prstGeom prst="rect">
                  <a:avLst/>
                </a:prstGeom>
                <a:noFill/>
              </p:spPr>
              <p:txBody>
                <a:bodyPr wrap="square" rtlCol="0">
                  <a:spAutoFit/>
                </a:bodyPr>
                <a:lstStyle/>
                <a:p>
                  <a:pPr algn="ctr"/>
                  <a:r>
                    <a:rPr lang="es-CO" sz="1000" dirty="0" smtClean="0">
                      <a:latin typeface="Comic Sans MS" panose="030F0702030302020204" pitchFamily="66" charset="0"/>
                    </a:rPr>
                    <a:t>PRESUPUESTO</a:t>
                  </a:r>
                  <a:endParaRPr lang="es-CO" sz="1000" dirty="0">
                    <a:latin typeface="Comic Sans MS" panose="030F0702030302020204" pitchFamily="66" charset="0"/>
                  </a:endParaRPr>
                </a:p>
              </p:txBody>
            </p:sp>
          </p:grpSp>
        </p:grpSp>
        <p:sp>
          <p:nvSpPr>
            <p:cNvPr id="79" name="78 CuadroTexto"/>
            <p:cNvSpPr txBox="1"/>
            <p:nvPr/>
          </p:nvSpPr>
          <p:spPr>
            <a:xfrm>
              <a:off x="5637031" y="5596432"/>
              <a:ext cx="4756853" cy="243883"/>
            </a:xfrm>
            <a:prstGeom prst="rect">
              <a:avLst/>
            </a:prstGeom>
            <a:noFill/>
            <a:ln>
              <a:noFill/>
            </a:ln>
          </p:spPr>
          <p:txBody>
            <a:bodyPr wrap="square" rtlCol="0">
              <a:spAutoFit/>
            </a:bodyPr>
            <a:lstStyle/>
            <a:p>
              <a:pPr algn="ctr"/>
              <a:r>
                <a:rPr lang="es-CO" sz="1000" dirty="0">
                  <a:latin typeface="Century Gothic" panose="020B0502020202020204" pitchFamily="34" charset="0"/>
                </a:rPr>
                <a:t>$ </a:t>
              </a:r>
              <a:r>
                <a:rPr lang="es-CO" sz="1000" dirty="0" smtClean="0">
                  <a:latin typeface="Century Gothic" panose="020B0502020202020204" pitchFamily="34" charset="0"/>
                </a:rPr>
                <a:t>5.221  </a:t>
              </a:r>
              <a:r>
                <a:rPr lang="es-CO" sz="1000" dirty="0">
                  <a:latin typeface="Century Gothic" panose="020B0502020202020204" pitchFamily="34" charset="0"/>
                </a:rPr>
                <a:t>millones</a:t>
              </a:r>
            </a:p>
          </p:txBody>
        </p:sp>
      </p:grpSp>
      <p:grpSp>
        <p:nvGrpSpPr>
          <p:cNvPr id="61" name="60 Grupo"/>
          <p:cNvGrpSpPr/>
          <p:nvPr/>
        </p:nvGrpSpPr>
        <p:grpSpPr>
          <a:xfrm>
            <a:off x="1029094" y="5445224"/>
            <a:ext cx="7865414" cy="1272232"/>
            <a:chOff x="3635896" y="3386117"/>
            <a:chExt cx="7865414" cy="1272232"/>
          </a:xfrm>
        </p:grpSpPr>
        <p:grpSp>
          <p:nvGrpSpPr>
            <p:cNvPr id="70" name="69 Grupo"/>
            <p:cNvGrpSpPr/>
            <p:nvPr/>
          </p:nvGrpSpPr>
          <p:grpSpPr>
            <a:xfrm>
              <a:off x="4571992" y="3935759"/>
              <a:ext cx="6929318" cy="577875"/>
              <a:chOff x="3514796" y="4009463"/>
              <a:chExt cx="6929318" cy="577875"/>
            </a:xfrm>
          </p:grpSpPr>
          <p:sp>
            <p:nvSpPr>
              <p:cNvPr id="76" name="75 Pentágono"/>
              <p:cNvSpPr/>
              <p:nvPr/>
            </p:nvSpPr>
            <p:spPr>
              <a:xfrm flipH="1">
                <a:off x="3514796" y="4009463"/>
                <a:ext cx="6929318" cy="577875"/>
              </a:xfrm>
              <a:prstGeom prst="homePlate">
                <a:avLst>
                  <a:gd name="adj" fmla="val 37017"/>
                </a:avLst>
              </a:prstGeom>
              <a:noFill/>
              <a:ln w="3175">
                <a:solidFill>
                  <a:srgbClr val="FFC000"/>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7" name="76 CuadroTexto"/>
              <p:cNvSpPr txBox="1"/>
              <p:nvPr/>
            </p:nvSpPr>
            <p:spPr>
              <a:xfrm>
                <a:off x="3960688" y="4149704"/>
                <a:ext cx="6409390" cy="246221"/>
              </a:xfrm>
              <a:prstGeom prst="rect">
                <a:avLst/>
              </a:prstGeom>
              <a:noFill/>
              <a:ln>
                <a:noFill/>
              </a:ln>
            </p:spPr>
            <p:txBody>
              <a:bodyPr wrap="square" rtlCol="0">
                <a:spAutoFit/>
              </a:bodyPr>
              <a:lstStyle/>
              <a:p>
                <a:pPr algn="just"/>
                <a:r>
                  <a:rPr lang="es-CO" sz="1000" dirty="0">
                    <a:latin typeface="Century Gothic" panose="020B0502020202020204" pitchFamily="34" charset="0"/>
                  </a:rPr>
                  <a:t>Fortalecer la implementación del marco de referencia TIC en el Ministerio de Justicia y del Derecho</a:t>
                </a:r>
              </a:p>
            </p:txBody>
          </p:sp>
        </p:grpSp>
        <p:grpSp>
          <p:nvGrpSpPr>
            <p:cNvPr id="71" name="70 Grupo"/>
            <p:cNvGrpSpPr/>
            <p:nvPr/>
          </p:nvGrpSpPr>
          <p:grpSpPr>
            <a:xfrm>
              <a:off x="3635896" y="3386117"/>
              <a:ext cx="1224136" cy="1272232"/>
              <a:chOff x="3934196" y="2348880"/>
              <a:chExt cx="1224136" cy="1272232"/>
            </a:xfrm>
          </p:grpSpPr>
          <p:grpSp>
            <p:nvGrpSpPr>
              <p:cNvPr id="72" name="71 Grupo"/>
              <p:cNvGrpSpPr/>
              <p:nvPr/>
            </p:nvGrpSpPr>
            <p:grpSpPr>
              <a:xfrm>
                <a:off x="4089836" y="2714734"/>
                <a:ext cx="914798" cy="906378"/>
                <a:chOff x="7474559" y="2984464"/>
                <a:chExt cx="1248109" cy="1236624"/>
              </a:xfrm>
            </p:grpSpPr>
            <p:pic>
              <p:nvPicPr>
                <p:cNvPr id="74" name="Picture 5"/>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98532" y="3056472"/>
                  <a:ext cx="1197515" cy="1093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5" name="74 Anillo"/>
                <p:cNvSpPr/>
                <p:nvPr/>
              </p:nvSpPr>
              <p:spPr>
                <a:xfrm>
                  <a:off x="7474559" y="2984464"/>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73" name="72 CuadroTexto"/>
              <p:cNvSpPr txBox="1"/>
              <p:nvPr/>
            </p:nvSpPr>
            <p:spPr>
              <a:xfrm>
                <a:off x="3934196" y="2348880"/>
                <a:ext cx="1224136" cy="400110"/>
              </a:xfrm>
              <a:prstGeom prst="rect">
                <a:avLst/>
              </a:prstGeom>
              <a:noFill/>
            </p:spPr>
            <p:txBody>
              <a:bodyPr wrap="square" rtlCol="0">
                <a:spAutoFit/>
              </a:bodyPr>
              <a:lstStyle/>
              <a:p>
                <a:pPr algn="ctr"/>
                <a:r>
                  <a:rPr lang="es-CO" sz="1000" dirty="0">
                    <a:latin typeface="Comic Sans MS" panose="030F0702030302020204" pitchFamily="66" charset="0"/>
                  </a:rPr>
                  <a:t>OBJETIVO</a:t>
                </a:r>
              </a:p>
              <a:p>
                <a:pPr algn="ctr"/>
                <a:r>
                  <a:rPr lang="es-CO" sz="1000" dirty="0">
                    <a:latin typeface="Comic Sans MS" panose="030F0702030302020204" pitchFamily="66" charset="0"/>
                  </a:rPr>
                  <a:t>GENERAL</a:t>
                </a:r>
              </a:p>
            </p:txBody>
          </p:sp>
        </p:grpSp>
      </p:grpSp>
      <p:grpSp>
        <p:nvGrpSpPr>
          <p:cNvPr id="62" name="61 Grupo"/>
          <p:cNvGrpSpPr/>
          <p:nvPr/>
        </p:nvGrpSpPr>
        <p:grpSpPr>
          <a:xfrm>
            <a:off x="1052867" y="869370"/>
            <a:ext cx="7841583" cy="1163880"/>
            <a:chOff x="1486692" y="248463"/>
            <a:chExt cx="7841583" cy="1163880"/>
          </a:xfrm>
        </p:grpSpPr>
        <p:sp>
          <p:nvSpPr>
            <p:cNvPr id="63" name="62 Pentágono"/>
            <p:cNvSpPr/>
            <p:nvPr/>
          </p:nvSpPr>
          <p:spPr>
            <a:xfrm flipH="1">
              <a:off x="2400886" y="623215"/>
              <a:ext cx="6927389" cy="621485"/>
            </a:xfrm>
            <a:prstGeom prst="homePlate">
              <a:avLst>
                <a:gd name="adj" fmla="val 37017"/>
              </a:avLst>
            </a:prstGeom>
            <a:noFill/>
            <a:ln w="3175">
              <a:solidFill>
                <a:srgbClr val="FFC000"/>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grpSp>
          <p:nvGrpSpPr>
            <p:cNvPr id="64" name="63 Grupo"/>
            <p:cNvGrpSpPr/>
            <p:nvPr/>
          </p:nvGrpSpPr>
          <p:grpSpPr>
            <a:xfrm>
              <a:off x="1486692" y="248463"/>
              <a:ext cx="1224136" cy="1163880"/>
              <a:chOff x="5854325" y="2420888"/>
              <a:chExt cx="1224136" cy="1163880"/>
            </a:xfrm>
          </p:grpSpPr>
          <p:grpSp>
            <p:nvGrpSpPr>
              <p:cNvPr id="66" name="65 Grupo"/>
              <p:cNvGrpSpPr/>
              <p:nvPr/>
            </p:nvGrpSpPr>
            <p:grpSpPr>
              <a:xfrm>
                <a:off x="5987305" y="2678390"/>
                <a:ext cx="914798" cy="906378"/>
                <a:chOff x="7470453" y="4338064"/>
                <a:chExt cx="1248109" cy="1236624"/>
              </a:xfrm>
            </p:grpSpPr>
            <p:pic>
              <p:nvPicPr>
                <p:cNvPr id="68"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92459" y="4459533"/>
                  <a:ext cx="1008112" cy="1026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9" name="68 Anillo"/>
                <p:cNvSpPr/>
                <p:nvPr/>
              </p:nvSpPr>
              <p:spPr>
                <a:xfrm>
                  <a:off x="7470453" y="4338064"/>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67" name="66 CuadroTexto"/>
              <p:cNvSpPr txBox="1"/>
              <p:nvPr/>
            </p:nvSpPr>
            <p:spPr>
              <a:xfrm>
                <a:off x="5854325" y="2420888"/>
                <a:ext cx="1224136" cy="246221"/>
              </a:xfrm>
              <a:prstGeom prst="rect">
                <a:avLst/>
              </a:prstGeom>
              <a:noFill/>
            </p:spPr>
            <p:txBody>
              <a:bodyPr wrap="square" rtlCol="0">
                <a:spAutoFit/>
              </a:bodyPr>
              <a:lstStyle/>
              <a:p>
                <a:pPr algn="ctr"/>
                <a:r>
                  <a:rPr lang="es-CO" sz="1000" dirty="0" smtClean="0">
                    <a:latin typeface="Comic Sans MS" panose="030F0702030302020204" pitchFamily="66" charset="0"/>
                  </a:rPr>
                  <a:t>PROPÓSITO</a:t>
                </a:r>
                <a:endParaRPr lang="es-CO" sz="1000" dirty="0">
                  <a:latin typeface="Comic Sans MS" panose="030F0702030302020204" pitchFamily="66" charset="0"/>
                </a:endParaRPr>
              </a:p>
            </p:txBody>
          </p:sp>
        </p:grpSp>
        <p:sp>
          <p:nvSpPr>
            <p:cNvPr id="65" name="64 CuadroTexto"/>
            <p:cNvSpPr txBox="1"/>
            <p:nvPr/>
          </p:nvSpPr>
          <p:spPr>
            <a:xfrm>
              <a:off x="2794597" y="680511"/>
              <a:ext cx="6459699" cy="553998"/>
            </a:xfrm>
            <a:prstGeom prst="rect">
              <a:avLst/>
            </a:prstGeom>
            <a:noFill/>
          </p:spPr>
          <p:txBody>
            <a:bodyPr wrap="square" rtlCol="0">
              <a:spAutoFit/>
            </a:bodyPr>
            <a:lstStyle/>
            <a:p>
              <a:pPr algn="just"/>
              <a:r>
                <a:rPr lang="es-CO" sz="1000" dirty="0">
                  <a:latin typeface="Century Gothic" panose="020B0502020202020204" pitchFamily="34" charset="0"/>
                </a:rPr>
                <a:t>El  modelo de arquitectura empresarial es un modelo integral de gestión estratégica con tecnología que está alineado con la estrategia sectorial o institucional y permite desarrollar una gestión de TI que genera valor estratégico para el sector, la entidad, sus clientes de información y usuarios.</a:t>
              </a:r>
              <a:endParaRPr lang="es-CO" sz="1000" dirty="0"/>
            </a:p>
          </p:txBody>
        </p:sp>
      </p:grpSp>
      <p:cxnSp>
        <p:nvCxnSpPr>
          <p:cNvPr id="9" name="8 Conector recto"/>
          <p:cNvCxnSpPr>
            <a:stCxn id="139" idx="0"/>
          </p:cNvCxnSpPr>
          <p:nvPr/>
        </p:nvCxnSpPr>
        <p:spPr>
          <a:xfrm flipH="1" flipV="1">
            <a:off x="899592" y="2060848"/>
            <a:ext cx="486616" cy="72008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1" name="10 Conector recto"/>
          <p:cNvCxnSpPr>
            <a:endCxn id="69" idx="2"/>
          </p:cNvCxnSpPr>
          <p:nvPr/>
        </p:nvCxnSpPr>
        <p:spPr>
          <a:xfrm flipV="1">
            <a:off x="899592" y="1580061"/>
            <a:ext cx="286255" cy="369429"/>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1" name="140 Conector recto"/>
          <p:cNvCxnSpPr>
            <a:endCxn id="139" idx="4"/>
          </p:cNvCxnSpPr>
          <p:nvPr/>
        </p:nvCxnSpPr>
        <p:spPr>
          <a:xfrm flipV="1">
            <a:off x="849661" y="5019610"/>
            <a:ext cx="536547" cy="844246"/>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2" name="141 Conector recto"/>
          <p:cNvCxnSpPr>
            <a:stCxn id="75" idx="2"/>
          </p:cNvCxnSpPr>
          <p:nvPr/>
        </p:nvCxnSpPr>
        <p:spPr>
          <a:xfrm flipH="1" flipV="1">
            <a:off x="849661" y="5863857"/>
            <a:ext cx="335073" cy="40041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3" name="142 Conector recto"/>
          <p:cNvCxnSpPr/>
          <p:nvPr/>
        </p:nvCxnSpPr>
        <p:spPr>
          <a:xfrm flipV="1">
            <a:off x="1965193" y="2420888"/>
            <a:ext cx="176752" cy="446233"/>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4" name="143 Conector recto"/>
          <p:cNvCxnSpPr/>
          <p:nvPr/>
        </p:nvCxnSpPr>
        <p:spPr>
          <a:xfrm flipV="1">
            <a:off x="2175570" y="2420888"/>
            <a:ext cx="345326" cy="1"/>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nvGrpSpPr>
          <p:cNvPr id="29" name="28 Grupo"/>
          <p:cNvGrpSpPr/>
          <p:nvPr/>
        </p:nvGrpSpPr>
        <p:grpSpPr>
          <a:xfrm flipV="1">
            <a:off x="1928065" y="4869160"/>
            <a:ext cx="555703" cy="446233"/>
            <a:chOff x="2189601" y="2573288"/>
            <a:chExt cx="555703" cy="446233"/>
          </a:xfrm>
        </p:grpSpPr>
        <p:cxnSp>
          <p:nvCxnSpPr>
            <p:cNvPr id="146" name="145 Conector recto"/>
            <p:cNvCxnSpPr/>
            <p:nvPr/>
          </p:nvCxnSpPr>
          <p:spPr>
            <a:xfrm flipV="1">
              <a:off x="2189601" y="2573288"/>
              <a:ext cx="176752" cy="446233"/>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8" name="147 Conector recto"/>
            <p:cNvCxnSpPr/>
            <p:nvPr/>
          </p:nvCxnSpPr>
          <p:spPr>
            <a:xfrm flipV="1">
              <a:off x="2399978" y="2573288"/>
              <a:ext cx="345326" cy="1"/>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sp>
        <p:nvSpPr>
          <p:cNvPr id="2" name="1 Rectángulo"/>
          <p:cNvSpPr/>
          <p:nvPr/>
        </p:nvSpPr>
        <p:spPr>
          <a:xfrm>
            <a:off x="4183496" y="3645024"/>
            <a:ext cx="4508954" cy="861774"/>
          </a:xfrm>
          <a:prstGeom prst="rect">
            <a:avLst/>
          </a:prstGeom>
        </p:spPr>
        <p:txBody>
          <a:bodyPr wrap="square">
            <a:spAutoFit/>
          </a:bodyPr>
          <a:lstStyle/>
          <a:p>
            <a:pPr algn="just"/>
            <a:r>
              <a:rPr lang="es-CO" sz="1000" dirty="0" smtClean="0">
                <a:latin typeface="Century Gothic" panose="020B0502020202020204" pitchFamily="34" charset="0"/>
              </a:rPr>
              <a:t>1. Mejorar </a:t>
            </a:r>
            <a:r>
              <a:rPr lang="es-CO" sz="1000" dirty="0">
                <a:latin typeface="Century Gothic" panose="020B0502020202020204" pitchFamily="34" charset="0"/>
              </a:rPr>
              <a:t>la capacidad en la aplicación de la estrategia y gobernabilidad de TIC</a:t>
            </a:r>
            <a:r>
              <a:rPr lang="es-CO" sz="1000" dirty="0" smtClean="0">
                <a:latin typeface="Century Gothic" panose="020B0502020202020204" pitchFamily="34" charset="0"/>
              </a:rPr>
              <a:t>.</a:t>
            </a:r>
          </a:p>
          <a:p>
            <a:pPr algn="just"/>
            <a:endParaRPr lang="es-CO" sz="1000" dirty="0">
              <a:latin typeface="Century Gothic" panose="020B0502020202020204" pitchFamily="34" charset="0"/>
            </a:endParaRPr>
          </a:p>
          <a:p>
            <a:pPr algn="just"/>
            <a:r>
              <a:rPr lang="es-CO" sz="1000" dirty="0" smtClean="0">
                <a:latin typeface="Century Gothic" panose="020B0502020202020204" pitchFamily="34" charset="0"/>
              </a:rPr>
              <a:t>2. Generar </a:t>
            </a:r>
            <a:r>
              <a:rPr lang="es-CO" sz="1000" dirty="0">
                <a:latin typeface="Century Gothic" panose="020B0502020202020204" pitchFamily="34" charset="0"/>
              </a:rPr>
              <a:t>conocimiento de las soluciones tecnológicas de la entidad</a:t>
            </a:r>
          </a:p>
        </p:txBody>
      </p:sp>
      <p:grpSp>
        <p:nvGrpSpPr>
          <p:cNvPr id="94" name="Grupo 93"/>
          <p:cNvGrpSpPr/>
          <p:nvPr/>
        </p:nvGrpSpPr>
        <p:grpSpPr>
          <a:xfrm>
            <a:off x="-2008" y="188640"/>
            <a:ext cx="8030392" cy="648072"/>
            <a:chOff x="-2008" y="247000"/>
            <a:chExt cx="8030392" cy="648072"/>
          </a:xfrm>
        </p:grpSpPr>
        <p:pic>
          <p:nvPicPr>
            <p:cNvPr id="95" name="Imagen 9" descr="Min + Lema.jpg"/>
            <p:cNvPicPr>
              <a:picLocks noChangeAspect="1"/>
            </p:cNvPicPr>
            <p:nvPr/>
          </p:nvPicPr>
          <p:blipFill rotWithShape="1">
            <a:blip r:embed="rId8">
              <a:extLst>
                <a:ext uri="{28A0092B-C50C-407E-A947-70E740481C1C}">
                  <a14:useLocalDpi xmlns:a14="http://schemas.microsoft.com/office/drawing/2010/main" val="0"/>
                </a:ext>
              </a:extLst>
            </a:blip>
            <a:srcRect t="19999" r="47742" b="10000"/>
            <a:stretch/>
          </p:blipFill>
          <p:spPr>
            <a:xfrm>
              <a:off x="5806672" y="276830"/>
              <a:ext cx="2221712" cy="576000"/>
            </a:xfrm>
            <a:prstGeom prst="rect">
              <a:avLst/>
            </a:prstGeom>
            <a:effectLst/>
          </p:spPr>
        </p:pic>
        <p:sp>
          <p:nvSpPr>
            <p:cNvPr id="96" name="4 Rectángulo"/>
            <p:cNvSpPr/>
            <p:nvPr/>
          </p:nvSpPr>
          <p:spPr>
            <a:xfrm>
              <a:off x="-2008" y="247000"/>
              <a:ext cx="4572000" cy="648072"/>
            </a:xfrm>
            <a:prstGeom prst="rect">
              <a:avLst/>
            </a:prstGeom>
            <a:solidFill>
              <a:srgbClr val="003399"/>
            </a:solidFill>
            <a:ln>
              <a:solidFill>
                <a:srgbClr val="003399"/>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DISTRIBUCIÓN DE LOS PROYECTOS DE INVERSIÓN</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grpSp>
    </p:spTree>
    <p:extLst>
      <p:ext uri="{BB962C8B-B14F-4D97-AF65-F5344CB8AC3E}">
        <p14:creationId xmlns:p14="http://schemas.microsoft.com/office/powerpoint/2010/main" val="34461546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42 Grupo"/>
          <p:cNvGrpSpPr/>
          <p:nvPr/>
        </p:nvGrpSpPr>
        <p:grpSpPr>
          <a:xfrm>
            <a:off x="3563888" y="4015000"/>
            <a:ext cx="2131030" cy="2102208"/>
            <a:chOff x="1187624" y="1916832"/>
            <a:chExt cx="3312368" cy="3312368"/>
          </a:xfrm>
        </p:grpSpPr>
        <p:sp>
          <p:nvSpPr>
            <p:cNvPr id="44" name="43 Elipse"/>
            <p:cNvSpPr/>
            <p:nvPr/>
          </p:nvSpPr>
          <p:spPr>
            <a:xfrm>
              <a:off x="1259632" y="1988840"/>
              <a:ext cx="3168352" cy="3168352"/>
            </a:xfrm>
            <a:prstGeom prst="ellipse">
              <a:avLst/>
            </a:prstGeom>
            <a:gradFill flip="none" rotWithShape="1">
              <a:gsLst>
                <a:gs pos="0">
                  <a:srgbClr val="003399">
                    <a:shade val="30000"/>
                    <a:satMod val="115000"/>
                  </a:srgbClr>
                </a:gs>
                <a:gs pos="50000">
                  <a:srgbClr val="003399">
                    <a:shade val="67500"/>
                    <a:satMod val="115000"/>
                  </a:srgbClr>
                </a:gs>
                <a:gs pos="100000">
                  <a:srgbClr val="003399">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5" name="44 Anillo"/>
            <p:cNvSpPr/>
            <p:nvPr/>
          </p:nvSpPr>
          <p:spPr>
            <a:xfrm>
              <a:off x="1187624" y="1916832"/>
              <a:ext cx="3312368" cy="3312368"/>
            </a:xfrm>
            <a:prstGeom prst="donut">
              <a:avLst>
                <a:gd name="adj" fmla="val 3262"/>
              </a:avLst>
            </a:prstGeom>
            <a:solidFill>
              <a:schemeClr val="bg2"/>
            </a:solidFill>
            <a:ln>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46" name="45 CuadroTexto"/>
            <p:cNvSpPr txBox="1"/>
            <p:nvPr/>
          </p:nvSpPr>
          <p:spPr>
            <a:xfrm>
              <a:off x="1500482" y="2754829"/>
              <a:ext cx="2722116" cy="1745827"/>
            </a:xfrm>
            <a:prstGeom prst="rect">
              <a:avLst/>
            </a:prstGeom>
            <a:noFill/>
          </p:spPr>
          <p:txBody>
            <a:bodyPr wrap="square" rtlCol="0">
              <a:spAutoFit/>
            </a:bodyPr>
            <a:lstStyle/>
            <a:p>
              <a:pPr algn="ctr"/>
              <a:r>
                <a:rPr lang="es-CO" sz="1100" b="1" dirty="0">
                  <a:solidFill>
                    <a:schemeClr val="bg1"/>
                  </a:solidFill>
                  <a:effectLst>
                    <a:outerShdw blurRad="38100" dist="38100" dir="2700000" algn="tl">
                      <a:srgbClr val="000000">
                        <a:alpha val="43137"/>
                      </a:srgbClr>
                    </a:outerShdw>
                  </a:effectLst>
                  <a:latin typeface="Century Gothic" panose="020B0502020202020204" pitchFamily="34" charset="0"/>
                </a:rPr>
                <a:t> </a:t>
              </a:r>
              <a:r>
                <a:rPr lang="es-CO" sz="1100" b="1" dirty="0" smtClean="0">
                  <a:solidFill>
                    <a:schemeClr val="bg1"/>
                  </a:solidFill>
                  <a:effectLst>
                    <a:outerShdw blurRad="38100" dist="38100" dir="2700000" algn="tl">
                      <a:srgbClr val="000000">
                        <a:alpha val="43137"/>
                      </a:srgbClr>
                    </a:outerShdw>
                  </a:effectLst>
                  <a:latin typeface="Century Gothic" panose="020B0502020202020204" pitchFamily="34" charset="0"/>
                </a:rPr>
                <a:t>FORTALECIMIENTO DEL SISTEMA CENTRALIZADO DE ESTADÍSTICAS E INFORMACIÓN EN JUSTICIA NACIONAL </a:t>
              </a:r>
              <a:endParaRPr lang="es-CO" sz="11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grpSp>
      <p:grpSp>
        <p:nvGrpSpPr>
          <p:cNvPr id="15" name="14 Grupo"/>
          <p:cNvGrpSpPr/>
          <p:nvPr/>
        </p:nvGrpSpPr>
        <p:grpSpPr>
          <a:xfrm>
            <a:off x="183946" y="2466608"/>
            <a:ext cx="4454601" cy="1286782"/>
            <a:chOff x="107504" y="3378800"/>
            <a:chExt cx="4454601" cy="1286782"/>
          </a:xfrm>
        </p:grpSpPr>
        <p:grpSp>
          <p:nvGrpSpPr>
            <p:cNvPr id="13" name="12 Grupo"/>
            <p:cNvGrpSpPr/>
            <p:nvPr/>
          </p:nvGrpSpPr>
          <p:grpSpPr>
            <a:xfrm>
              <a:off x="107504" y="3378800"/>
              <a:ext cx="4454601" cy="1286782"/>
              <a:chOff x="107504" y="3666832"/>
              <a:chExt cx="4454601" cy="1286782"/>
            </a:xfrm>
          </p:grpSpPr>
          <p:sp>
            <p:nvSpPr>
              <p:cNvPr id="94" name="93 Pentágono"/>
              <p:cNvSpPr/>
              <p:nvPr/>
            </p:nvSpPr>
            <p:spPr>
              <a:xfrm>
                <a:off x="107504" y="3952135"/>
                <a:ext cx="3456384" cy="1001479"/>
              </a:xfrm>
              <a:prstGeom prst="homePlate">
                <a:avLst>
                  <a:gd name="adj" fmla="val 37017"/>
                </a:avLst>
              </a:prstGeom>
              <a:noFill/>
              <a:ln w="3175">
                <a:solidFill>
                  <a:srgbClr val="FFC000"/>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95" name="94 Grupo"/>
              <p:cNvGrpSpPr/>
              <p:nvPr/>
            </p:nvGrpSpPr>
            <p:grpSpPr>
              <a:xfrm>
                <a:off x="3337969" y="3666832"/>
                <a:ext cx="1224136" cy="1250424"/>
                <a:chOff x="3934196" y="2370688"/>
                <a:chExt cx="1224136" cy="1250424"/>
              </a:xfrm>
            </p:grpSpPr>
            <p:grpSp>
              <p:nvGrpSpPr>
                <p:cNvPr id="104" name="103 Grupo"/>
                <p:cNvGrpSpPr/>
                <p:nvPr/>
              </p:nvGrpSpPr>
              <p:grpSpPr>
                <a:xfrm>
                  <a:off x="4089836" y="2714734"/>
                  <a:ext cx="914798" cy="906378"/>
                  <a:chOff x="7474559" y="2984464"/>
                  <a:chExt cx="1248109" cy="1236624"/>
                </a:xfrm>
              </p:grpSpPr>
              <p:pic>
                <p:nvPicPr>
                  <p:cNvPr id="106" name="Picture 5"/>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98532" y="3056472"/>
                    <a:ext cx="1197515" cy="1093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8" name="107 Anillo"/>
                  <p:cNvSpPr/>
                  <p:nvPr/>
                </p:nvSpPr>
                <p:spPr>
                  <a:xfrm>
                    <a:off x="7474559" y="2984464"/>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05" name="104 CuadroTexto"/>
                <p:cNvSpPr txBox="1"/>
                <p:nvPr/>
              </p:nvSpPr>
              <p:spPr>
                <a:xfrm>
                  <a:off x="3934196" y="2370688"/>
                  <a:ext cx="1224136" cy="430887"/>
                </a:xfrm>
                <a:prstGeom prst="rect">
                  <a:avLst/>
                </a:prstGeom>
                <a:noFill/>
              </p:spPr>
              <p:txBody>
                <a:bodyPr wrap="square" rtlCol="0">
                  <a:spAutoFit/>
                </a:bodyPr>
                <a:lstStyle/>
                <a:p>
                  <a:pPr algn="ctr"/>
                  <a:r>
                    <a:rPr lang="es-CO" sz="1100" dirty="0">
                      <a:latin typeface="Comic Sans MS" panose="030F0702030302020204" pitchFamily="66" charset="0"/>
                    </a:rPr>
                    <a:t>OBJETIVO</a:t>
                  </a:r>
                </a:p>
                <a:p>
                  <a:pPr algn="ctr"/>
                  <a:r>
                    <a:rPr lang="es-CO" sz="1100" dirty="0">
                      <a:latin typeface="Comic Sans MS" panose="030F0702030302020204" pitchFamily="66" charset="0"/>
                    </a:rPr>
                    <a:t>GENERAL</a:t>
                  </a:r>
                </a:p>
              </p:txBody>
            </p:sp>
          </p:grpSp>
        </p:grpSp>
        <p:sp>
          <p:nvSpPr>
            <p:cNvPr id="97" name="96 CuadroTexto"/>
            <p:cNvSpPr txBox="1"/>
            <p:nvPr/>
          </p:nvSpPr>
          <p:spPr>
            <a:xfrm>
              <a:off x="107505" y="3981152"/>
              <a:ext cx="3096070" cy="400110"/>
            </a:xfrm>
            <a:prstGeom prst="rect">
              <a:avLst/>
            </a:prstGeom>
            <a:noFill/>
            <a:ln>
              <a:noFill/>
            </a:ln>
          </p:spPr>
          <p:txBody>
            <a:bodyPr wrap="square" rtlCol="0">
              <a:spAutoFit/>
            </a:bodyPr>
            <a:lstStyle/>
            <a:p>
              <a:pPr algn="just"/>
              <a:r>
                <a:rPr lang="es-CO" sz="1000" dirty="0">
                  <a:latin typeface="Century Gothic" panose="020B0502020202020204" pitchFamily="34" charset="0"/>
                </a:rPr>
                <a:t>Fortalecer la gestión y gobernabilidad de la información en justicia </a:t>
              </a:r>
            </a:p>
          </p:txBody>
        </p:sp>
      </p:grpSp>
      <p:grpSp>
        <p:nvGrpSpPr>
          <p:cNvPr id="3" name="2 Grupo"/>
          <p:cNvGrpSpPr/>
          <p:nvPr/>
        </p:nvGrpSpPr>
        <p:grpSpPr>
          <a:xfrm>
            <a:off x="4621148" y="2466608"/>
            <a:ext cx="4415348" cy="1767341"/>
            <a:chOff x="4617472" y="3666832"/>
            <a:chExt cx="4415348" cy="1767341"/>
          </a:xfrm>
        </p:grpSpPr>
        <p:sp>
          <p:nvSpPr>
            <p:cNvPr id="93" name="92 Pentágono"/>
            <p:cNvSpPr/>
            <p:nvPr/>
          </p:nvSpPr>
          <p:spPr>
            <a:xfrm flipH="1">
              <a:off x="5576436" y="3717627"/>
              <a:ext cx="3456384" cy="1716546"/>
            </a:xfrm>
            <a:prstGeom prst="homePlate">
              <a:avLst>
                <a:gd name="adj" fmla="val 37017"/>
              </a:avLst>
            </a:prstGeom>
            <a:noFill/>
            <a:ln w="3175">
              <a:solidFill>
                <a:schemeClr val="tx1">
                  <a:lumMod val="65000"/>
                  <a:lumOff val="3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96" name="95 Grupo"/>
            <p:cNvGrpSpPr/>
            <p:nvPr/>
          </p:nvGrpSpPr>
          <p:grpSpPr>
            <a:xfrm>
              <a:off x="4617472" y="3666832"/>
              <a:ext cx="1224136" cy="1250424"/>
              <a:chOff x="7818195" y="2370688"/>
              <a:chExt cx="1224136" cy="1250424"/>
            </a:xfrm>
          </p:grpSpPr>
          <p:grpSp>
            <p:nvGrpSpPr>
              <p:cNvPr id="100" name="99 Grupo"/>
              <p:cNvGrpSpPr/>
              <p:nvPr/>
            </p:nvGrpSpPr>
            <p:grpSpPr>
              <a:xfrm>
                <a:off x="7928152" y="2714734"/>
                <a:ext cx="920546" cy="906378"/>
                <a:chOff x="3460061" y="3262599"/>
                <a:chExt cx="1255955" cy="1236624"/>
              </a:xfrm>
            </p:grpSpPr>
            <p:pic>
              <p:nvPicPr>
                <p:cNvPr id="102" name="Picture 7"/>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25675" y="3356992"/>
                  <a:ext cx="1190341" cy="11025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3" name="102 Anillo"/>
                <p:cNvSpPr/>
                <p:nvPr/>
              </p:nvSpPr>
              <p:spPr>
                <a:xfrm>
                  <a:off x="3460061" y="3262599"/>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01" name="100 CuadroTexto"/>
              <p:cNvSpPr txBox="1"/>
              <p:nvPr/>
            </p:nvSpPr>
            <p:spPr>
              <a:xfrm>
                <a:off x="7818195" y="2370688"/>
                <a:ext cx="1224136" cy="430887"/>
              </a:xfrm>
              <a:prstGeom prst="rect">
                <a:avLst/>
              </a:prstGeom>
              <a:noFill/>
            </p:spPr>
            <p:txBody>
              <a:bodyPr wrap="square" rtlCol="0">
                <a:spAutoFit/>
              </a:bodyPr>
              <a:lstStyle/>
              <a:p>
                <a:pPr algn="ctr"/>
                <a:r>
                  <a:rPr lang="es-CO" sz="1100" dirty="0">
                    <a:latin typeface="Comic Sans MS" panose="030F0702030302020204" pitchFamily="66" charset="0"/>
                  </a:rPr>
                  <a:t>OBJETIVOS ESPECÍFICOS</a:t>
                </a:r>
              </a:p>
            </p:txBody>
          </p:sp>
        </p:grpSp>
      </p:grpSp>
      <p:grpSp>
        <p:nvGrpSpPr>
          <p:cNvPr id="17" name="16 Grupo"/>
          <p:cNvGrpSpPr/>
          <p:nvPr/>
        </p:nvGrpSpPr>
        <p:grpSpPr>
          <a:xfrm>
            <a:off x="287494" y="5157192"/>
            <a:ext cx="3348402" cy="1200224"/>
            <a:chOff x="1224356" y="5469136"/>
            <a:chExt cx="3348402" cy="1200224"/>
          </a:xfrm>
        </p:grpSpPr>
        <p:sp>
          <p:nvSpPr>
            <p:cNvPr id="111" name="110 Pentágono"/>
            <p:cNvSpPr/>
            <p:nvPr/>
          </p:nvSpPr>
          <p:spPr>
            <a:xfrm>
              <a:off x="1224356" y="5839133"/>
              <a:ext cx="2339532" cy="758219"/>
            </a:xfrm>
            <a:prstGeom prst="homePlate">
              <a:avLst/>
            </a:prstGeom>
            <a:noFill/>
            <a:ln w="3175">
              <a:solidFill>
                <a:srgbClr val="FF8585"/>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12" name="111 Grupo"/>
            <p:cNvGrpSpPr/>
            <p:nvPr/>
          </p:nvGrpSpPr>
          <p:grpSpPr>
            <a:xfrm>
              <a:off x="3348622" y="5469136"/>
              <a:ext cx="1224136" cy="1200224"/>
              <a:chOff x="107504" y="2420888"/>
              <a:chExt cx="1224136" cy="1200224"/>
            </a:xfrm>
          </p:grpSpPr>
          <p:grpSp>
            <p:nvGrpSpPr>
              <p:cNvPr id="120" name="119 Grupo"/>
              <p:cNvGrpSpPr/>
              <p:nvPr/>
            </p:nvGrpSpPr>
            <p:grpSpPr>
              <a:xfrm>
                <a:off x="251520" y="2714734"/>
                <a:ext cx="914798" cy="906378"/>
                <a:chOff x="2446096" y="3699236"/>
                <a:chExt cx="1248109" cy="1236624"/>
              </a:xfrm>
            </p:grpSpPr>
            <p:pic>
              <p:nvPicPr>
                <p:cNvPr id="122"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83768" y="3780461"/>
                  <a:ext cx="1162402" cy="1101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3" name="122 Anillo"/>
                <p:cNvSpPr/>
                <p:nvPr/>
              </p:nvSpPr>
              <p:spPr>
                <a:xfrm>
                  <a:off x="2446096" y="3699236"/>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21" name="120 CuadroTexto"/>
              <p:cNvSpPr txBox="1"/>
              <p:nvPr/>
            </p:nvSpPr>
            <p:spPr>
              <a:xfrm>
                <a:off x="107504" y="2420888"/>
                <a:ext cx="1224136" cy="261610"/>
              </a:xfrm>
              <a:prstGeom prst="rect">
                <a:avLst/>
              </a:prstGeom>
              <a:noFill/>
            </p:spPr>
            <p:txBody>
              <a:bodyPr wrap="square" rtlCol="0">
                <a:spAutoFit/>
              </a:bodyPr>
              <a:lstStyle/>
              <a:p>
                <a:pPr algn="ctr"/>
                <a:r>
                  <a:rPr lang="es-CO" sz="1100" dirty="0" smtClean="0">
                    <a:latin typeface="Comic Sans MS" panose="030F0702030302020204" pitchFamily="66" charset="0"/>
                  </a:rPr>
                  <a:t>DEPENDENCIA</a:t>
                </a:r>
                <a:endParaRPr lang="es-CO" sz="1100" dirty="0">
                  <a:latin typeface="Comic Sans MS" panose="030F0702030302020204" pitchFamily="66" charset="0"/>
                </a:endParaRPr>
              </a:p>
            </p:txBody>
          </p:sp>
        </p:grpSp>
        <p:sp>
          <p:nvSpPr>
            <p:cNvPr id="114" name="113 CuadroTexto"/>
            <p:cNvSpPr txBox="1"/>
            <p:nvPr/>
          </p:nvSpPr>
          <p:spPr>
            <a:xfrm>
              <a:off x="1224356" y="5949280"/>
              <a:ext cx="1907782" cy="553998"/>
            </a:xfrm>
            <a:prstGeom prst="rect">
              <a:avLst/>
            </a:prstGeom>
            <a:noFill/>
            <a:ln>
              <a:noFill/>
              <a:prstDash val="dashDot"/>
            </a:ln>
          </p:spPr>
          <p:txBody>
            <a:bodyPr wrap="square" rtlCol="0">
              <a:spAutoFit/>
            </a:bodyPr>
            <a:lstStyle/>
            <a:p>
              <a:pPr algn="ctr"/>
              <a:r>
                <a:rPr lang="es-CO" sz="1000" dirty="0" smtClean="0">
                  <a:latin typeface="Century Gothic" panose="020B0502020202020204" pitchFamily="34" charset="0"/>
                </a:rPr>
                <a:t>Subdirección de Gestión de la Información en Justicia </a:t>
              </a:r>
              <a:endParaRPr lang="es-CO" sz="1000" dirty="0">
                <a:latin typeface="Century Gothic" panose="020B0502020202020204" pitchFamily="34" charset="0"/>
              </a:endParaRPr>
            </a:p>
          </p:txBody>
        </p:sp>
      </p:grpSp>
      <p:grpSp>
        <p:nvGrpSpPr>
          <p:cNvPr id="16" name="15 Grupo"/>
          <p:cNvGrpSpPr/>
          <p:nvPr/>
        </p:nvGrpSpPr>
        <p:grpSpPr>
          <a:xfrm>
            <a:off x="5608266" y="5085184"/>
            <a:ext cx="3356222" cy="1200224"/>
            <a:chOff x="4559746" y="5469136"/>
            <a:chExt cx="3356222" cy="1200224"/>
          </a:xfrm>
        </p:grpSpPr>
        <p:sp>
          <p:nvSpPr>
            <p:cNvPr id="110" name="109 Pentágono"/>
            <p:cNvSpPr/>
            <p:nvPr/>
          </p:nvSpPr>
          <p:spPr>
            <a:xfrm flipH="1">
              <a:off x="5576436" y="5916378"/>
              <a:ext cx="2339532" cy="632120"/>
            </a:xfrm>
            <a:prstGeom prst="homePlate">
              <a:avLst/>
            </a:prstGeom>
            <a:noFill/>
            <a:ln w="3175">
              <a:solidFill>
                <a:schemeClr val="accent5">
                  <a:lumMod val="7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13" name="112 Grupo"/>
            <p:cNvGrpSpPr/>
            <p:nvPr/>
          </p:nvGrpSpPr>
          <p:grpSpPr>
            <a:xfrm>
              <a:off x="4559746" y="5469136"/>
              <a:ext cx="1224136" cy="1200224"/>
              <a:chOff x="2016009" y="2420888"/>
              <a:chExt cx="1224136" cy="1200224"/>
            </a:xfrm>
          </p:grpSpPr>
          <p:grpSp>
            <p:nvGrpSpPr>
              <p:cNvPr id="116" name="115 Grupo"/>
              <p:cNvGrpSpPr/>
              <p:nvPr/>
            </p:nvGrpSpPr>
            <p:grpSpPr>
              <a:xfrm>
                <a:off x="2170678" y="2714734"/>
                <a:ext cx="914798" cy="906378"/>
                <a:chOff x="7380314" y="1665313"/>
                <a:chExt cx="1248109" cy="1236624"/>
              </a:xfrm>
            </p:grpSpPr>
            <p:pic>
              <p:nvPicPr>
                <p:cNvPr id="118"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52320" y="1772816"/>
                  <a:ext cx="1104096" cy="1021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9" name="118 Anillo"/>
                <p:cNvSpPr/>
                <p:nvPr/>
              </p:nvSpPr>
              <p:spPr>
                <a:xfrm>
                  <a:off x="7380314" y="1665313"/>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17" name="116 CuadroTexto"/>
              <p:cNvSpPr txBox="1"/>
              <p:nvPr/>
            </p:nvSpPr>
            <p:spPr>
              <a:xfrm>
                <a:off x="2016009" y="2420888"/>
                <a:ext cx="1224136" cy="261610"/>
              </a:xfrm>
              <a:prstGeom prst="rect">
                <a:avLst/>
              </a:prstGeom>
              <a:noFill/>
            </p:spPr>
            <p:txBody>
              <a:bodyPr wrap="square" rtlCol="0">
                <a:spAutoFit/>
              </a:bodyPr>
              <a:lstStyle/>
              <a:p>
                <a:pPr algn="ctr"/>
                <a:r>
                  <a:rPr lang="es-CO" sz="1100" dirty="0" smtClean="0">
                    <a:latin typeface="Comic Sans MS" panose="030F0702030302020204" pitchFamily="66" charset="0"/>
                  </a:rPr>
                  <a:t>PRESUPUESTO</a:t>
                </a:r>
                <a:endParaRPr lang="es-CO" sz="1100" dirty="0">
                  <a:latin typeface="Comic Sans MS" panose="030F0702030302020204" pitchFamily="66" charset="0"/>
                </a:endParaRPr>
              </a:p>
            </p:txBody>
          </p:sp>
        </p:grpSp>
        <p:sp>
          <p:nvSpPr>
            <p:cNvPr id="115" name="114 CuadroTexto"/>
            <p:cNvSpPr txBox="1"/>
            <p:nvPr/>
          </p:nvSpPr>
          <p:spPr>
            <a:xfrm>
              <a:off x="5940425" y="6117208"/>
              <a:ext cx="1871935" cy="246221"/>
            </a:xfrm>
            <a:prstGeom prst="rect">
              <a:avLst/>
            </a:prstGeom>
            <a:noFill/>
            <a:ln>
              <a:noFill/>
            </a:ln>
          </p:spPr>
          <p:txBody>
            <a:bodyPr wrap="square" rtlCol="0">
              <a:spAutoFit/>
            </a:bodyPr>
            <a:lstStyle/>
            <a:p>
              <a:pPr algn="ctr"/>
              <a:r>
                <a:rPr lang="es-CO" sz="1000" dirty="0" smtClean="0">
                  <a:latin typeface="Century Gothic" panose="020B0502020202020204" pitchFamily="34" charset="0"/>
                </a:rPr>
                <a:t>$ </a:t>
              </a:r>
              <a:r>
                <a:rPr lang="es-CO" sz="1000" dirty="0" smtClean="0">
                  <a:latin typeface="Century Gothic" panose="020B0502020202020204" pitchFamily="34" charset="0"/>
                </a:rPr>
                <a:t>370 </a:t>
              </a:r>
              <a:r>
                <a:rPr lang="es-CO" sz="1000" dirty="0" smtClean="0">
                  <a:latin typeface="Century Gothic" panose="020B0502020202020204" pitchFamily="34" charset="0"/>
                </a:rPr>
                <a:t>millones</a:t>
              </a:r>
              <a:endParaRPr lang="es-CO" sz="1000" dirty="0">
                <a:latin typeface="Century Gothic" panose="020B0502020202020204" pitchFamily="34" charset="0"/>
              </a:endParaRPr>
            </a:p>
          </p:txBody>
        </p:sp>
      </p:grpSp>
      <p:grpSp>
        <p:nvGrpSpPr>
          <p:cNvPr id="125" name="124 Grupo"/>
          <p:cNvGrpSpPr/>
          <p:nvPr/>
        </p:nvGrpSpPr>
        <p:grpSpPr>
          <a:xfrm>
            <a:off x="1187624" y="1040551"/>
            <a:ext cx="5605588" cy="1163880"/>
            <a:chOff x="1486692" y="248463"/>
            <a:chExt cx="5605588" cy="1163880"/>
          </a:xfrm>
        </p:grpSpPr>
        <p:sp>
          <p:nvSpPr>
            <p:cNvPr id="126" name="125 Pentágono"/>
            <p:cNvSpPr/>
            <p:nvPr/>
          </p:nvSpPr>
          <p:spPr>
            <a:xfrm flipH="1">
              <a:off x="2400896" y="548680"/>
              <a:ext cx="4691384" cy="842856"/>
            </a:xfrm>
            <a:prstGeom prst="homePlate">
              <a:avLst>
                <a:gd name="adj" fmla="val 37017"/>
              </a:avLst>
            </a:prstGeom>
            <a:noFill/>
            <a:ln w="3175">
              <a:solidFill>
                <a:srgbClr val="FFC000"/>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grpSp>
          <p:nvGrpSpPr>
            <p:cNvPr id="127" name="126 Grupo"/>
            <p:cNvGrpSpPr/>
            <p:nvPr/>
          </p:nvGrpSpPr>
          <p:grpSpPr>
            <a:xfrm>
              <a:off x="1486692" y="248463"/>
              <a:ext cx="1224136" cy="1163880"/>
              <a:chOff x="5854325" y="2420888"/>
              <a:chExt cx="1224136" cy="1163880"/>
            </a:xfrm>
          </p:grpSpPr>
          <p:grpSp>
            <p:nvGrpSpPr>
              <p:cNvPr id="129" name="128 Grupo"/>
              <p:cNvGrpSpPr/>
              <p:nvPr/>
            </p:nvGrpSpPr>
            <p:grpSpPr>
              <a:xfrm>
                <a:off x="5987305" y="2678390"/>
                <a:ext cx="914798" cy="906378"/>
                <a:chOff x="7470453" y="4338064"/>
                <a:chExt cx="1248109" cy="1236624"/>
              </a:xfrm>
            </p:grpSpPr>
            <p:pic>
              <p:nvPicPr>
                <p:cNvPr id="131"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92459" y="4459533"/>
                  <a:ext cx="1008112" cy="1026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2" name="131 Anillo"/>
                <p:cNvSpPr/>
                <p:nvPr/>
              </p:nvSpPr>
              <p:spPr>
                <a:xfrm>
                  <a:off x="7470453" y="4338064"/>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30" name="129 CuadroTexto"/>
              <p:cNvSpPr txBox="1"/>
              <p:nvPr/>
            </p:nvSpPr>
            <p:spPr>
              <a:xfrm>
                <a:off x="5854325" y="2420888"/>
                <a:ext cx="1224136" cy="261610"/>
              </a:xfrm>
              <a:prstGeom prst="rect">
                <a:avLst/>
              </a:prstGeom>
              <a:noFill/>
            </p:spPr>
            <p:txBody>
              <a:bodyPr wrap="square" rtlCol="0">
                <a:spAutoFit/>
              </a:bodyPr>
              <a:lstStyle/>
              <a:p>
                <a:pPr algn="ctr"/>
                <a:r>
                  <a:rPr lang="es-CO" sz="1100" dirty="0" smtClean="0">
                    <a:latin typeface="Comic Sans MS" panose="030F0702030302020204" pitchFamily="66" charset="0"/>
                  </a:rPr>
                  <a:t>PROPÓSITO</a:t>
                </a:r>
                <a:endParaRPr lang="es-CO" sz="1100" dirty="0">
                  <a:latin typeface="Comic Sans MS" panose="030F0702030302020204" pitchFamily="66" charset="0"/>
                </a:endParaRPr>
              </a:p>
            </p:txBody>
          </p:sp>
        </p:grpSp>
        <p:sp>
          <p:nvSpPr>
            <p:cNvPr id="128" name="127 CuadroTexto"/>
            <p:cNvSpPr txBox="1"/>
            <p:nvPr/>
          </p:nvSpPr>
          <p:spPr>
            <a:xfrm>
              <a:off x="2794600" y="719254"/>
              <a:ext cx="4297680" cy="553998"/>
            </a:xfrm>
            <a:prstGeom prst="rect">
              <a:avLst/>
            </a:prstGeom>
            <a:noFill/>
          </p:spPr>
          <p:txBody>
            <a:bodyPr wrap="square" rtlCol="0">
              <a:spAutoFit/>
            </a:bodyPr>
            <a:lstStyle/>
            <a:p>
              <a:pPr algn="just"/>
              <a:r>
                <a:rPr lang="es-CO" sz="1000" dirty="0">
                  <a:latin typeface="Century Gothic" panose="020B0502020202020204" pitchFamily="34" charset="0"/>
                </a:rPr>
                <a:t>Categorizar y clasificar los diferentes aspectos que deben considerarse para generación  de información en </a:t>
              </a:r>
              <a:r>
                <a:rPr lang="es-CO" sz="1000" dirty="0" smtClean="0">
                  <a:latin typeface="Century Gothic" panose="020B0502020202020204" pitchFamily="34" charset="0"/>
                </a:rPr>
                <a:t>justicia.</a:t>
              </a:r>
              <a:endParaRPr lang="es-CO" sz="1000" dirty="0">
                <a:latin typeface="Century Gothic" panose="020B0502020202020204" pitchFamily="34" charset="0"/>
              </a:endParaRPr>
            </a:p>
            <a:p>
              <a:pPr algn="just"/>
              <a:endParaRPr lang="es-CO" sz="1000" dirty="0">
                <a:solidFill>
                  <a:srgbClr val="FF0000"/>
                </a:solidFill>
              </a:endParaRPr>
            </a:p>
          </p:txBody>
        </p:sp>
      </p:grpSp>
      <p:cxnSp>
        <p:nvCxnSpPr>
          <p:cNvPr id="19" name="18 Conector angular"/>
          <p:cNvCxnSpPr>
            <a:stCxn id="45" idx="2"/>
            <a:endCxn id="121" idx="0"/>
          </p:cNvCxnSpPr>
          <p:nvPr/>
        </p:nvCxnSpPr>
        <p:spPr>
          <a:xfrm rot="10800000" flipV="1">
            <a:off x="3023828" y="5066104"/>
            <a:ext cx="540060" cy="91088"/>
          </a:xfrm>
          <a:prstGeom prst="bentConnector2">
            <a:avLst/>
          </a:prstGeom>
          <a:ln>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38" name="137 Conector angular"/>
          <p:cNvCxnSpPr>
            <a:stCxn id="45" idx="6"/>
            <a:endCxn id="117" idx="0"/>
          </p:cNvCxnSpPr>
          <p:nvPr/>
        </p:nvCxnSpPr>
        <p:spPr>
          <a:xfrm>
            <a:off x="5694918" y="5066104"/>
            <a:ext cx="525416" cy="19080"/>
          </a:xfrm>
          <a:prstGeom prst="bentConnector2">
            <a:avLst/>
          </a:prstGeom>
          <a:ln>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45" name="144 Conector angular"/>
          <p:cNvCxnSpPr>
            <a:stCxn id="45" idx="2"/>
            <a:endCxn id="108" idx="4"/>
          </p:cNvCxnSpPr>
          <p:nvPr/>
        </p:nvCxnSpPr>
        <p:spPr>
          <a:xfrm rot="10800000" flipH="1">
            <a:off x="3563888" y="3717032"/>
            <a:ext cx="463562" cy="1349072"/>
          </a:xfrm>
          <a:prstGeom prst="bentConnector4">
            <a:avLst>
              <a:gd name="adj1" fmla="val -17260"/>
              <a:gd name="adj2" fmla="val 88957"/>
            </a:avLst>
          </a:prstGeom>
          <a:ln>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47" name="146 Conector angular"/>
          <p:cNvCxnSpPr>
            <a:stCxn id="45" idx="6"/>
            <a:endCxn id="102" idx="2"/>
          </p:cNvCxnSpPr>
          <p:nvPr/>
        </p:nvCxnSpPr>
        <p:spPr>
          <a:xfrm flipH="1" flipV="1">
            <a:off x="5215424" y="3687966"/>
            <a:ext cx="479494" cy="1378138"/>
          </a:xfrm>
          <a:prstGeom prst="bentConnector4">
            <a:avLst>
              <a:gd name="adj1" fmla="val -7151"/>
              <a:gd name="adj2" fmla="val 88135"/>
            </a:avLst>
          </a:prstGeom>
          <a:ln>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58" name="157 Conector angular"/>
          <p:cNvCxnSpPr>
            <a:stCxn id="44" idx="0"/>
            <a:endCxn id="132" idx="4"/>
          </p:cNvCxnSpPr>
          <p:nvPr/>
        </p:nvCxnSpPr>
        <p:spPr>
          <a:xfrm rot="16200000" flipV="1">
            <a:off x="2275570" y="1706865"/>
            <a:ext cx="1856269" cy="2851401"/>
          </a:xfrm>
          <a:prstGeom prst="bentConnector3">
            <a:avLst>
              <a:gd name="adj1" fmla="val 88650"/>
            </a:avLst>
          </a:prstGeom>
          <a:ln>
            <a:prstDash val="dashDot"/>
            <a:tailEnd type="arrow"/>
          </a:ln>
        </p:spPr>
        <p:style>
          <a:lnRef idx="1">
            <a:schemeClr val="accent1"/>
          </a:lnRef>
          <a:fillRef idx="0">
            <a:schemeClr val="accent1"/>
          </a:fillRef>
          <a:effectRef idx="0">
            <a:schemeClr val="accent1"/>
          </a:effectRef>
          <a:fontRef idx="minor">
            <a:schemeClr val="tx1"/>
          </a:fontRef>
        </p:style>
      </p:cxnSp>
      <p:sp>
        <p:nvSpPr>
          <p:cNvPr id="56" name="55 CuadroTexto"/>
          <p:cNvSpPr txBox="1"/>
          <p:nvPr/>
        </p:nvSpPr>
        <p:spPr>
          <a:xfrm>
            <a:off x="6209972" y="2492896"/>
            <a:ext cx="2735105" cy="1785104"/>
          </a:xfrm>
          <a:prstGeom prst="rect">
            <a:avLst/>
          </a:prstGeom>
          <a:noFill/>
          <a:ln>
            <a:noFill/>
          </a:ln>
        </p:spPr>
        <p:txBody>
          <a:bodyPr wrap="square" lIns="36000" rIns="36000" rtlCol="0">
            <a:spAutoFit/>
          </a:bodyPr>
          <a:lstStyle/>
          <a:p>
            <a:pPr algn="just"/>
            <a:r>
              <a:rPr lang="es-CO" sz="1000" dirty="0" smtClean="0">
                <a:latin typeface="Century Gothic" panose="020B0502020202020204" pitchFamily="34" charset="0"/>
              </a:rPr>
              <a:t>1. Mejorar </a:t>
            </a:r>
            <a:r>
              <a:rPr lang="es-CO" sz="1000" dirty="0">
                <a:latin typeface="Century Gothic" panose="020B0502020202020204" pitchFamily="34" charset="0"/>
              </a:rPr>
              <a:t>la producción, recolección y generación de información en materia de justicia</a:t>
            </a:r>
            <a:r>
              <a:rPr lang="es-CO" sz="1000" dirty="0" smtClean="0">
                <a:latin typeface="Century Gothic" panose="020B0502020202020204" pitchFamily="34" charset="0"/>
              </a:rPr>
              <a:t>.</a:t>
            </a:r>
          </a:p>
          <a:p>
            <a:pPr algn="just"/>
            <a:endParaRPr lang="es-CO" sz="1000" dirty="0">
              <a:latin typeface="Century Gothic" panose="020B0502020202020204" pitchFamily="34" charset="0"/>
            </a:endParaRPr>
          </a:p>
          <a:p>
            <a:pPr algn="just"/>
            <a:r>
              <a:rPr lang="es-CO" sz="1000" dirty="0" smtClean="0">
                <a:latin typeface="Century Gothic" panose="020B0502020202020204" pitchFamily="34" charset="0"/>
              </a:rPr>
              <a:t>2. Fortalecer </a:t>
            </a:r>
            <a:r>
              <a:rPr lang="es-CO" sz="1000" dirty="0">
                <a:latin typeface="Century Gothic" panose="020B0502020202020204" pitchFamily="34" charset="0"/>
              </a:rPr>
              <a:t>la cultura de acceso, calidad y disponibilidad de datos e información en materia de </a:t>
            </a:r>
            <a:r>
              <a:rPr lang="es-CO" sz="1000" dirty="0" smtClean="0">
                <a:latin typeface="Century Gothic" panose="020B0502020202020204" pitchFamily="34" charset="0"/>
              </a:rPr>
              <a:t>justicia.</a:t>
            </a:r>
          </a:p>
          <a:p>
            <a:pPr algn="just"/>
            <a:endParaRPr lang="es-CO" sz="1000" dirty="0">
              <a:latin typeface="Century Gothic" panose="020B0502020202020204" pitchFamily="34" charset="0"/>
            </a:endParaRPr>
          </a:p>
          <a:p>
            <a:pPr algn="just"/>
            <a:r>
              <a:rPr lang="es-CO" sz="1000" dirty="0" smtClean="0">
                <a:latin typeface="Century Gothic" panose="020B0502020202020204" pitchFamily="34" charset="0"/>
              </a:rPr>
              <a:t>3. Articular </a:t>
            </a:r>
            <a:r>
              <a:rPr lang="es-CO" sz="1000" dirty="0">
                <a:latin typeface="Century Gothic" panose="020B0502020202020204" pitchFamily="34" charset="0"/>
              </a:rPr>
              <a:t>las diferentes fuentes de información para el intercambio y uso de información en materia de </a:t>
            </a:r>
            <a:r>
              <a:rPr lang="es-CO" sz="1000" dirty="0" smtClean="0">
                <a:latin typeface="Century Gothic" panose="020B0502020202020204" pitchFamily="34" charset="0"/>
              </a:rPr>
              <a:t>justicia.</a:t>
            </a:r>
          </a:p>
        </p:txBody>
      </p:sp>
      <p:grpSp>
        <p:nvGrpSpPr>
          <p:cNvPr id="58" name="Grupo 57"/>
          <p:cNvGrpSpPr/>
          <p:nvPr/>
        </p:nvGrpSpPr>
        <p:grpSpPr>
          <a:xfrm>
            <a:off x="-2008" y="247000"/>
            <a:ext cx="8030392" cy="648072"/>
            <a:chOff x="-2008" y="247000"/>
            <a:chExt cx="8030392" cy="648072"/>
          </a:xfrm>
        </p:grpSpPr>
        <p:pic>
          <p:nvPicPr>
            <p:cNvPr id="59" name="Imagen 9" descr="Min + Lema.jpg"/>
            <p:cNvPicPr>
              <a:picLocks noChangeAspect="1"/>
            </p:cNvPicPr>
            <p:nvPr/>
          </p:nvPicPr>
          <p:blipFill rotWithShape="1">
            <a:blip r:embed="rId8">
              <a:extLst>
                <a:ext uri="{28A0092B-C50C-407E-A947-70E740481C1C}">
                  <a14:useLocalDpi xmlns:a14="http://schemas.microsoft.com/office/drawing/2010/main" val="0"/>
                </a:ext>
              </a:extLst>
            </a:blip>
            <a:srcRect t="19999" r="47742" b="10000"/>
            <a:stretch/>
          </p:blipFill>
          <p:spPr>
            <a:xfrm>
              <a:off x="5806672" y="276830"/>
              <a:ext cx="2221712" cy="576000"/>
            </a:xfrm>
            <a:prstGeom prst="rect">
              <a:avLst/>
            </a:prstGeom>
            <a:effectLst/>
          </p:spPr>
        </p:pic>
        <p:sp>
          <p:nvSpPr>
            <p:cNvPr id="60" name="4 Rectángulo"/>
            <p:cNvSpPr/>
            <p:nvPr/>
          </p:nvSpPr>
          <p:spPr>
            <a:xfrm>
              <a:off x="-2008" y="247000"/>
              <a:ext cx="4572000" cy="648072"/>
            </a:xfrm>
            <a:prstGeom prst="rect">
              <a:avLst/>
            </a:prstGeom>
            <a:solidFill>
              <a:srgbClr val="003399"/>
            </a:solidFill>
            <a:ln>
              <a:solidFill>
                <a:srgbClr val="003399"/>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DISTRIBUCIÓN DE LOS PROYECTOS DE INVERSIÓN</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grpSp>
    </p:spTree>
    <p:extLst>
      <p:ext uri="{BB962C8B-B14F-4D97-AF65-F5344CB8AC3E}">
        <p14:creationId xmlns:p14="http://schemas.microsoft.com/office/powerpoint/2010/main" val="4049105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2008" y="247000"/>
            <a:ext cx="8030392" cy="648072"/>
            <a:chOff x="-2008" y="247000"/>
            <a:chExt cx="8030392" cy="648072"/>
          </a:xfrm>
          <a:effectLst/>
        </p:grpSpPr>
        <p:pic>
          <p:nvPicPr>
            <p:cNvPr id="4" name="Imagen 9" descr="Min + Lema.jpg"/>
            <p:cNvPicPr>
              <a:picLocks noChangeAspect="1"/>
            </p:cNvPicPr>
            <p:nvPr/>
          </p:nvPicPr>
          <p:blipFill rotWithShape="1">
            <a:blip r:embed="rId2">
              <a:extLst>
                <a:ext uri="{28A0092B-C50C-407E-A947-70E740481C1C}">
                  <a14:useLocalDpi xmlns:a14="http://schemas.microsoft.com/office/drawing/2010/main" val="0"/>
                </a:ext>
              </a:extLst>
            </a:blip>
            <a:srcRect t="19999" r="47742" b="10000"/>
            <a:stretch/>
          </p:blipFill>
          <p:spPr>
            <a:xfrm>
              <a:off x="5806672" y="276830"/>
              <a:ext cx="2221712" cy="576000"/>
            </a:xfrm>
            <a:prstGeom prst="rect">
              <a:avLst/>
            </a:prstGeom>
            <a:effectLst/>
          </p:spPr>
        </p:pic>
        <p:sp>
          <p:nvSpPr>
            <p:cNvPr id="5" name="4 Rectángulo"/>
            <p:cNvSpPr/>
            <p:nvPr/>
          </p:nvSpPr>
          <p:spPr>
            <a:xfrm>
              <a:off x="-2008" y="247000"/>
              <a:ext cx="4572000" cy="648072"/>
            </a:xfrm>
            <a:prstGeom prst="rect">
              <a:avLst/>
            </a:prstGeom>
            <a:solidFill>
              <a:srgbClr val="003399"/>
            </a:solidFill>
            <a:ln>
              <a:solidFill>
                <a:srgbClr val="003399"/>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TABLA DE CONTENIDO</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grpSp>
      <p:grpSp>
        <p:nvGrpSpPr>
          <p:cNvPr id="80" name="79 Grupo"/>
          <p:cNvGrpSpPr/>
          <p:nvPr/>
        </p:nvGrpSpPr>
        <p:grpSpPr>
          <a:xfrm>
            <a:off x="136531" y="1717665"/>
            <a:ext cx="4525036" cy="545212"/>
            <a:chOff x="97963" y="2006444"/>
            <a:chExt cx="4525036" cy="545212"/>
          </a:xfrm>
        </p:grpSpPr>
        <p:grpSp>
          <p:nvGrpSpPr>
            <p:cNvPr id="135" name="134 Grupo"/>
            <p:cNvGrpSpPr/>
            <p:nvPr/>
          </p:nvGrpSpPr>
          <p:grpSpPr>
            <a:xfrm>
              <a:off x="97963" y="2006444"/>
              <a:ext cx="4525036" cy="545212"/>
              <a:chOff x="61471" y="2735304"/>
              <a:chExt cx="4525036" cy="545212"/>
            </a:xfrm>
          </p:grpSpPr>
          <p:grpSp>
            <p:nvGrpSpPr>
              <p:cNvPr id="137" name="136 Grupo"/>
              <p:cNvGrpSpPr/>
              <p:nvPr/>
            </p:nvGrpSpPr>
            <p:grpSpPr>
              <a:xfrm>
                <a:off x="61471" y="2735304"/>
                <a:ext cx="4525036" cy="545212"/>
                <a:chOff x="217693" y="1636643"/>
                <a:chExt cx="8249095" cy="993914"/>
              </a:xfrm>
            </p:grpSpPr>
            <p:sp>
              <p:nvSpPr>
                <p:cNvPr id="139" name="138 Hexágono"/>
                <p:cNvSpPr/>
                <p:nvPr/>
              </p:nvSpPr>
              <p:spPr>
                <a:xfrm>
                  <a:off x="255088" y="1636643"/>
                  <a:ext cx="8211700" cy="993912"/>
                </a:xfrm>
                <a:prstGeom prst="hexagon">
                  <a:avLst/>
                </a:prstGeom>
                <a:noFill/>
                <a:ln w="38100">
                  <a:solidFill>
                    <a:srgbClr val="00B050"/>
                  </a:solidFill>
                </a:ln>
                <a:effectLst>
                  <a:outerShdw blurRad="50800" dist="38100" dir="8100000" algn="tr" rotWithShape="0">
                    <a:prstClr val="black">
                      <a:alpha val="40000"/>
                    </a:prst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grpSp>
              <p:nvGrpSpPr>
                <p:cNvPr id="140" name="139 Grupo"/>
                <p:cNvGrpSpPr/>
                <p:nvPr/>
              </p:nvGrpSpPr>
              <p:grpSpPr>
                <a:xfrm>
                  <a:off x="217693" y="1636644"/>
                  <a:ext cx="1152938" cy="993913"/>
                  <a:chOff x="344557" y="1978683"/>
                  <a:chExt cx="2173356" cy="1873584"/>
                </a:xfrm>
              </p:grpSpPr>
              <p:sp>
                <p:nvSpPr>
                  <p:cNvPr id="141" name="140 Hexágono"/>
                  <p:cNvSpPr/>
                  <p:nvPr/>
                </p:nvSpPr>
                <p:spPr>
                  <a:xfrm>
                    <a:off x="344557" y="1978683"/>
                    <a:ext cx="2173356" cy="1873584"/>
                  </a:xfrm>
                  <a:prstGeom prst="hexagon">
                    <a:avLst/>
                  </a:prstGeom>
                  <a:solidFill>
                    <a:schemeClr val="bg1"/>
                  </a:solidFill>
                  <a:ln w="38100">
                    <a:solidFill>
                      <a:schemeClr val="bg1">
                        <a:lumMod val="85000"/>
                      </a:schemeClr>
                    </a:solidFill>
                  </a:ln>
                  <a:effectLst>
                    <a:outerShdw blurRad="50800" dist="38100" dir="8100000" algn="tr" rotWithShape="0">
                      <a:prstClr val="black">
                        <a:alpha val="40000"/>
                      </a:prst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sp>
                <p:nvSpPr>
                  <p:cNvPr id="142" name="141 Hexágono"/>
                  <p:cNvSpPr/>
                  <p:nvPr/>
                </p:nvSpPr>
                <p:spPr>
                  <a:xfrm>
                    <a:off x="583096" y="2133599"/>
                    <a:ext cx="1696278" cy="1563758"/>
                  </a:xfrm>
                  <a:prstGeom prst="hexagon">
                    <a:avLst/>
                  </a:prstGeom>
                  <a:solidFill>
                    <a:schemeClr val="bg1">
                      <a:lumMod val="95000"/>
                    </a:schemeClr>
                  </a:solidFill>
                  <a:ln w="38100">
                    <a:solidFill>
                      <a:srgbClr val="00B050"/>
                    </a:solidFill>
                  </a:ln>
                  <a:effectLst>
                    <a:outerShdw blurRad="50800" dist="38100" dir="8100000" algn="tr" rotWithShape="0">
                      <a:prstClr val="black">
                        <a:alpha val="40000"/>
                      </a:prst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grpSp>
          </p:grpSp>
          <p:sp>
            <p:nvSpPr>
              <p:cNvPr id="138" name="137 CuadroTexto"/>
              <p:cNvSpPr txBox="1"/>
              <p:nvPr/>
            </p:nvSpPr>
            <p:spPr>
              <a:xfrm>
                <a:off x="693915" y="2885916"/>
                <a:ext cx="3679302" cy="261610"/>
              </a:xfrm>
              <a:prstGeom prst="rect">
                <a:avLst/>
              </a:prstGeom>
              <a:noFill/>
            </p:spPr>
            <p:txBody>
              <a:bodyPr wrap="square" rtlCol="0">
                <a:spAutoFit/>
              </a:bodyPr>
              <a:lstStyle/>
              <a:p>
                <a:pPr algn="just"/>
                <a:r>
                  <a:rPr lang="es-CO" sz="1100" dirty="0">
                    <a:latin typeface="Century Gothic" panose="020B0502020202020204" pitchFamily="34" charset="0"/>
                  </a:rPr>
                  <a:t>Distribución de los proyectos de inversión </a:t>
                </a:r>
              </a:p>
            </p:txBody>
          </p:sp>
        </p:grpSp>
        <p:sp>
          <p:nvSpPr>
            <p:cNvPr id="136" name="135 CuadroTexto">
              <a:hlinkClick r:id="rId3" action="ppaction://hlinksldjump"/>
            </p:cNvPr>
            <p:cNvSpPr txBox="1"/>
            <p:nvPr/>
          </p:nvSpPr>
          <p:spPr>
            <a:xfrm>
              <a:off x="207690" y="2107711"/>
              <a:ext cx="440049" cy="338554"/>
            </a:xfrm>
            <a:prstGeom prst="rect">
              <a:avLst/>
            </a:prstGeom>
            <a:noFill/>
          </p:spPr>
          <p:txBody>
            <a:bodyPr wrap="square" rtlCol="0">
              <a:spAutoFit/>
            </a:bodyPr>
            <a:lstStyle/>
            <a:p>
              <a:r>
                <a:rPr lang="es-CO" sz="1600" b="1" dirty="0" smtClean="0">
                  <a:effectLst>
                    <a:outerShdw blurRad="38100" dist="38100" dir="2700000" algn="tl">
                      <a:srgbClr val="000000">
                        <a:alpha val="43137"/>
                      </a:srgbClr>
                    </a:outerShdw>
                  </a:effectLst>
                  <a:latin typeface="Century Gothic" panose="020B0502020202020204" pitchFamily="34" charset="0"/>
                </a:rPr>
                <a:t>01</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grpSp>
      <p:grpSp>
        <p:nvGrpSpPr>
          <p:cNvPr id="82" name="81 Grupo"/>
          <p:cNvGrpSpPr/>
          <p:nvPr/>
        </p:nvGrpSpPr>
        <p:grpSpPr>
          <a:xfrm>
            <a:off x="136531" y="2579466"/>
            <a:ext cx="4525036" cy="545212"/>
            <a:chOff x="97963" y="4119701"/>
            <a:chExt cx="4525036" cy="545212"/>
          </a:xfrm>
        </p:grpSpPr>
        <p:grpSp>
          <p:nvGrpSpPr>
            <p:cNvPr id="127" name="126 Grupo"/>
            <p:cNvGrpSpPr/>
            <p:nvPr/>
          </p:nvGrpSpPr>
          <p:grpSpPr>
            <a:xfrm>
              <a:off x="97963" y="4119701"/>
              <a:ext cx="4525036" cy="545212"/>
              <a:chOff x="61471" y="2735304"/>
              <a:chExt cx="4525036" cy="545212"/>
            </a:xfrm>
          </p:grpSpPr>
          <p:grpSp>
            <p:nvGrpSpPr>
              <p:cNvPr id="129" name="128 Grupo"/>
              <p:cNvGrpSpPr/>
              <p:nvPr/>
            </p:nvGrpSpPr>
            <p:grpSpPr>
              <a:xfrm>
                <a:off x="61471" y="2735304"/>
                <a:ext cx="4525036" cy="545212"/>
                <a:chOff x="217693" y="1636643"/>
                <a:chExt cx="8249095" cy="993914"/>
              </a:xfrm>
            </p:grpSpPr>
            <p:sp>
              <p:nvSpPr>
                <p:cNvPr id="131" name="130 Hexágono"/>
                <p:cNvSpPr/>
                <p:nvPr/>
              </p:nvSpPr>
              <p:spPr>
                <a:xfrm>
                  <a:off x="255088" y="1636643"/>
                  <a:ext cx="8211700" cy="993912"/>
                </a:xfrm>
                <a:prstGeom prst="hexagon">
                  <a:avLst/>
                </a:prstGeom>
                <a:noFill/>
                <a:ln w="38100">
                  <a:solidFill>
                    <a:srgbClr val="00B050"/>
                  </a:solidFill>
                </a:ln>
                <a:effectLst>
                  <a:outerShdw blurRad="50800" dist="38100" dir="8100000" algn="tr" rotWithShape="0">
                    <a:prstClr val="black">
                      <a:alpha val="40000"/>
                    </a:prst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grpSp>
              <p:nvGrpSpPr>
                <p:cNvPr id="132" name="131 Grupo"/>
                <p:cNvGrpSpPr/>
                <p:nvPr/>
              </p:nvGrpSpPr>
              <p:grpSpPr>
                <a:xfrm>
                  <a:off x="217693" y="1636644"/>
                  <a:ext cx="1152938" cy="993913"/>
                  <a:chOff x="344557" y="1978683"/>
                  <a:chExt cx="2173356" cy="1873584"/>
                </a:xfrm>
              </p:grpSpPr>
              <p:sp>
                <p:nvSpPr>
                  <p:cNvPr id="133" name="132 Hexágono">
                    <a:hlinkClick r:id="rId4" action="ppaction://hlinksldjump"/>
                  </p:cNvPr>
                  <p:cNvSpPr/>
                  <p:nvPr/>
                </p:nvSpPr>
                <p:spPr>
                  <a:xfrm>
                    <a:off x="344557" y="1978683"/>
                    <a:ext cx="2173356" cy="1873584"/>
                  </a:xfrm>
                  <a:prstGeom prst="hexagon">
                    <a:avLst/>
                  </a:prstGeom>
                  <a:solidFill>
                    <a:schemeClr val="bg1"/>
                  </a:solidFill>
                  <a:ln w="38100">
                    <a:solidFill>
                      <a:schemeClr val="bg1">
                        <a:lumMod val="85000"/>
                      </a:schemeClr>
                    </a:solidFill>
                  </a:ln>
                  <a:effectLst>
                    <a:outerShdw blurRad="50800" dist="38100" dir="8100000" algn="tr" rotWithShape="0">
                      <a:prstClr val="black">
                        <a:alpha val="40000"/>
                      </a:prst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sp>
                <p:nvSpPr>
                  <p:cNvPr id="134" name="133 Hexágono">
                    <a:hlinkClick r:id="rId4" action="ppaction://hlinksldjump"/>
                  </p:cNvPr>
                  <p:cNvSpPr/>
                  <p:nvPr/>
                </p:nvSpPr>
                <p:spPr>
                  <a:xfrm>
                    <a:off x="583096" y="2133599"/>
                    <a:ext cx="1696278" cy="1563758"/>
                  </a:xfrm>
                  <a:prstGeom prst="hexagon">
                    <a:avLst/>
                  </a:prstGeom>
                  <a:solidFill>
                    <a:schemeClr val="bg1">
                      <a:lumMod val="95000"/>
                    </a:schemeClr>
                  </a:solidFill>
                  <a:ln w="38100">
                    <a:solidFill>
                      <a:srgbClr val="00B050"/>
                    </a:solidFill>
                  </a:ln>
                  <a:effectLst>
                    <a:outerShdw blurRad="50800" dist="38100" dir="8100000" algn="tr" rotWithShape="0">
                      <a:prstClr val="black">
                        <a:alpha val="40000"/>
                      </a:prst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grpSp>
          </p:grpSp>
          <p:sp>
            <p:nvSpPr>
              <p:cNvPr id="130" name="129 CuadroTexto"/>
              <p:cNvSpPr txBox="1"/>
              <p:nvPr/>
            </p:nvSpPr>
            <p:spPr>
              <a:xfrm>
                <a:off x="693915" y="2810192"/>
                <a:ext cx="3679302" cy="430887"/>
              </a:xfrm>
              <a:prstGeom prst="rect">
                <a:avLst/>
              </a:prstGeom>
              <a:noFill/>
            </p:spPr>
            <p:txBody>
              <a:bodyPr wrap="square" rtlCol="0">
                <a:spAutoFit/>
              </a:bodyPr>
              <a:lstStyle/>
              <a:p>
                <a:pPr algn="just"/>
                <a:r>
                  <a:rPr lang="es-CO" sz="1100" dirty="0">
                    <a:latin typeface="Century Gothic" panose="020B0502020202020204" pitchFamily="34" charset="0"/>
                  </a:rPr>
                  <a:t>Proyectos de inversión del Viceministerio de Política Criminal y Justicia Restaurativa</a:t>
                </a:r>
              </a:p>
            </p:txBody>
          </p:sp>
        </p:grpSp>
        <p:sp>
          <p:nvSpPr>
            <p:cNvPr id="128" name="127 CuadroTexto">
              <a:hlinkClick r:id="rId3" action="ppaction://hlinksldjump"/>
            </p:cNvPr>
            <p:cNvSpPr txBox="1"/>
            <p:nvPr/>
          </p:nvSpPr>
          <p:spPr>
            <a:xfrm>
              <a:off x="207690" y="4223029"/>
              <a:ext cx="440049" cy="338554"/>
            </a:xfrm>
            <a:prstGeom prst="rect">
              <a:avLst/>
            </a:prstGeom>
            <a:noFill/>
          </p:spPr>
          <p:txBody>
            <a:bodyPr wrap="square" rtlCol="0">
              <a:spAutoFit/>
            </a:bodyPr>
            <a:lstStyle/>
            <a:p>
              <a:r>
                <a:rPr lang="es-CO" sz="1600" b="1" dirty="0" smtClean="0">
                  <a:effectLst>
                    <a:outerShdw blurRad="38100" dist="38100" dir="2700000" algn="tl">
                      <a:srgbClr val="000000">
                        <a:alpha val="43137"/>
                      </a:srgbClr>
                    </a:outerShdw>
                  </a:effectLst>
                  <a:latin typeface="Century Gothic" panose="020B0502020202020204" pitchFamily="34" charset="0"/>
                </a:rPr>
                <a:t>02</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grpSp>
      <p:grpSp>
        <p:nvGrpSpPr>
          <p:cNvPr id="83" name="82 Grupo"/>
          <p:cNvGrpSpPr/>
          <p:nvPr/>
        </p:nvGrpSpPr>
        <p:grpSpPr>
          <a:xfrm>
            <a:off x="136531" y="3441267"/>
            <a:ext cx="4525036" cy="545212"/>
            <a:chOff x="97963" y="5775479"/>
            <a:chExt cx="4525036" cy="545212"/>
          </a:xfrm>
        </p:grpSpPr>
        <p:grpSp>
          <p:nvGrpSpPr>
            <p:cNvPr id="119" name="118 Grupo"/>
            <p:cNvGrpSpPr/>
            <p:nvPr/>
          </p:nvGrpSpPr>
          <p:grpSpPr>
            <a:xfrm>
              <a:off x="97963" y="5775479"/>
              <a:ext cx="4525036" cy="545212"/>
              <a:chOff x="44955" y="1481304"/>
              <a:chExt cx="4525036" cy="545212"/>
            </a:xfrm>
          </p:grpSpPr>
          <p:sp>
            <p:nvSpPr>
              <p:cNvPr id="121" name="120 CuadroTexto"/>
              <p:cNvSpPr txBox="1"/>
              <p:nvPr/>
            </p:nvSpPr>
            <p:spPr>
              <a:xfrm>
                <a:off x="677397" y="1553312"/>
                <a:ext cx="3700969" cy="430887"/>
              </a:xfrm>
              <a:prstGeom prst="rect">
                <a:avLst/>
              </a:prstGeom>
              <a:noFill/>
            </p:spPr>
            <p:txBody>
              <a:bodyPr wrap="square" rtlCol="0">
                <a:spAutoFit/>
              </a:bodyPr>
              <a:lstStyle/>
              <a:p>
                <a:pPr algn="just"/>
                <a:r>
                  <a:rPr lang="es-CO" sz="1100" dirty="0">
                    <a:latin typeface="Century Gothic" panose="020B0502020202020204" pitchFamily="34" charset="0"/>
                  </a:rPr>
                  <a:t>Proyectos de inversión del Viceministerio de Promoción de la Justicia</a:t>
                </a:r>
              </a:p>
            </p:txBody>
          </p:sp>
          <p:grpSp>
            <p:nvGrpSpPr>
              <p:cNvPr id="122" name="121 Grupo"/>
              <p:cNvGrpSpPr/>
              <p:nvPr/>
            </p:nvGrpSpPr>
            <p:grpSpPr>
              <a:xfrm>
                <a:off x="44955" y="1481304"/>
                <a:ext cx="4525036" cy="545212"/>
                <a:chOff x="217693" y="1636643"/>
                <a:chExt cx="8249095" cy="993914"/>
              </a:xfrm>
            </p:grpSpPr>
            <p:sp>
              <p:nvSpPr>
                <p:cNvPr id="123" name="122 Hexágono"/>
                <p:cNvSpPr/>
                <p:nvPr/>
              </p:nvSpPr>
              <p:spPr>
                <a:xfrm>
                  <a:off x="255088" y="1636643"/>
                  <a:ext cx="8211700" cy="993912"/>
                </a:xfrm>
                <a:prstGeom prst="hexagon">
                  <a:avLst/>
                </a:prstGeom>
                <a:noFill/>
                <a:ln w="38100">
                  <a:solidFill>
                    <a:srgbClr val="00B050"/>
                  </a:solidFill>
                </a:ln>
                <a:effectLst>
                  <a:outerShdw blurRad="50800" dist="38100" dir="8100000" algn="tr" rotWithShape="0">
                    <a:prstClr val="black">
                      <a:alpha val="40000"/>
                    </a:prst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grpSp>
              <p:nvGrpSpPr>
                <p:cNvPr id="124" name="123 Grupo"/>
                <p:cNvGrpSpPr/>
                <p:nvPr/>
              </p:nvGrpSpPr>
              <p:grpSpPr>
                <a:xfrm>
                  <a:off x="217693" y="1636644"/>
                  <a:ext cx="1152938" cy="993913"/>
                  <a:chOff x="344557" y="1978683"/>
                  <a:chExt cx="2173356" cy="1873584"/>
                </a:xfrm>
              </p:grpSpPr>
              <p:sp>
                <p:nvSpPr>
                  <p:cNvPr id="125" name="124 Hexágono"/>
                  <p:cNvSpPr/>
                  <p:nvPr/>
                </p:nvSpPr>
                <p:spPr>
                  <a:xfrm>
                    <a:off x="344557" y="1978683"/>
                    <a:ext cx="2173356" cy="1873584"/>
                  </a:xfrm>
                  <a:prstGeom prst="hexagon">
                    <a:avLst/>
                  </a:prstGeom>
                  <a:solidFill>
                    <a:schemeClr val="bg1"/>
                  </a:solidFill>
                  <a:ln w="38100">
                    <a:solidFill>
                      <a:schemeClr val="bg1">
                        <a:lumMod val="85000"/>
                      </a:schemeClr>
                    </a:solidFill>
                  </a:ln>
                  <a:effectLst>
                    <a:outerShdw blurRad="50800" dist="38100" dir="8100000" algn="tr" rotWithShape="0">
                      <a:prstClr val="black">
                        <a:alpha val="40000"/>
                      </a:prst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sp>
                <p:nvSpPr>
                  <p:cNvPr id="126" name="125 Hexágono">
                    <a:hlinkClick r:id="rId5" action="ppaction://hlinksldjump"/>
                  </p:cNvPr>
                  <p:cNvSpPr/>
                  <p:nvPr/>
                </p:nvSpPr>
                <p:spPr>
                  <a:xfrm>
                    <a:off x="583096" y="2133599"/>
                    <a:ext cx="1696278" cy="1563758"/>
                  </a:xfrm>
                  <a:prstGeom prst="hexagon">
                    <a:avLst/>
                  </a:prstGeom>
                  <a:solidFill>
                    <a:schemeClr val="bg1">
                      <a:lumMod val="95000"/>
                    </a:schemeClr>
                  </a:solidFill>
                  <a:ln w="38100">
                    <a:solidFill>
                      <a:srgbClr val="00B050"/>
                    </a:solidFill>
                  </a:ln>
                  <a:effectLst>
                    <a:outerShdw blurRad="50800" dist="38100" dir="8100000" algn="tr" rotWithShape="0">
                      <a:prstClr val="black">
                        <a:alpha val="40000"/>
                      </a:prst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grpSp>
          </p:grpSp>
        </p:grpSp>
        <p:sp>
          <p:nvSpPr>
            <p:cNvPr id="120" name="119 CuadroTexto">
              <a:hlinkClick r:id="rId5" action="ppaction://hlinksldjump"/>
            </p:cNvPr>
            <p:cNvSpPr txBox="1"/>
            <p:nvPr/>
          </p:nvSpPr>
          <p:spPr>
            <a:xfrm>
              <a:off x="207690" y="5878807"/>
              <a:ext cx="440049" cy="338554"/>
            </a:xfrm>
            <a:prstGeom prst="rect">
              <a:avLst/>
            </a:prstGeom>
            <a:noFill/>
          </p:spPr>
          <p:txBody>
            <a:bodyPr wrap="square" rtlCol="0">
              <a:spAutoFit/>
            </a:bodyPr>
            <a:lstStyle/>
            <a:p>
              <a:r>
                <a:rPr lang="es-CO" sz="1600" b="1" dirty="0" smtClean="0">
                  <a:effectLst>
                    <a:outerShdw blurRad="38100" dist="38100" dir="2700000" algn="tl">
                      <a:srgbClr val="000000">
                        <a:alpha val="43137"/>
                      </a:srgbClr>
                    </a:outerShdw>
                  </a:effectLst>
                  <a:latin typeface="Century Gothic" panose="020B0502020202020204" pitchFamily="34" charset="0"/>
                </a:rPr>
                <a:t>03</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grpSp>
      <p:grpSp>
        <p:nvGrpSpPr>
          <p:cNvPr id="210" name="209 Grupo"/>
          <p:cNvGrpSpPr/>
          <p:nvPr/>
        </p:nvGrpSpPr>
        <p:grpSpPr>
          <a:xfrm>
            <a:off x="136531" y="4311163"/>
            <a:ext cx="4525036" cy="545212"/>
            <a:chOff x="97963" y="5775479"/>
            <a:chExt cx="4525036" cy="545212"/>
          </a:xfrm>
        </p:grpSpPr>
        <p:grpSp>
          <p:nvGrpSpPr>
            <p:cNvPr id="211" name="210 Grupo"/>
            <p:cNvGrpSpPr/>
            <p:nvPr/>
          </p:nvGrpSpPr>
          <p:grpSpPr>
            <a:xfrm>
              <a:off x="97963" y="5775479"/>
              <a:ext cx="4525036" cy="545212"/>
              <a:chOff x="44955" y="1481304"/>
              <a:chExt cx="4525036" cy="545212"/>
            </a:xfrm>
          </p:grpSpPr>
          <p:sp>
            <p:nvSpPr>
              <p:cNvPr id="213" name="212 CuadroTexto"/>
              <p:cNvSpPr txBox="1"/>
              <p:nvPr/>
            </p:nvSpPr>
            <p:spPr>
              <a:xfrm>
                <a:off x="694344" y="1535562"/>
                <a:ext cx="3801019" cy="430887"/>
              </a:xfrm>
              <a:prstGeom prst="rect">
                <a:avLst/>
              </a:prstGeom>
              <a:noFill/>
            </p:spPr>
            <p:txBody>
              <a:bodyPr wrap="square" rtlCol="0">
                <a:spAutoFit/>
              </a:bodyPr>
              <a:lstStyle/>
              <a:p>
                <a:pPr algn="just"/>
                <a:r>
                  <a:rPr lang="es-CO" sz="1100" dirty="0">
                    <a:latin typeface="Century Gothic" panose="020B0502020202020204" pitchFamily="34" charset="0"/>
                  </a:rPr>
                  <a:t>Proyectos de inversión </a:t>
                </a:r>
                <a:r>
                  <a:rPr lang="es-CO" sz="1100" dirty="0" smtClean="0">
                    <a:latin typeface="Century Gothic" panose="020B0502020202020204" pitchFamily="34" charset="0"/>
                  </a:rPr>
                  <a:t>de la Dirección de Tecnologías y Gestión de Información en Justicia  </a:t>
                </a:r>
                <a:endParaRPr lang="es-CO" sz="1100" dirty="0">
                  <a:latin typeface="Century Gothic" panose="020B0502020202020204" pitchFamily="34" charset="0"/>
                </a:endParaRPr>
              </a:p>
            </p:txBody>
          </p:sp>
          <p:grpSp>
            <p:nvGrpSpPr>
              <p:cNvPr id="214" name="213 Grupo"/>
              <p:cNvGrpSpPr/>
              <p:nvPr/>
            </p:nvGrpSpPr>
            <p:grpSpPr>
              <a:xfrm>
                <a:off x="44955" y="1481304"/>
                <a:ext cx="4525036" cy="545212"/>
                <a:chOff x="217693" y="1636643"/>
                <a:chExt cx="8249095" cy="993914"/>
              </a:xfrm>
            </p:grpSpPr>
            <p:sp>
              <p:nvSpPr>
                <p:cNvPr id="215" name="214 Hexágono"/>
                <p:cNvSpPr/>
                <p:nvPr/>
              </p:nvSpPr>
              <p:spPr>
                <a:xfrm>
                  <a:off x="255088" y="1636643"/>
                  <a:ext cx="8211700" cy="993912"/>
                </a:xfrm>
                <a:prstGeom prst="hexagon">
                  <a:avLst/>
                </a:prstGeom>
                <a:noFill/>
                <a:ln w="38100">
                  <a:solidFill>
                    <a:srgbClr val="00B050"/>
                  </a:solidFill>
                </a:ln>
                <a:effectLst>
                  <a:outerShdw blurRad="50800" dist="38100" dir="8100000" algn="tr" rotWithShape="0">
                    <a:prstClr val="black">
                      <a:alpha val="40000"/>
                    </a:prst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grpSp>
              <p:nvGrpSpPr>
                <p:cNvPr id="216" name="215 Grupo"/>
                <p:cNvGrpSpPr/>
                <p:nvPr/>
              </p:nvGrpSpPr>
              <p:grpSpPr>
                <a:xfrm>
                  <a:off x="217693" y="1636644"/>
                  <a:ext cx="1152938" cy="993913"/>
                  <a:chOff x="344557" y="1978683"/>
                  <a:chExt cx="2173356" cy="1873584"/>
                </a:xfrm>
              </p:grpSpPr>
              <p:sp>
                <p:nvSpPr>
                  <p:cNvPr id="217" name="216 Hexágono"/>
                  <p:cNvSpPr/>
                  <p:nvPr/>
                </p:nvSpPr>
                <p:spPr>
                  <a:xfrm>
                    <a:off x="344557" y="1978683"/>
                    <a:ext cx="2173356" cy="1873584"/>
                  </a:xfrm>
                  <a:prstGeom prst="hexagon">
                    <a:avLst/>
                  </a:prstGeom>
                  <a:solidFill>
                    <a:schemeClr val="bg1"/>
                  </a:solidFill>
                  <a:ln w="38100">
                    <a:solidFill>
                      <a:schemeClr val="bg1">
                        <a:lumMod val="85000"/>
                      </a:schemeClr>
                    </a:solidFill>
                  </a:ln>
                  <a:effectLst>
                    <a:outerShdw blurRad="50800" dist="38100" dir="8100000" algn="tr" rotWithShape="0">
                      <a:prstClr val="black">
                        <a:alpha val="40000"/>
                      </a:prst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sp>
                <p:nvSpPr>
                  <p:cNvPr id="218" name="217 Hexágono">
                    <a:hlinkClick r:id="rId6" action="ppaction://hlinksldjump"/>
                  </p:cNvPr>
                  <p:cNvSpPr/>
                  <p:nvPr/>
                </p:nvSpPr>
                <p:spPr>
                  <a:xfrm>
                    <a:off x="583096" y="2133599"/>
                    <a:ext cx="1696278" cy="1563758"/>
                  </a:xfrm>
                  <a:prstGeom prst="hexagon">
                    <a:avLst/>
                  </a:prstGeom>
                  <a:solidFill>
                    <a:schemeClr val="bg1">
                      <a:lumMod val="95000"/>
                    </a:schemeClr>
                  </a:solidFill>
                  <a:ln w="38100">
                    <a:solidFill>
                      <a:srgbClr val="00B050"/>
                    </a:solidFill>
                  </a:ln>
                  <a:effectLst>
                    <a:outerShdw blurRad="50800" dist="38100" dir="8100000" algn="tr" rotWithShape="0">
                      <a:prstClr val="black">
                        <a:alpha val="40000"/>
                      </a:prst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grpSp>
          </p:grpSp>
        </p:grpSp>
        <p:sp>
          <p:nvSpPr>
            <p:cNvPr id="212" name="211 CuadroTexto">
              <a:hlinkClick r:id="rId6" action="ppaction://hlinksldjump"/>
            </p:cNvPr>
            <p:cNvSpPr txBox="1"/>
            <p:nvPr/>
          </p:nvSpPr>
          <p:spPr>
            <a:xfrm>
              <a:off x="207690" y="5878807"/>
              <a:ext cx="440049" cy="338554"/>
            </a:xfrm>
            <a:prstGeom prst="rect">
              <a:avLst/>
            </a:prstGeom>
            <a:noFill/>
          </p:spPr>
          <p:txBody>
            <a:bodyPr wrap="square" rtlCol="0">
              <a:spAutoFit/>
            </a:bodyPr>
            <a:lstStyle/>
            <a:p>
              <a:r>
                <a:rPr lang="es-CO" sz="1600" b="1" dirty="0" smtClean="0">
                  <a:effectLst>
                    <a:outerShdw blurRad="38100" dist="38100" dir="2700000" algn="tl">
                      <a:srgbClr val="000000">
                        <a:alpha val="43137"/>
                      </a:srgbClr>
                    </a:outerShdw>
                  </a:effectLst>
                  <a:latin typeface="Century Gothic" panose="020B0502020202020204" pitchFamily="34" charset="0"/>
                </a:rPr>
                <a:t>04</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grpSp>
      <p:grpSp>
        <p:nvGrpSpPr>
          <p:cNvPr id="219" name="218 Grupo"/>
          <p:cNvGrpSpPr/>
          <p:nvPr/>
        </p:nvGrpSpPr>
        <p:grpSpPr>
          <a:xfrm>
            <a:off x="136531" y="5188044"/>
            <a:ext cx="4525036" cy="545212"/>
            <a:chOff x="97963" y="5775479"/>
            <a:chExt cx="4525036" cy="545212"/>
          </a:xfrm>
        </p:grpSpPr>
        <p:grpSp>
          <p:nvGrpSpPr>
            <p:cNvPr id="220" name="219 Grupo"/>
            <p:cNvGrpSpPr/>
            <p:nvPr/>
          </p:nvGrpSpPr>
          <p:grpSpPr>
            <a:xfrm>
              <a:off x="97963" y="5775479"/>
              <a:ext cx="4525036" cy="545212"/>
              <a:chOff x="44955" y="1481304"/>
              <a:chExt cx="4525036" cy="545212"/>
            </a:xfrm>
          </p:grpSpPr>
          <p:sp>
            <p:nvSpPr>
              <p:cNvPr id="222" name="221 CuadroTexto"/>
              <p:cNvSpPr txBox="1"/>
              <p:nvPr/>
            </p:nvSpPr>
            <p:spPr>
              <a:xfrm>
                <a:off x="656884" y="1557377"/>
                <a:ext cx="3700969" cy="430887"/>
              </a:xfrm>
              <a:prstGeom prst="rect">
                <a:avLst/>
              </a:prstGeom>
              <a:noFill/>
            </p:spPr>
            <p:txBody>
              <a:bodyPr wrap="square" rtlCol="0">
                <a:spAutoFit/>
              </a:bodyPr>
              <a:lstStyle/>
              <a:p>
                <a:pPr algn="just"/>
                <a:r>
                  <a:rPr lang="es-CO" sz="1100" dirty="0">
                    <a:latin typeface="Century Gothic" panose="020B0502020202020204" pitchFamily="34" charset="0"/>
                  </a:rPr>
                  <a:t>Proyectos de inversión de la Dirección de Asuntos Internacionales</a:t>
                </a:r>
              </a:p>
            </p:txBody>
          </p:sp>
          <p:grpSp>
            <p:nvGrpSpPr>
              <p:cNvPr id="223" name="222 Grupo"/>
              <p:cNvGrpSpPr/>
              <p:nvPr/>
            </p:nvGrpSpPr>
            <p:grpSpPr>
              <a:xfrm>
                <a:off x="44955" y="1481304"/>
                <a:ext cx="4525036" cy="545212"/>
                <a:chOff x="217693" y="1636643"/>
                <a:chExt cx="8249095" cy="993914"/>
              </a:xfrm>
            </p:grpSpPr>
            <p:sp>
              <p:nvSpPr>
                <p:cNvPr id="224" name="223 Hexágono"/>
                <p:cNvSpPr/>
                <p:nvPr/>
              </p:nvSpPr>
              <p:spPr>
                <a:xfrm>
                  <a:off x="255088" y="1636643"/>
                  <a:ext cx="8211700" cy="993912"/>
                </a:xfrm>
                <a:prstGeom prst="hexagon">
                  <a:avLst/>
                </a:prstGeom>
                <a:noFill/>
                <a:ln w="38100">
                  <a:solidFill>
                    <a:srgbClr val="00B050"/>
                  </a:solidFill>
                </a:ln>
                <a:effectLst>
                  <a:outerShdw blurRad="50800" dist="38100" dir="8100000" algn="tr" rotWithShape="0">
                    <a:prstClr val="black">
                      <a:alpha val="40000"/>
                    </a:prst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grpSp>
              <p:nvGrpSpPr>
                <p:cNvPr id="225" name="224 Grupo"/>
                <p:cNvGrpSpPr/>
                <p:nvPr/>
              </p:nvGrpSpPr>
              <p:grpSpPr>
                <a:xfrm>
                  <a:off x="217693" y="1636644"/>
                  <a:ext cx="1152938" cy="993913"/>
                  <a:chOff x="344557" y="1978683"/>
                  <a:chExt cx="2173356" cy="1873584"/>
                </a:xfrm>
              </p:grpSpPr>
              <p:sp>
                <p:nvSpPr>
                  <p:cNvPr id="226" name="225 Hexágono"/>
                  <p:cNvSpPr/>
                  <p:nvPr/>
                </p:nvSpPr>
                <p:spPr>
                  <a:xfrm>
                    <a:off x="344557" y="1978683"/>
                    <a:ext cx="2173356" cy="1873584"/>
                  </a:xfrm>
                  <a:prstGeom prst="hexagon">
                    <a:avLst/>
                  </a:prstGeom>
                  <a:solidFill>
                    <a:schemeClr val="bg1"/>
                  </a:solidFill>
                  <a:ln w="38100">
                    <a:solidFill>
                      <a:schemeClr val="bg1">
                        <a:lumMod val="85000"/>
                      </a:schemeClr>
                    </a:solidFill>
                  </a:ln>
                  <a:effectLst>
                    <a:outerShdw blurRad="50800" dist="38100" dir="8100000" algn="tr" rotWithShape="0">
                      <a:prstClr val="black">
                        <a:alpha val="40000"/>
                      </a:prst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sp>
                <p:nvSpPr>
                  <p:cNvPr id="227" name="226 Hexágono">
                    <a:hlinkClick r:id="rId7" action="ppaction://hlinksldjump"/>
                  </p:cNvPr>
                  <p:cNvSpPr/>
                  <p:nvPr/>
                </p:nvSpPr>
                <p:spPr>
                  <a:xfrm>
                    <a:off x="583096" y="2133599"/>
                    <a:ext cx="1696278" cy="1563758"/>
                  </a:xfrm>
                  <a:prstGeom prst="hexagon">
                    <a:avLst/>
                  </a:prstGeom>
                  <a:solidFill>
                    <a:schemeClr val="bg1">
                      <a:lumMod val="95000"/>
                    </a:schemeClr>
                  </a:solidFill>
                  <a:ln w="38100">
                    <a:solidFill>
                      <a:srgbClr val="00B050"/>
                    </a:solidFill>
                  </a:ln>
                  <a:effectLst>
                    <a:outerShdw blurRad="50800" dist="38100" dir="8100000" algn="tr" rotWithShape="0">
                      <a:prstClr val="black">
                        <a:alpha val="40000"/>
                      </a:prst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grpSp>
          </p:grpSp>
        </p:grpSp>
        <p:sp>
          <p:nvSpPr>
            <p:cNvPr id="221" name="220 CuadroTexto">
              <a:hlinkClick r:id="rId7" action="ppaction://hlinksldjump"/>
            </p:cNvPr>
            <p:cNvSpPr txBox="1"/>
            <p:nvPr/>
          </p:nvSpPr>
          <p:spPr>
            <a:xfrm>
              <a:off x="207690" y="5878807"/>
              <a:ext cx="440049" cy="338554"/>
            </a:xfrm>
            <a:prstGeom prst="rect">
              <a:avLst/>
            </a:prstGeom>
            <a:noFill/>
          </p:spPr>
          <p:txBody>
            <a:bodyPr wrap="square" rtlCol="0">
              <a:spAutoFit/>
            </a:bodyPr>
            <a:lstStyle/>
            <a:p>
              <a:r>
                <a:rPr lang="es-CO" sz="1600" b="1" dirty="0" smtClean="0">
                  <a:effectLst>
                    <a:outerShdw blurRad="38100" dist="38100" dir="2700000" algn="tl">
                      <a:srgbClr val="000000">
                        <a:alpha val="43137"/>
                      </a:srgbClr>
                    </a:outerShdw>
                  </a:effectLst>
                  <a:latin typeface="Century Gothic" panose="020B0502020202020204" pitchFamily="34" charset="0"/>
                </a:rPr>
                <a:t>05</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grpSp>
      <p:pic>
        <p:nvPicPr>
          <p:cNvPr id="1028" name="Picture 4" descr="Imagen relacionada"/>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77575" y="1230012"/>
            <a:ext cx="4234922" cy="500729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29382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467545" y="2079855"/>
            <a:ext cx="3264867" cy="3581393"/>
            <a:chOff x="467545" y="2079855"/>
            <a:chExt cx="3264867" cy="3581393"/>
          </a:xfrm>
        </p:grpSpPr>
        <p:grpSp>
          <p:nvGrpSpPr>
            <p:cNvPr id="3" name="2 Grupo"/>
            <p:cNvGrpSpPr/>
            <p:nvPr/>
          </p:nvGrpSpPr>
          <p:grpSpPr>
            <a:xfrm>
              <a:off x="467545" y="2079855"/>
              <a:ext cx="3264867" cy="3581393"/>
              <a:chOff x="467545" y="2079855"/>
              <a:chExt cx="3264867" cy="3581393"/>
            </a:xfrm>
          </p:grpSpPr>
          <p:grpSp>
            <p:nvGrpSpPr>
              <p:cNvPr id="5" name="4 Grupo"/>
              <p:cNvGrpSpPr/>
              <p:nvPr/>
            </p:nvGrpSpPr>
            <p:grpSpPr>
              <a:xfrm>
                <a:off x="467545" y="2079855"/>
                <a:ext cx="3050212" cy="3581393"/>
                <a:chOff x="467545" y="1700806"/>
                <a:chExt cx="3050212" cy="3581393"/>
              </a:xfrm>
            </p:grpSpPr>
            <p:sp>
              <p:nvSpPr>
                <p:cNvPr id="9" name="8 Rectángulo redondeado"/>
                <p:cNvSpPr/>
                <p:nvPr/>
              </p:nvSpPr>
              <p:spPr>
                <a:xfrm rot="10800000">
                  <a:off x="1268258" y="2986950"/>
                  <a:ext cx="2223620" cy="830998"/>
                </a:xfrm>
                <a:prstGeom prst="roundRect">
                  <a:avLst>
                    <a:gd name="adj" fmla="val 50000"/>
                  </a:avLst>
                </a:prstGeom>
                <a:solidFill>
                  <a:schemeClr val="bg1">
                    <a:lumMod val="75000"/>
                  </a:schemeClr>
                </a:solidFill>
                <a:ln>
                  <a:solidFill>
                    <a:schemeClr val="bg1">
                      <a:lumMod val="7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0" name="9 Grupo"/>
                <p:cNvGrpSpPr/>
                <p:nvPr/>
              </p:nvGrpSpPr>
              <p:grpSpPr>
                <a:xfrm>
                  <a:off x="467545" y="1700806"/>
                  <a:ext cx="1800199" cy="3581393"/>
                  <a:chOff x="1115616" y="1700806"/>
                  <a:chExt cx="1800199" cy="3581393"/>
                </a:xfrm>
              </p:grpSpPr>
              <p:grpSp>
                <p:nvGrpSpPr>
                  <p:cNvPr id="12" name="11 Grupo"/>
                  <p:cNvGrpSpPr/>
                  <p:nvPr/>
                </p:nvGrpSpPr>
                <p:grpSpPr>
                  <a:xfrm>
                    <a:off x="1331640" y="2799000"/>
                    <a:ext cx="1260000" cy="1260000"/>
                    <a:chOff x="1331640" y="3069120"/>
                    <a:chExt cx="1260000" cy="1260000"/>
                  </a:xfrm>
                </p:grpSpPr>
                <p:sp>
                  <p:nvSpPr>
                    <p:cNvPr id="18" name="17 Conector"/>
                    <p:cNvSpPr/>
                    <p:nvPr/>
                  </p:nvSpPr>
                  <p:spPr>
                    <a:xfrm>
                      <a:off x="1331640" y="3069120"/>
                      <a:ext cx="1260000" cy="1260000"/>
                    </a:xfrm>
                    <a:prstGeom prst="flowChartConnector">
                      <a:avLst/>
                    </a:prstGeom>
                    <a:solidFill>
                      <a:schemeClr val="bg1"/>
                    </a:solidFill>
                    <a:ln>
                      <a:solidFill>
                        <a:schemeClr val="bg1">
                          <a:lumMod val="8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Anillo"/>
                    <p:cNvSpPr/>
                    <p:nvPr/>
                  </p:nvSpPr>
                  <p:spPr>
                    <a:xfrm>
                      <a:off x="1417296" y="3172152"/>
                      <a:ext cx="1080000" cy="1080000"/>
                    </a:xfrm>
                    <a:prstGeom prst="donut">
                      <a:avLst>
                        <a:gd name="adj" fmla="val 7231"/>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0" name="19 CuadroTexto"/>
                    <p:cNvSpPr txBox="1"/>
                    <p:nvPr/>
                  </p:nvSpPr>
                  <p:spPr>
                    <a:xfrm>
                      <a:off x="1641968" y="3273371"/>
                      <a:ext cx="625972" cy="830997"/>
                    </a:xfrm>
                    <a:prstGeom prst="rect">
                      <a:avLst/>
                    </a:prstGeom>
                    <a:noFill/>
                  </p:spPr>
                  <p:txBody>
                    <a:bodyPr wrap="square" rtlCol="0">
                      <a:spAutoFit/>
                    </a:bodyPr>
                    <a:lstStyle/>
                    <a:p>
                      <a:pPr algn="ctr"/>
                      <a:r>
                        <a:rPr lang="es-CO" sz="4800" b="1" dirty="0" smtClean="0">
                          <a:solidFill>
                            <a:schemeClr val="tx1">
                              <a:lumMod val="50000"/>
                              <a:lumOff val="50000"/>
                            </a:schemeClr>
                          </a:solidFill>
                          <a:effectLst>
                            <a:outerShdw blurRad="38100" dist="38100" dir="2700000" algn="tl">
                              <a:srgbClr val="000000">
                                <a:alpha val="43137"/>
                              </a:srgbClr>
                            </a:outerShdw>
                          </a:effectLst>
                          <a:latin typeface="Century Gothic" panose="020B0502020202020204" pitchFamily="34" charset="0"/>
                        </a:rPr>
                        <a:t>1</a:t>
                      </a:r>
                      <a:endParaRPr lang="es-CO" sz="4800" b="1" dirty="0">
                        <a:solidFill>
                          <a:schemeClr val="tx1">
                            <a:lumMod val="50000"/>
                            <a:lumOff val="50000"/>
                          </a:schemeClr>
                        </a:solidFill>
                        <a:effectLst>
                          <a:outerShdw blurRad="38100" dist="38100" dir="2700000" algn="tl">
                            <a:srgbClr val="000000">
                              <a:alpha val="43137"/>
                            </a:srgbClr>
                          </a:outerShdw>
                        </a:effectLst>
                        <a:latin typeface="Century Gothic" panose="020B0502020202020204" pitchFamily="34" charset="0"/>
                      </a:endParaRPr>
                    </a:p>
                  </p:txBody>
                </p:sp>
              </p:grpSp>
              <p:sp>
                <p:nvSpPr>
                  <p:cNvPr id="13" name="12 Arco"/>
                  <p:cNvSpPr/>
                  <p:nvPr/>
                </p:nvSpPr>
                <p:spPr>
                  <a:xfrm rot="10800000">
                    <a:off x="1115616" y="2636912"/>
                    <a:ext cx="1800199" cy="1638112"/>
                  </a:xfrm>
                  <a:prstGeom prst="arc">
                    <a:avLst>
                      <a:gd name="adj1" fmla="val 16371705"/>
                      <a:gd name="adj2" fmla="val 5193262"/>
                    </a:avLst>
                  </a:prstGeom>
                  <a:ln w="19050">
                    <a:solidFill>
                      <a:srgbClr val="92D05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cxnSp>
                <p:nvCxnSpPr>
                  <p:cNvPr id="14" name="13 Conector recto"/>
                  <p:cNvCxnSpPr>
                    <a:stCxn id="13" idx="0"/>
                  </p:cNvCxnSpPr>
                  <p:nvPr/>
                </p:nvCxnSpPr>
                <p:spPr>
                  <a:xfrm>
                    <a:off x="1974814" y="4274178"/>
                    <a:ext cx="4800" cy="936000"/>
                  </a:xfrm>
                  <a:prstGeom prst="line">
                    <a:avLst/>
                  </a:prstGeom>
                  <a:ln w="19050">
                    <a:solidFill>
                      <a:srgbClr val="92D050"/>
                    </a:solidFill>
                    <a:prstDash val="solid"/>
                  </a:ln>
                </p:spPr>
                <p:style>
                  <a:lnRef idx="1">
                    <a:schemeClr val="accent1"/>
                  </a:lnRef>
                  <a:fillRef idx="0">
                    <a:schemeClr val="accent1"/>
                  </a:fillRef>
                  <a:effectRef idx="0">
                    <a:schemeClr val="accent1"/>
                  </a:effectRef>
                  <a:fontRef idx="minor">
                    <a:schemeClr val="tx1"/>
                  </a:fontRef>
                </p:style>
              </p:cxnSp>
              <p:cxnSp>
                <p:nvCxnSpPr>
                  <p:cNvPr id="15" name="14 Conector recto"/>
                  <p:cNvCxnSpPr>
                    <a:stCxn id="13" idx="2"/>
                  </p:cNvCxnSpPr>
                  <p:nvPr/>
                </p:nvCxnSpPr>
                <p:spPr>
                  <a:xfrm flipH="1" flipV="1">
                    <a:off x="1954954" y="1700807"/>
                    <a:ext cx="11520" cy="936000"/>
                  </a:xfrm>
                  <a:prstGeom prst="line">
                    <a:avLst/>
                  </a:prstGeom>
                  <a:ln w="19050">
                    <a:solidFill>
                      <a:srgbClr val="92D050"/>
                    </a:solidFill>
                    <a:prstDash val="solid"/>
                  </a:ln>
                </p:spPr>
                <p:style>
                  <a:lnRef idx="1">
                    <a:schemeClr val="accent1"/>
                  </a:lnRef>
                  <a:fillRef idx="0">
                    <a:schemeClr val="accent1"/>
                  </a:fillRef>
                  <a:effectRef idx="0">
                    <a:schemeClr val="accent1"/>
                  </a:effectRef>
                  <a:fontRef idx="minor">
                    <a:schemeClr val="tx1"/>
                  </a:fontRef>
                </p:style>
              </p:cxnSp>
              <p:sp>
                <p:nvSpPr>
                  <p:cNvPr id="16" name="15 Conector"/>
                  <p:cNvSpPr/>
                  <p:nvPr/>
                </p:nvSpPr>
                <p:spPr>
                  <a:xfrm>
                    <a:off x="1916330" y="1700806"/>
                    <a:ext cx="72000" cy="72000"/>
                  </a:xfrm>
                  <a:prstGeom prst="flowChartConnector">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Conector"/>
                  <p:cNvSpPr/>
                  <p:nvPr/>
                </p:nvSpPr>
                <p:spPr>
                  <a:xfrm>
                    <a:off x="1942208" y="5210199"/>
                    <a:ext cx="72000" cy="72000"/>
                  </a:xfrm>
                  <a:prstGeom prst="flowChartConnector">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sp>
              <p:nvSpPr>
                <p:cNvPr id="11" name="10 CuadroTexto"/>
                <p:cNvSpPr txBox="1"/>
                <p:nvPr/>
              </p:nvSpPr>
              <p:spPr>
                <a:xfrm>
                  <a:off x="1969447" y="3238854"/>
                  <a:ext cx="1548310" cy="307777"/>
                </a:xfrm>
                <a:prstGeom prst="rect">
                  <a:avLst/>
                </a:prstGeom>
                <a:noFill/>
              </p:spPr>
              <p:txBody>
                <a:bodyPr wrap="square" lIns="0" tIns="0" rIns="0" bIns="0" rtlCol="0">
                  <a:spAutoFit/>
                </a:bodyPr>
                <a:lstStyle/>
                <a:p>
                  <a:r>
                    <a:rPr lang="es-CO" sz="2000" b="1" dirty="0" smtClean="0">
                      <a:solidFill>
                        <a:srgbClr val="003399"/>
                      </a:solidFill>
                      <a:effectLst>
                        <a:outerShdw blurRad="38100" dist="38100" dir="2700000" algn="tl">
                          <a:srgbClr val="000000">
                            <a:alpha val="43137"/>
                          </a:srgbClr>
                        </a:outerShdw>
                      </a:effectLst>
                      <a:latin typeface="Century Gothic" panose="020B0502020202020204" pitchFamily="34" charset="0"/>
                    </a:rPr>
                    <a:t>$ 100 </a:t>
                  </a:r>
                  <a:r>
                    <a:rPr lang="es-CO" sz="2000" b="1" dirty="0" err="1" smtClean="0">
                      <a:solidFill>
                        <a:srgbClr val="003399"/>
                      </a:solidFill>
                      <a:effectLst>
                        <a:outerShdw blurRad="38100" dist="38100" dir="2700000" algn="tl">
                          <a:srgbClr val="000000">
                            <a:alpha val="43137"/>
                          </a:srgbClr>
                        </a:outerShdw>
                      </a:effectLst>
                      <a:latin typeface="Century Gothic" panose="020B0502020202020204" pitchFamily="34" charset="0"/>
                    </a:rPr>
                    <a:t>mll</a:t>
                  </a:r>
                  <a:endParaRPr lang="es-CO" sz="2000" b="1" dirty="0">
                    <a:solidFill>
                      <a:srgbClr val="003399"/>
                    </a:solidFill>
                    <a:effectLst>
                      <a:outerShdw blurRad="38100" dist="38100" dir="2700000" algn="tl">
                        <a:srgbClr val="000000">
                          <a:alpha val="43137"/>
                        </a:srgbClr>
                      </a:outerShdw>
                    </a:effectLst>
                    <a:latin typeface="Century Gothic" panose="020B0502020202020204" pitchFamily="34" charset="0"/>
                  </a:endParaRPr>
                </a:p>
              </p:txBody>
            </p:sp>
          </p:grpSp>
          <p:cxnSp>
            <p:nvCxnSpPr>
              <p:cNvPr id="6" name="5 Conector angular"/>
              <p:cNvCxnSpPr/>
              <p:nvPr/>
            </p:nvCxnSpPr>
            <p:spPr>
              <a:xfrm flipV="1">
                <a:off x="1318402" y="2582756"/>
                <a:ext cx="936000" cy="1008000"/>
              </a:xfrm>
              <a:prstGeom prst="bentConnector3">
                <a:avLst>
                  <a:gd name="adj1" fmla="val 16373"/>
                </a:avLst>
              </a:prstGeom>
              <a:ln>
                <a:solidFill>
                  <a:schemeClr val="tx1">
                    <a:lumMod val="50000"/>
                    <a:lumOff val="5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278918" y="2398815"/>
                <a:ext cx="1453494" cy="369332"/>
              </a:xfrm>
              <a:prstGeom prst="rect">
                <a:avLst/>
              </a:prstGeom>
              <a:noFill/>
            </p:spPr>
            <p:txBody>
              <a:bodyPr wrap="square" rtlCol="0">
                <a:spAutoFit/>
              </a:bodyPr>
              <a:lstStyle/>
              <a:p>
                <a:pPr algn="ctr"/>
                <a:r>
                  <a:rPr lang="es-CO" sz="900" dirty="0" smtClean="0">
                    <a:latin typeface="Century Gothic" panose="020B0502020202020204" pitchFamily="34" charset="0"/>
                  </a:rPr>
                  <a:t>Número de proyectos </a:t>
                </a:r>
              </a:p>
              <a:p>
                <a:pPr algn="ctr"/>
                <a:r>
                  <a:rPr lang="es-CO" sz="900" dirty="0" smtClean="0">
                    <a:latin typeface="Century Gothic" panose="020B0502020202020204" pitchFamily="34" charset="0"/>
                  </a:rPr>
                  <a:t>de inversión</a:t>
                </a:r>
                <a:endParaRPr lang="es-CO" sz="900" dirty="0">
                  <a:latin typeface="Century Gothic" panose="020B0502020202020204" pitchFamily="34" charset="0"/>
                </a:endParaRPr>
              </a:p>
            </p:txBody>
          </p:sp>
          <p:sp>
            <p:nvSpPr>
              <p:cNvPr id="8" name="7 CuadroTexto"/>
              <p:cNvSpPr txBox="1"/>
              <p:nvPr/>
            </p:nvSpPr>
            <p:spPr>
              <a:xfrm>
                <a:off x="2278918" y="5154259"/>
                <a:ext cx="1453494" cy="230832"/>
              </a:xfrm>
              <a:prstGeom prst="rect">
                <a:avLst/>
              </a:prstGeom>
              <a:noFill/>
            </p:spPr>
            <p:txBody>
              <a:bodyPr wrap="square" rtlCol="0">
                <a:spAutoFit/>
              </a:bodyPr>
              <a:lstStyle/>
              <a:p>
                <a:r>
                  <a:rPr lang="es-CO" sz="900" dirty="0" smtClean="0">
                    <a:latin typeface="Century Gothic" panose="020B0502020202020204" pitchFamily="34" charset="0"/>
                  </a:rPr>
                  <a:t>Apropiación vigente</a:t>
                </a:r>
                <a:endParaRPr lang="es-CO" sz="900" dirty="0">
                  <a:latin typeface="Century Gothic" panose="020B0502020202020204" pitchFamily="34" charset="0"/>
                </a:endParaRPr>
              </a:p>
            </p:txBody>
          </p:sp>
        </p:grpSp>
        <p:cxnSp>
          <p:nvCxnSpPr>
            <p:cNvPr id="21" name="20 Conector angular"/>
            <p:cNvCxnSpPr/>
            <p:nvPr/>
          </p:nvCxnSpPr>
          <p:spPr>
            <a:xfrm>
              <a:off x="2015752" y="3938862"/>
              <a:ext cx="324000" cy="1332000"/>
            </a:xfrm>
            <a:prstGeom prst="bentConnector3">
              <a:avLst>
                <a:gd name="adj1" fmla="val -1282"/>
              </a:avLst>
            </a:prstGeom>
            <a:ln>
              <a:solidFill>
                <a:schemeClr val="tx1">
                  <a:lumMod val="50000"/>
                  <a:lumOff val="50000"/>
                </a:schemeClr>
              </a:solidFill>
              <a:prstDash val="sysDash"/>
              <a:tailEnd type="arrow"/>
            </a:ln>
          </p:spPr>
          <p:style>
            <a:lnRef idx="1">
              <a:schemeClr val="accent1"/>
            </a:lnRef>
            <a:fillRef idx="0">
              <a:schemeClr val="accent1"/>
            </a:fillRef>
            <a:effectRef idx="0">
              <a:schemeClr val="accent1"/>
            </a:effectRef>
            <a:fontRef idx="minor">
              <a:schemeClr val="tx1"/>
            </a:fontRef>
          </p:style>
        </p:cxnSp>
      </p:grpSp>
      <p:sp>
        <p:nvSpPr>
          <p:cNvPr id="25" name="24 Marco">
            <a:hlinkClick r:id="rId2" action="ppaction://hlinksldjump"/>
          </p:cNvPr>
          <p:cNvSpPr/>
          <p:nvPr/>
        </p:nvSpPr>
        <p:spPr>
          <a:xfrm>
            <a:off x="251520" y="6441568"/>
            <a:ext cx="648072" cy="299800"/>
          </a:xfrm>
          <a:prstGeom prst="frame">
            <a:avLst/>
          </a:prstGeom>
          <a:solidFill>
            <a:srgbClr val="003399"/>
          </a:solidFill>
          <a:ln>
            <a:solidFill>
              <a:srgbClr val="003399"/>
            </a:solidFill>
          </a:ln>
          <a:effectLst>
            <a:outerShdw blurRad="50800" dist="38100" dir="8100000" algn="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600" b="1" dirty="0" smtClean="0">
                <a:solidFill>
                  <a:schemeClr val="tx1"/>
                </a:solidFill>
                <a:effectLst>
                  <a:outerShdw blurRad="38100" dist="38100" dir="2700000" algn="tl">
                    <a:srgbClr val="000000">
                      <a:alpha val="43137"/>
                    </a:srgbClr>
                  </a:outerShdw>
                </a:effectLst>
                <a:latin typeface="Century Gothic" panose="020B0502020202020204" pitchFamily="34" charset="0"/>
              </a:rPr>
              <a:t>Tabla de contenido</a:t>
            </a:r>
            <a:endParaRPr lang="es-CO" sz="600" b="1" dirty="0">
              <a:solidFill>
                <a:schemeClr val="tx1"/>
              </a:solidFill>
              <a:effectLst>
                <a:outerShdw blurRad="38100" dist="38100" dir="2700000" algn="tl">
                  <a:srgbClr val="000000">
                    <a:alpha val="43137"/>
                  </a:srgbClr>
                </a:outerShdw>
              </a:effectLst>
              <a:latin typeface="Century Gothic" panose="020B0502020202020204" pitchFamily="34" charset="0"/>
            </a:endParaRPr>
          </a:p>
        </p:txBody>
      </p:sp>
      <p:pic>
        <p:nvPicPr>
          <p:cNvPr id="26" name="Imagen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996" y="6381707"/>
            <a:ext cx="965650" cy="438344"/>
          </a:xfrm>
          <a:prstGeom prst="rect">
            <a:avLst/>
          </a:prstGeom>
        </p:spPr>
      </p:pic>
      <p:grpSp>
        <p:nvGrpSpPr>
          <p:cNvPr id="27" name="Grupo 26"/>
          <p:cNvGrpSpPr/>
          <p:nvPr/>
        </p:nvGrpSpPr>
        <p:grpSpPr>
          <a:xfrm>
            <a:off x="-2008" y="247000"/>
            <a:ext cx="8030392" cy="648072"/>
            <a:chOff x="-2008" y="247000"/>
            <a:chExt cx="8030392" cy="648072"/>
          </a:xfrm>
        </p:grpSpPr>
        <p:pic>
          <p:nvPicPr>
            <p:cNvPr id="28" name="Imagen 9" descr="Min + Lema.jpg"/>
            <p:cNvPicPr>
              <a:picLocks noChangeAspect="1"/>
            </p:cNvPicPr>
            <p:nvPr/>
          </p:nvPicPr>
          <p:blipFill rotWithShape="1">
            <a:blip r:embed="rId4">
              <a:extLst>
                <a:ext uri="{28A0092B-C50C-407E-A947-70E740481C1C}">
                  <a14:useLocalDpi xmlns:a14="http://schemas.microsoft.com/office/drawing/2010/main" val="0"/>
                </a:ext>
              </a:extLst>
            </a:blip>
            <a:srcRect t="19999" r="47742" b="10000"/>
            <a:stretch/>
          </p:blipFill>
          <p:spPr>
            <a:xfrm>
              <a:off x="5806672" y="276830"/>
              <a:ext cx="2221712" cy="576000"/>
            </a:xfrm>
            <a:prstGeom prst="rect">
              <a:avLst/>
            </a:prstGeom>
            <a:effectLst/>
          </p:spPr>
        </p:pic>
        <p:sp>
          <p:nvSpPr>
            <p:cNvPr id="29" name="4 Rectángulo"/>
            <p:cNvSpPr/>
            <p:nvPr/>
          </p:nvSpPr>
          <p:spPr>
            <a:xfrm>
              <a:off x="-2008" y="247000"/>
              <a:ext cx="4572000" cy="648072"/>
            </a:xfrm>
            <a:prstGeom prst="rect">
              <a:avLst/>
            </a:prstGeom>
            <a:solidFill>
              <a:srgbClr val="003399"/>
            </a:solidFill>
            <a:ln>
              <a:solidFill>
                <a:srgbClr val="003399"/>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DIRECCIÓN DE ASUNTOS INTERNACIONALES</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grpSp>
      <p:pic>
        <p:nvPicPr>
          <p:cNvPr id="3074" name="Picture 2" descr="Imagen relacionad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8574" y="2547856"/>
            <a:ext cx="4686300" cy="2714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77698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183946" y="1256575"/>
            <a:ext cx="8852550" cy="5028833"/>
            <a:chOff x="183946" y="1256575"/>
            <a:chExt cx="8852550" cy="5028833"/>
          </a:xfrm>
        </p:grpSpPr>
        <p:grpSp>
          <p:nvGrpSpPr>
            <p:cNvPr id="43" name="42 Grupo"/>
            <p:cNvGrpSpPr/>
            <p:nvPr/>
          </p:nvGrpSpPr>
          <p:grpSpPr>
            <a:xfrm>
              <a:off x="3563888" y="4015000"/>
              <a:ext cx="2131030" cy="2102208"/>
              <a:chOff x="1187624" y="1916832"/>
              <a:chExt cx="3312368" cy="3312368"/>
            </a:xfrm>
          </p:grpSpPr>
          <p:sp>
            <p:nvSpPr>
              <p:cNvPr id="44" name="43 Elipse"/>
              <p:cNvSpPr/>
              <p:nvPr/>
            </p:nvSpPr>
            <p:spPr>
              <a:xfrm>
                <a:off x="1259632" y="1988840"/>
                <a:ext cx="3168352" cy="3168352"/>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5" name="44 Anillo"/>
              <p:cNvSpPr/>
              <p:nvPr/>
            </p:nvSpPr>
            <p:spPr>
              <a:xfrm>
                <a:off x="1187624" y="1916832"/>
                <a:ext cx="3312368" cy="3312368"/>
              </a:xfrm>
              <a:prstGeom prst="donut">
                <a:avLst>
                  <a:gd name="adj" fmla="val 3262"/>
                </a:avLst>
              </a:prstGeom>
              <a:solidFill>
                <a:schemeClr val="bg2"/>
              </a:solidFill>
              <a:ln>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46" name="45 CuadroTexto"/>
              <p:cNvSpPr txBox="1"/>
              <p:nvPr/>
            </p:nvSpPr>
            <p:spPr>
              <a:xfrm>
                <a:off x="1500482" y="2958002"/>
                <a:ext cx="2722116" cy="1212378"/>
              </a:xfrm>
              <a:prstGeom prst="rect">
                <a:avLst/>
              </a:prstGeom>
              <a:noFill/>
            </p:spPr>
            <p:txBody>
              <a:bodyPr wrap="square" rtlCol="0">
                <a:spAutoFit/>
              </a:bodyPr>
              <a:lstStyle/>
              <a:p>
                <a:pPr algn="ctr"/>
                <a:r>
                  <a:rPr lang="es-CO" sz="1100" b="1" dirty="0" smtClean="0">
                    <a:solidFill>
                      <a:schemeClr val="bg1"/>
                    </a:solidFill>
                    <a:effectLst>
                      <a:outerShdw blurRad="38100" dist="38100" dir="2700000" algn="tl">
                        <a:srgbClr val="000000">
                          <a:alpha val="43137"/>
                        </a:srgbClr>
                      </a:outerShdw>
                    </a:effectLst>
                    <a:latin typeface="Century Gothic" panose="020B0502020202020204" pitchFamily="34" charset="0"/>
                  </a:rPr>
                  <a:t>FORTALECIMIENTO DEL ACCESO A LA JUSTICIA DONACIÓN AECID NACIONAL </a:t>
                </a:r>
                <a:endParaRPr lang="es-CO" sz="1200" b="1" dirty="0">
                  <a:solidFill>
                    <a:schemeClr val="bg1"/>
                  </a:solidFill>
                  <a:effectLst>
                    <a:outerShdw blurRad="38100" dist="38100" dir="2700000" algn="tl">
                      <a:srgbClr val="000000">
                        <a:alpha val="43137"/>
                      </a:srgbClr>
                    </a:outerShdw>
                  </a:effectLst>
                </a:endParaRPr>
              </a:p>
            </p:txBody>
          </p:sp>
        </p:grpSp>
        <p:grpSp>
          <p:nvGrpSpPr>
            <p:cNvPr id="15" name="14 Grupo"/>
            <p:cNvGrpSpPr/>
            <p:nvPr/>
          </p:nvGrpSpPr>
          <p:grpSpPr>
            <a:xfrm>
              <a:off x="183946" y="2671202"/>
              <a:ext cx="4454601" cy="1261854"/>
              <a:chOff x="107504" y="3367370"/>
              <a:chExt cx="4454601" cy="1261854"/>
            </a:xfrm>
          </p:grpSpPr>
          <p:grpSp>
            <p:nvGrpSpPr>
              <p:cNvPr id="13" name="12 Grupo"/>
              <p:cNvGrpSpPr/>
              <p:nvPr/>
            </p:nvGrpSpPr>
            <p:grpSpPr>
              <a:xfrm>
                <a:off x="107504" y="3367370"/>
                <a:ext cx="4454601" cy="1261854"/>
                <a:chOff x="107504" y="3655402"/>
                <a:chExt cx="4454601" cy="1261854"/>
              </a:xfrm>
            </p:grpSpPr>
            <p:sp>
              <p:nvSpPr>
                <p:cNvPr id="94" name="93 Pentágono"/>
                <p:cNvSpPr/>
                <p:nvPr/>
              </p:nvSpPr>
              <p:spPr>
                <a:xfrm>
                  <a:off x="107504" y="3942793"/>
                  <a:ext cx="3456384" cy="853601"/>
                </a:xfrm>
                <a:prstGeom prst="homePlate">
                  <a:avLst>
                    <a:gd name="adj" fmla="val 37017"/>
                  </a:avLst>
                </a:prstGeom>
                <a:noFill/>
                <a:ln w="3175">
                  <a:solidFill>
                    <a:srgbClr val="FFC000"/>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95" name="94 Grupo"/>
                <p:cNvGrpSpPr/>
                <p:nvPr/>
              </p:nvGrpSpPr>
              <p:grpSpPr>
                <a:xfrm>
                  <a:off x="3337969" y="3655402"/>
                  <a:ext cx="1224136" cy="1261854"/>
                  <a:chOff x="3934196" y="2359258"/>
                  <a:chExt cx="1224136" cy="1261854"/>
                </a:xfrm>
              </p:grpSpPr>
              <p:grpSp>
                <p:nvGrpSpPr>
                  <p:cNvPr id="104" name="103 Grupo"/>
                  <p:cNvGrpSpPr/>
                  <p:nvPr/>
                </p:nvGrpSpPr>
                <p:grpSpPr>
                  <a:xfrm>
                    <a:off x="4089836" y="2714734"/>
                    <a:ext cx="914798" cy="906378"/>
                    <a:chOff x="7474559" y="2984464"/>
                    <a:chExt cx="1248109" cy="1236624"/>
                  </a:xfrm>
                </p:grpSpPr>
                <p:pic>
                  <p:nvPicPr>
                    <p:cNvPr id="106" name="Picture 5"/>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98532" y="3056472"/>
                      <a:ext cx="1197515" cy="1093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8" name="107 Anillo"/>
                    <p:cNvSpPr/>
                    <p:nvPr/>
                  </p:nvSpPr>
                  <p:spPr>
                    <a:xfrm>
                      <a:off x="7474559" y="2984464"/>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05" name="104 CuadroTexto"/>
                  <p:cNvSpPr txBox="1"/>
                  <p:nvPr/>
                </p:nvSpPr>
                <p:spPr>
                  <a:xfrm>
                    <a:off x="3934196" y="2359258"/>
                    <a:ext cx="1224136" cy="430887"/>
                  </a:xfrm>
                  <a:prstGeom prst="rect">
                    <a:avLst/>
                  </a:prstGeom>
                  <a:noFill/>
                </p:spPr>
                <p:txBody>
                  <a:bodyPr wrap="square" rtlCol="0">
                    <a:spAutoFit/>
                  </a:bodyPr>
                  <a:lstStyle/>
                  <a:p>
                    <a:pPr algn="ctr"/>
                    <a:r>
                      <a:rPr lang="es-CO" sz="1100" dirty="0">
                        <a:latin typeface="Comic Sans MS" panose="030F0702030302020204" pitchFamily="66" charset="0"/>
                      </a:rPr>
                      <a:t>OBJETIVO</a:t>
                    </a:r>
                  </a:p>
                  <a:p>
                    <a:pPr algn="ctr"/>
                    <a:r>
                      <a:rPr lang="es-CO" sz="1100" dirty="0">
                        <a:latin typeface="Comic Sans MS" panose="030F0702030302020204" pitchFamily="66" charset="0"/>
                      </a:rPr>
                      <a:t>GENERAL</a:t>
                    </a:r>
                  </a:p>
                </p:txBody>
              </p:sp>
            </p:grpSp>
          </p:grpSp>
          <p:sp>
            <p:nvSpPr>
              <p:cNvPr id="97" name="96 CuadroTexto"/>
              <p:cNvSpPr txBox="1"/>
              <p:nvPr/>
            </p:nvSpPr>
            <p:spPr>
              <a:xfrm>
                <a:off x="205986" y="3909144"/>
                <a:ext cx="2993428" cy="400110"/>
              </a:xfrm>
              <a:prstGeom prst="rect">
                <a:avLst/>
              </a:prstGeom>
              <a:noFill/>
              <a:ln>
                <a:noFill/>
              </a:ln>
            </p:spPr>
            <p:txBody>
              <a:bodyPr wrap="square" rtlCol="0">
                <a:spAutoFit/>
              </a:bodyPr>
              <a:lstStyle/>
              <a:p>
                <a:pPr algn="just"/>
                <a:r>
                  <a:rPr lang="es-CO" sz="1000" dirty="0">
                    <a:latin typeface="Century Gothic" panose="020B0502020202020204" pitchFamily="34" charset="0"/>
                  </a:rPr>
                  <a:t>Fortalecer el acceso a la justicia de la población en situación de vulnerabilidad</a:t>
                </a:r>
              </a:p>
            </p:txBody>
          </p:sp>
        </p:grpSp>
        <p:grpSp>
          <p:nvGrpSpPr>
            <p:cNvPr id="3" name="2 Grupo"/>
            <p:cNvGrpSpPr/>
            <p:nvPr/>
          </p:nvGrpSpPr>
          <p:grpSpPr>
            <a:xfrm>
              <a:off x="4621148" y="2599194"/>
              <a:ext cx="4415348" cy="1405870"/>
              <a:chOff x="4617472" y="3655402"/>
              <a:chExt cx="4415348" cy="1405870"/>
            </a:xfrm>
          </p:grpSpPr>
          <p:sp>
            <p:nvSpPr>
              <p:cNvPr id="93" name="92 Pentágono"/>
              <p:cNvSpPr/>
              <p:nvPr/>
            </p:nvSpPr>
            <p:spPr>
              <a:xfrm flipH="1">
                <a:off x="5576436" y="3825285"/>
                <a:ext cx="3456384" cy="1235987"/>
              </a:xfrm>
              <a:prstGeom prst="homePlate">
                <a:avLst>
                  <a:gd name="adj" fmla="val 37017"/>
                </a:avLst>
              </a:prstGeom>
              <a:noFill/>
              <a:ln w="3175">
                <a:solidFill>
                  <a:schemeClr val="tx1">
                    <a:lumMod val="65000"/>
                    <a:lumOff val="3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96" name="95 Grupo"/>
              <p:cNvGrpSpPr/>
              <p:nvPr/>
            </p:nvGrpSpPr>
            <p:grpSpPr>
              <a:xfrm>
                <a:off x="4617472" y="3655402"/>
                <a:ext cx="1224136" cy="1261854"/>
                <a:chOff x="7818195" y="2359258"/>
                <a:chExt cx="1224136" cy="1261854"/>
              </a:xfrm>
            </p:grpSpPr>
            <p:grpSp>
              <p:nvGrpSpPr>
                <p:cNvPr id="100" name="99 Grupo"/>
                <p:cNvGrpSpPr/>
                <p:nvPr/>
              </p:nvGrpSpPr>
              <p:grpSpPr>
                <a:xfrm>
                  <a:off x="7928152" y="2714734"/>
                  <a:ext cx="920546" cy="906378"/>
                  <a:chOff x="3460061" y="3262599"/>
                  <a:chExt cx="1255955" cy="1236624"/>
                </a:xfrm>
              </p:grpSpPr>
              <p:pic>
                <p:nvPicPr>
                  <p:cNvPr id="102" name="Picture 7"/>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25675" y="3356992"/>
                    <a:ext cx="1190341" cy="11025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3" name="102 Anillo"/>
                  <p:cNvSpPr/>
                  <p:nvPr/>
                </p:nvSpPr>
                <p:spPr>
                  <a:xfrm>
                    <a:off x="3460061" y="3262599"/>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01" name="100 CuadroTexto"/>
                <p:cNvSpPr txBox="1"/>
                <p:nvPr/>
              </p:nvSpPr>
              <p:spPr>
                <a:xfrm>
                  <a:off x="7818195" y="2359258"/>
                  <a:ext cx="1224136" cy="430887"/>
                </a:xfrm>
                <a:prstGeom prst="rect">
                  <a:avLst/>
                </a:prstGeom>
                <a:noFill/>
              </p:spPr>
              <p:txBody>
                <a:bodyPr wrap="square" rtlCol="0">
                  <a:spAutoFit/>
                </a:bodyPr>
                <a:lstStyle/>
                <a:p>
                  <a:pPr algn="ctr"/>
                  <a:r>
                    <a:rPr lang="es-CO" sz="1100" dirty="0">
                      <a:latin typeface="Comic Sans MS" panose="030F0702030302020204" pitchFamily="66" charset="0"/>
                    </a:rPr>
                    <a:t>OBJETIVOS ESPECÍFICOS</a:t>
                  </a:r>
                </a:p>
              </p:txBody>
            </p:sp>
          </p:grpSp>
        </p:grpSp>
        <p:grpSp>
          <p:nvGrpSpPr>
            <p:cNvPr id="17" name="16 Grupo"/>
            <p:cNvGrpSpPr/>
            <p:nvPr/>
          </p:nvGrpSpPr>
          <p:grpSpPr>
            <a:xfrm>
              <a:off x="287494" y="5085184"/>
              <a:ext cx="3348402" cy="1200224"/>
              <a:chOff x="1224356" y="5469136"/>
              <a:chExt cx="3348402" cy="1200224"/>
            </a:xfrm>
          </p:grpSpPr>
          <p:sp>
            <p:nvSpPr>
              <p:cNvPr id="111" name="110 Pentágono"/>
              <p:cNvSpPr/>
              <p:nvPr/>
            </p:nvSpPr>
            <p:spPr>
              <a:xfrm>
                <a:off x="1224356" y="5916378"/>
                <a:ext cx="2339532" cy="632120"/>
              </a:xfrm>
              <a:prstGeom prst="homePlate">
                <a:avLst/>
              </a:prstGeom>
              <a:noFill/>
              <a:ln w="3175">
                <a:solidFill>
                  <a:srgbClr val="FF8585"/>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12" name="111 Grupo"/>
              <p:cNvGrpSpPr/>
              <p:nvPr/>
            </p:nvGrpSpPr>
            <p:grpSpPr>
              <a:xfrm>
                <a:off x="3348622" y="5469136"/>
                <a:ext cx="1224136" cy="1200224"/>
                <a:chOff x="107504" y="2420888"/>
                <a:chExt cx="1224136" cy="1200224"/>
              </a:xfrm>
            </p:grpSpPr>
            <p:grpSp>
              <p:nvGrpSpPr>
                <p:cNvPr id="120" name="119 Grupo"/>
                <p:cNvGrpSpPr/>
                <p:nvPr/>
              </p:nvGrpSpPr>
              <p:grpSpPr>
                <a:xfrm>
                  <a:off x="251520" y="2714734"/>
                  <a:ext cx="914798" cy="906378"/>
                  <a:chOff x="2446096" y="3699236"/>
                  <a:chExt cx="1248109" cy="1236624"/>
                </a:xfrm>
              </p:grpSpPr>
              <p:pic>
                <p:nvPicPr>
                  <p:cNvPr id="122"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83768" y="3780461"/>
                    <a:ext cx="1162402" cy="1101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3" name="122 Anillo"/>
                  <p:cNvSpPr/>
                  <p:nvPr/>
                </p:nvSpPr>
                <p:spPr>
                  <a:xfrm>
                    <a:off x="2446096" y="3699236"/>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21" name="120 CuadroTexto"/>
                <p:cNvSpPr txBox="1"/>
                <p:nvPr/>
              </p:nvSpPr>
              <p:spPr>
                <a:xfrm>
                  <a:off x="107504" y="2420888"/>
                  <a:ext cx="1224136" cy="261610"/>
                </a:xfrm>
                <a:prstGeom prst="rect">
                  <a:avLst/>
                </a:prstGeom>
                <a:noFill/>
              </p:spPr>
              <p:txBody>
                <a:bodyPr wrap="square" rtlCol="0">
                  <a:spAutoFit/>
                </a:bodyPr>
                <a:lstStyle/>
                <a:p>
                  <a:pPr algn="ctr"/>
                  <a:r>
                    <a:rPr lang="es-CO" sz="1100" dirty="0" smtClean="0">
                      <a:latin typeface="Comic Sans MS" panose="030F0702030302020204" pitchFamily="66" charset="0"/>
                    </a:rPr>
                    <a:t>DEPENDENCIA</a:t>
                  </a:r>
                  <a:endParaRPr lang="es-CO" sz="1100" dirty="0">
                    <a:latin typeface="Comic Sans MS" panose="030F0702030302020204" pitchFamily="66" charset="0"/>
                  </a:endParaRPr>
                </a:p>
              </p:txBody>
            </p:sp>
          </p:grpSp>
          <p:sp>
            <p:nvSpPr>
              <p:cNvPr id="114" name="113 CuadroTexto"/>
              <p:cNvSpPr txBox="1"/>
              <p:nvPr/>
            </p:nvSpPr>
            <p:spPr>
              <a:xfrm>
                <a:off x="1224356" y="6044442"/>
                <a:ext cx="1907782" cy="400110"/>
              </a:xfrm>
              <a:prstGeom prst="rect">
                <a:avLst/>
              </a:prstGeom>
              <a:noFill/>
              <a:ln>
                <a:noFill/>
                <a:prstDash val="dashDot"/>
              </a:ln>
            </p:spPr>
            <p:txBody>
              <a:bodyPr wrap="square" rtlCol="0">
                <a:spAutoFit/>
              </a:bodyPr>
              <a:lstStyle/>
              <a:p>
                <a:pPr algn="ctr"/>
                <a:r>
                  <a:rPr lang="es-CO" sz="1000" dirty="0" smtClean="0">
                    <a:latin typeface="Century Gothic" panose="020B0502020202020204" pitchFamily="34" charset="0"/>
                  </a:rPr>
                  <a:t>Dirección de Asuntos Internacionales</a:t>
                </a:r>
                <a:endParaRPr lang="es-CO" sz="1000" dirty="0">
                  <a:latin typeface="Century Gothic" panose="020B0502020202020204" pitchFamily="34" charset="0"/>
                </a:endParaRPr>
              </a:p>
            </p:txBody>
          </p:sp>
        </p:grpSp>
        <p:grpSp>
          <p:nvGrpSpPr>
            <p:cNvPr id="16" name="15 Grupo"/>
            <p:cNvGrpSpPr/>
            <p:nvPr/>
          </p:nvGrpSpPr>
          <p:grpSpPr>
            <a:xfrm>
              <a:off x="5608266" y="5085184"/>
              <a:ext cx="3356222" cy="1200224"/>
              <a:chOff x="4559746" y="5469136"/>
              <a:chExt cx="3356222" cy="1200224"/>
            </a:xfrm>
          </p:grpSpPr>
          <p:sp>
            <p:nvSpPr>
              <p:cNvPr id="110" name="109 Pentágono"/>
              <p:cNvSpPr/>
              <p:nvPr/>
            </p:nvSpPr>
            <p:spPr>
              <a:xfrm flipH="1">
                <a:off x="5576436" y="5916378"/>
                <a:ext cx="2339532" cy="632120"/>
              </a:xfrm>
              <a:prstGeom prst="homePlate">
                <a:avLst/>
              </a:prstGeom>
              <a:noFill/>
              <a:ln w="3175">
                <a:solidFill>
                  <a:schemeClr val="accent5">
                    <a:lumMod val="7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13" name="112 Grupo"/>
              <p:cNvGrpSpPr/>
              <p:nvPr/>
            </p:nvGrpSpPr>
            <p:grpSpPr>
              <a:xfrm>
                <a:off x="4559746" y="5469136"/>
                <a:ext cx="1224136" cy="1200224"/>
                <a:chOff x="2016009" y="2420888"/>
                <a:chExt cx="1224136" cy="1200224"/>
              </a:xfrm>
            </p:grpSpPr>
            <p:grpSp>
              <p:nvGrpSpPr>
                <p:cNvPr id="116" name="115 Grupo"/>
                <p:cNvGrpSpPr/>
                <p:nvPr/>
              </p:nvGrpSpPr>
              <p:grpSpPr>
                <a:xfrm>
                  <a:off x="2170678" y="2714734"/>
                  <a:ext cx="914798" cy="906378"/>
                  <a:chOff x="7380314" y="1665313"/>
                  <a:chExt cx="1248109" cy="1236624"/>
                </a:xfrm>
              </p:grpSpPr>
              <p:pic>
                <p:nvPicPr>
                  <p:cNvPr id="118"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52320" y="1772816"/>
                    <a:ext cx="1104096" cy="1021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9" name="118 Anillo"/>
                  <p:cNvSpPr/>
                  <p:nvPr/>
                </p:nvSpPr>
                <p:spPr>
                  <a:xfrm>
                    <a:off x="7380314" y="1665313"/>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17" name="116 CuadroTexto"/>
                <p:cNvSpPr txBox="1"/>
                <p:nvPr/>
              </p:nvSpPr>
              <p:spPr>
                <a:xfrm>
                  <a:off x="2016009" y="2420888"/>
                  <a:ext cx="1224136" cy="261610"/>
                </a:xfrm>
                <a:prstGeom prst="rect">
                  <a:avLst/>
                </a:prstGeom>
                <a:noFill/>
              </p:spPr>
              <p:txBody>
                <a:bodyPr wrap="square" rtlCol="0">
                  <a:spAutoFit/>
                </a:bodyPr>
                <a:lstStyle/>
                <a:p>
                  <a:pPr algn="ctr"/>
                  <a:r>
                    <a:rPr lang="es-CO" sz="1100" dirty="0" smtClean="0">
                      <a:latin typeface="Comic Sans MS" panose="030F0702030302020204" pitchFamily="66" charset="0"/>
                    </a:rPr>
                    <a:t>PRESUPUESTO</a:t>
                  </a:r>
                  <a:endParaRPr lang="es-CO" sz="1100" dirty="0">
                    <a:latin typeface="Comic Sans MS" panose="030F0702030302020204" pitchFamily="66" charset="0"/>
                  </a:endParaRPr>
                </a:p>
              </p:txBody>
            </p:sp>
          </p:grpSp>
          <p:sp>
            <p:nvSpPr>
              <p:cNvPr id="115" name="114 CuadroTexto"/>
              <p:cNvSpPr txBox="1"/>
              <p:nvPr/>
            </p:nvSpPr>
            <p:spPr>
              <a:xfrm>
                <a:off x="5940425" y="6117208"/>
                <a:ext cx="1871935" cy="246221"/>
              </a:xfrm>
              <a:prstGeom prst="rect">
                <a:avLst/>
              </a:prstGeom>
              <a:noFill/>
              <a:ln>
                <a:noFill/>
              </a:ln>
            </p:spPr>
            <p:txBody>
              <a:bodyPr wrap="square" rtlCol="0">
                <a:spAutoFit/>
              </a:bodyPr>
              <a:lstStyle/>
              <a:p>
                <a:pPr algn="ctr"/>
                <a:r>
                  <a:rPr lang="es-CO" sz="1000" dirty="0" smtClean="0">
                    <a:latin typeface="Century Gothic" panose="020B0502020202020204" pitchFamily="34" charset="0"/>
                  </a:rPr>
                  <a:t>$ 100 millones</a:t>
                </a:r>
                <a:endParaRPr lang="es-CO" sz="1000" dirty="0">
                  <a:latin typeface="Century Gothic" panose="020B0502020202020204" pitchFamily="34" charset="0"/>
                </a:endParaRPr>
              </a:p>
            </p:txBody>
          </p:sp>
        </p:grpSp>
        <p:grpSp>
          <p:nvGrpSpPr>
            <p:cNvPr id="125" name="124 Grupo"/>
            <p:cNvGrpSpPr/>
            <p:nvPr/>
          </p:nvGrpSpPr>
          <p:grpSpPr>
            <a:xfrm>
              <a:off x="1187624" y="1256575"/>
              <a:ext cx="5605588" cy="1236321"/>
              <a:chOff x="1486692" y="248463"/>
              <a:chExt cx="5605588" cy="1236321"/>
            </a:xfrm>
          </p:grpSpPr>
          <p:sp>
            <p:nvSpPr>
              <p:cNvPr id="126" name="125 Pentágono"/>
              <p:cNvSpPr/>
              <p:nvPr/>
            </p:nvSpPr>
            <p:spPr>
              <a:xfrm flipH="1">
                <a:off x="2400896" y="419066"/>
                <a:ext cx="4691384" cy="1065718"/>
              </a:xfrm>
              <a:prstGeom prst="homePlate">
                <a:avLst>
                  <a:gd name="adj" fmla="val 37017"/>
                </a:avLst>
              </a:prstGeom>
              <a:noFill/>
              <a:ln w="3175">
                <a:solidFill>
                  <a:srgbClr val="FFC000"/>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grpSp>
            <p:nvGrpSpPr>
              <p:cNvPr id="127" name="126 Grupo"/>
              <p:cNvGrpSpPr/>
              <p:nvPr/>
            </p:nvGrpSpPr>
            <p:grpSpPr>
              <a:xfrm>
                <a:off x="1486692" y="248463"/>
                <a:ext cx="1224136" cy="1163880"/>
                <a:chOff x="5854325" y="2420888"/>
                <a:chExt cx="1224136" cy="1163880"/>
              </a:xfrm>
            </p:grpSpPr>
            <p:grpSp>
              <p:nvGrpSpPr>
                <p:cNvPr id="129" name="128 Grupo"/>
                <p:cNvGrpSpPr/>
                <p:nvPr/>
              </p:nvGrpSpPr>
              <p:grpSpPr>
                <a:xfrm>
                  <a:off x="5987305" y="2678390"/>
                  <a:ext cx="914798" cy="906378"/>
                  <a:chOff x="7470453" y="4338064"/>
                  <a:chExt cx="1248109" cy="1236624"/>
                </a:xfrm>
              </p:grpSpPr>
              <p:pic>
                <p:nvPicPr>
                  <p:cNvPr id="131"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92459" y="4459533"/>
                    <a:ext cx="1008112" cy="1026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2" name="131 Anillo"/>
                  <p:cNvSpPr/>
                  <p:nvPr/>
                </p:nvSpPr>
                <p:spPr>
                  <a:xfrm>
                    <a:off x="7470453" y="4338064"/>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30" name="129 CuadroTexto"/>
                <p:cNvSpPr txBox="1"/>
                <p:nvPr/>
              </p:nvSpPr>
              <p:spPr>
                <a:xfrm>
                  <a:off x="5854325" y="2420888"/>
                  <a:ext cx="1224136" cy="261610"/>
                </a:xfrm>
                <a:prstGeom prst="rect">
                  <a:avLst/>
                </a:prstGeom>
                <a:noFill/>
              </p:spPr>
              <p:txBody>
                <a:bodyPr wrap="square" rtlCol="0">
                  <a:spAutoFit/>
                </a:bodyPr>
                <a:lstStyle/>
                <a:p>
                  <a:pPr algn="ctr"/>
                  <a:r>
                    <a:rPr lang="es-CO" sz="1100" dirty="0" smtClean="0">
                      <a:latin typeface="Comic Sans MS" panose="030F0702030302020204" pitchFamily="66" charset="0"/>
                    </a:rPr>
                    <a:t>PROPÓSITO</a:t>
                  </a:r>
                  <a:endParaRPr lang="es-CO" sz="1100" dirty="0">
                    <a:latin typeface="Comic Sans MS" panose="030F0702030302020204" pitchFamily="66" charset="0"/>
                  </a:endParaRPr>
                </a:p>
              </p:txBody>
            </p:sp>
          </p:grpSp>
          <p:sp>
            <p:nvSpPr>
              <p:cNvPr id="128" name="127 CuadroTexto"/>
              <p:cNvSpPr txBox="1"/>
              <p:nvPr/>
            </p:nvSpPr>
            <p:spPr>
              <a:xfrm>
                <a:off x="2794600" y="686596"/>
                <a:ext cx="4297680" cy="553998"/>
              </a:xfrm>
              <a:prstGeom prst="rect">
                <a:avLst/>
              </a:prstGeom>
              <a:noFill/>
            </p:spPr>
            <p:txBody>
              <a:bodyPr wrap="square" rtlCol="0">
                <a:spAutoFit/>
              </a:bodyPr>
              <a:lstStyle/>
              <a:p>
                <a:pPr algn="just"/>
                <a:r>
                  <a:rPr lang="es-CO" sz="1000" dirty="0">
                    <a:latin typeface="Century Gothic" panose="020B0502020202020204" pitchFamily="34" charset="0"/>
                  </a:rPr>
                  <a:t>El proyecto tiene como finalidad desarrollar mecanismos operativos para mejorar la eficacia de la justicia penal y fortalecer la política criminal y penitenciaria.</a:t>
                </a:r>
                <a:endParaRPr lang="es-CO" sz="1000" dirty="0"/>
              </a:p>
            </p:txBody>
          </p:sp>
        </p:grpSp>
        <p:cxnSp>
          <p:nvCxnSpPr>
            <p:cNvPr id="19" name="18 Conector angular"/>
            <p:cNvCxnSpPr>
              <a:stCxn id="45" idx="2"/>
              <a:endCxn id="121" idx="0"/>
            </p:cNvCxnSpPr>
            <p:nvPr/>
          </p:nvCxnSpPr>
          <p:spPr>
            <a:xfrm rot="10800000" flipV="1">
              <a:off x="3023828" y="5066104"/>
              <a:ext cx="540060" cy="19080"/>
            </a:xfrm>
            <a:prstGeom prst="bentConnector2">
              <a:avLst/>
            </a:prstGeom>
            <a:ln>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38" name="137 Conector angular"/>
            <p:cNvCxnSpPr>
              <a:stCxn id="45" idx="6"/>
              <a:endCxn id="117" idx="0"/>
            </p:cNvCxnSpPr>
            <p:nvPr/>
          </p:nvCxnSpPr>
          <p:spPr>
            <a:xfrm>
              <a:off x="5694918" y="5066104"/>
              <a:ext cx="525416" cy="19080"/>
            </a:xfrm>
            <a:prstGeom prst="bentConnector2">
              <a:avLst/>
            </a:prstGeom>
            <a:ln>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45" name="144 Conector angular"/>
            <p:cNvCxnSpPr>
              <a:stCxn id="45" idx="2"/>
              <a:endCxn id="108" idx="4"/>
            </p:cNvCxnSpPr>
            <p:nvPr/>
          </p:nvCxnSpPr>
          <p:spPr>
            <a:xfrm rot="10800000" flipH="1">
              <a:off x="3563888" y="3933056"/>
              <a:ext cx="463562" cy="1133048"/>
            </a:xfrm>
            <a:prstGeom prst="bentConnector4">
              <a:avLst>
                <a:gd name="adj1" fmla="val -49314"/>
                <a:gd name="adj2" fmla="val 96384"/>
              </a:avLst>
            </a:prstGeom>
            <a:ln>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47" name="146 Conector angular"/>
            <p:cNvCxnSpPr>
              <a:stCxn id="45" idx="6"/>
              <a:endCxn id="102" idx="2"/>
            </p:cNvCxnSpPr>
            <p:nvPr/>
          </p:nvCxnSpPr>
          <p:spPr>
            <a:xfrm flipH="1" flipV="1">
              <a:off x="5215424" y="3831982"/>
              <a:ext cx="479494" cy="1234122"/>
            </a:xfrm>
            <a:prstGeom prst="bentConnector4">
              <a:avLst>
                <a:gd name="adj1" fmla="val -47675"/>
                <a:gd name="adj2" fmla="val 92585"/>
              </a:avLst>
            </a:prstGeom>
            <a:ln>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58" name="157 Conector angular"/>
            <p:cNvCxnSpPr>
              <a:stCxn id="44" idx="0"/>
              <a:endCxn id="132" idx="4"/>
            </p:cNvCxnSpPr>
            <p:nvPr/>
          </p:nvCxnSpPr>
          <p:spPr>
            <a:xfrm rot="16200000" flipV="1">
              <a:off x="2383582" y="1814877"/>
              <a:ext cx="1640245" cy="2851401"/>
            </a:xfrm>
            <a:prstGeom prst="bentConnector3">
              <a:avLst>
                <a:gd name="adj1" fmla="val 88327"/>
              </a:avLst>
            </a:prstGeom>
            <a:ln>
              <a:prstDash val="dashDot"/>
              <a:tailEnd type="arrow"/>
            </a:ln>
          </p:spPr>
          <p:style>
            <a:lnRef idx="1">
              <a:schemeClr val="accent1"/>
            </a:lnRef>
            <a:fillRef idx="0">
              <a:schemeClr val="accent1"/>
            </a:fillRef>
            <a:effectRef idx="0">
              <a:schemeClr val="accent1"/>
            </a:effectRef>
            <a:fontRef idx="minor">
              <a:schemeClr val="tx1"/>
            </a:fontRef>
          </p:style>
        </p:cxnSp>
        <p:sp>
          <p:nvSpPr>
            <p:cNvPr id="56" name="55 CuadroTexto"/>
            <p:cNvSpPr txBox="1"/>
            <p:nvPr/>
          </p:nvSpPr>
          <p:spPr>
            <a:xfrm>
              <a:off x="6084168" y="2783250"/>
              <a:ext cx="2880320" cy="861774"/>
            </a:xfrm>
            <a:prstGeom prst="rect">
              <a:avLst/>
            </a:prstGeom>
            <a:noFill/>
            <a:ln>
              <a:noFill/>
            </a:ln>
          </p:spPr>
          <p:txBody>
            <a:bodyPr wrap="square" lIns="36000" rIns="36000" rtlCol="0">
              <a:spAutoFit/>
            </a:bodyPr>
            <a:lstStyle/>
            <a:p>
              <a:pPr algn="just"/>
              <a:r>
                <a:rPr lang="es-CO" sz="1000" dirty="0" smtClean="0">
                  <a:latin typeface="Century Gothic" panose="020B0502020202020204" pitchFamily="34" charset="0"/>
                </a:rPr>
                <a:t>1. Diseñar </a:t>
              </a:r>
              <a:r>
                <a:rPr lang="es-CO" sz="1000" dirty="0">
                  <a:latin typeface="Century Gothic" panose="020B0502020202020204" pitchFamily="34" charset="0"/>
                </a:rPr>
                <a:t>lineamientos de políticas públicas  para el acceso a la </a:t>
              </a:r>
              <a:r>
                <a:rPr lang="es-CO" sz="1000" dirty="0" smtClean="0">
                  <a:latin typeface="Century Gothic" panose="020B0502020202020204" pitchFamily="34" charset="0"/>
                </a:rPr>
                <a:t>justicia.</a:t>
              </a:r>
            </a:p>
            <a:p>
              <a:pPr algn="just"/>
              <a:endParaRPr lang="es-CO" sz="1000" dirty="0">
                <a:latin typeface="Century Gothic" panose="020B0502020202020204" pitchFamily="34" charset="0"/>
              </a:endParaRPr>
            </a:p>
            <a:p>
              <a:pPr algn="just"/>
              <a:r>
                <a:rPr lang="es-CO" sz="1000" dirty="0">
                  <a:latin typeface="Century Gothic" panose="020B0502020202020204" pitchFamily="34" charset="0"/>
                </a:rPr>
                <a:t>2. Implementar estrategias de acceso a los servicios de </a:t>
              </a:r>
              <a:r>
                <a:rPr lang="es-CO" sz="1000" dirty="0" smtClean="0">
                  <a:latin typeface="Century Gothic" panose="020B0502020202020204" pitchFamily="34" charset="0"/>
                </a:rPr>
                <a:t>justicia.</a:t>
              </a:r>
              <a:endParaRPr lang="es-CO" sz="1000" dirty="0">
                <a:latin typeface="Century Gothic" panose="020B0502020202020204" pitchFamily="34" charset="0"/>
              </a:endParaRPr>
            </a:p>
          </p:txBody>
        </p:sp>
      </p:grpSp>
      <p:grpSp>
        <p:nvGrpSpPr>
          <p:cNvPr id="58" name="Grupo 57"/>
          <p:cNvGrpSpPr/>
          <p:nvPr/>
        </p:nvGrpSpPr>
        <p:grpSpPr>
          <a:xfrm>
            <a:off x="-2008" y="247000"/>
            <a:ext cx="8030392" cy="648072"/>
            <a:chOff x="-2008" y="247000"/>
            <a:chExt cx="8030392" cy="648072"/>
          </a:xfrm>
        </p:grpSpPr>
        <p:pic>
          <p:nvPicPr>
            <p:cNvPr id="59" name="Imagen 9" descr="Min + Lema.jpg"/>
            <p:cNvPicPr>
              <a:picLocks noChangeAspect="1"/>
            </p:cNvPicPr>
            <p:nvPr/>
          </p:nvPicPr>
          <p:blipFill rotWithShape="1">
            <a:blip r:embed="rId8">
              <a:extLst>
                <a:ext uri="{28A0092B-C50C-407E-A947-70E740481C1C}">
                  <a14:useLocalDpi xmlns:a14="http://schemas.microsoft.com/office/drawing/2010/main" val="0"/>
                </a:ext>
              </a:extLst>
            </a:blip>
            <a:srcRect t="19999" r="47742" b="10000"/>
            <a:stretch/>
          </p:blipFill>
          <p:spPr>
            <a:xfrm>
              <a:off x="5806672" y="276830"/>
              <a:ext cx="2221712" cy="576000"/>
            </a:xfrm>
            <a:prstGeom prst="rect">
              <a:avLst/>
            </a:prstGeom>
            <a:effectLst/>
          </p:spPr>
        </p:pic>
        <p:sp>
          <p:nvSpPr>
            <p:cNvPr id="60" name="4 Rectángulo"/>
            <p:cNvSpPr/>
            <p:nvPr/>
          </p:nvSpPr>
          <p:spPr>
            <a:xfrm>
              <a:off x="-2008" y="247000"/>
              <a:ext cx="4572000" cy="648072"/>
            </a:xfrm>
            <a:prstGeom prst="rect">
              <a:avLst/>
            </a:prstGeom>
            <a:solidFill>
              <a:srgbClr val="003399"/>
            </a:solidFill>
            <a:ln>
              <a:solidFill>
                <a:srgbClr val="003399"/>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DISTRIBUCIÓN DE LOS PROYECTOS DE INVERSIÓN</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grpSp>
    </p:spTree>
    <p:extLst>
      <p:ext uri="{BB962C8B-B14F-4D97-AF65-F5344CB8AC3E}">
        <p14:creationId xmlns:p14="http://schemas.microsoft.com/office/powerpoint/2010/main" val="1965875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87 Marco">
            <a:hlinkClick r:id="rId3" action="ppaction://hlinksldjump"/>
          </p:cNvPr>
          <p:cNvSpPr/>
          <p:nvPr/>
        </p:nvSpPr>
        <p:spPr>
          <a:xfrm>
            <a:off x="251520" y="6441568"/>
            <a:ext cx="648072" cy="299800"/>
          </a:xfrm>
          <a:prstGeom prst="frame">
            <a:avLst/>
          </a:prstGeom>
          <a:solidFill>
            <a:srgbClr val="003399"/>
          </a:solidFill>
          <a:ln>
            <a:solidFill>
              <a:srgbClr val="003399"/>
            </a:solidFill>
          </a:ln>
          <a:effectLst>
            <a:outerShdw blurRad="50800" dist="38100" dir="8100000" algn="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600" b="1" dirty="0" smtClean="0">
                <a:solidFill>
                  <a:schemeClr val="tx1"/>
                </a:solidFill>
                <a:effectLst>
                  <a:outerShdw blurRad="38100" dist="38100" dir="2700000" algn="tl">
                    <a:srgbClr val="000000">
                      <a:alpha val="43137"/>
                    </a:srgbClr>
                  </a:outerShdw>
                </a:effectLst>
                <a:latin typeface="Century Gothic" panose="020B0502020202020204" pitchFamily="34" charset="0"/>
              </a:rPr>
              <a:t>Tabla de contenido</a:t>
            </a:r>
            <a:endParaRPr lang="es-CO" sz="600" b="1" dirty="0">
              <a:solidFill>
                <a:schemeClr val="tx1"/>
              </a:solidFill>
              <a:effectLst>
                <a:outerShdw blurRad="38100" dist="38100" dir="2700000" algn="tl">
                  <a:srgbClr val="000000">
                    <a:alpha val="43137"/>
                  </a:srgbClr>
                </a:outerShdw>
              </a:effectLst>
              <a:latin typeface="Century Gothic" panose="020B0502020202020204" pitchFamily="34" charset="0"/>
            </a:endParaRPr>
          </a:p>
        </p:txBody>
      </p:sp>
      <p:grpSp>
        <p:nvGrpSpPr>
          <p:cNvPr id="89" name="88 Grupo"/>
          <p:cNvGrpSpPr/>
          <p:nvPr/>
        </p:nvGrpSpPr>
        <p:grpSpPr>
          <a:xfrm>
            <a:off x="467545" y="2079855"/>
            <a:ext cx="3050212" cy="3581393"/>
            <a:chOff x="467545" y="1700806"/>
            <a:chExt cx="3050212" cy="3581393"/>
          </a:xfrm>
        </p:grpSpPr>
        <p:sp>
          <p:nvSpPr>
            <p:cNvPr id="90" name="89 Rectángulo redondeado"/>
            <p:cNvSpPr/>
            <p:nvPr/>
          </p:nvSpPr>
          <p:spPr>
            <a:xfrm rot="10800000">
              <a:off x="1268258" y="2986950"/>
              <a:ext cx="2223620" cy="830998"/>
            </a:xfrm>
            <a:prstGeom prst="roundRect">
              <a:avLst>
                <a:gd name="adj" fmla="val 50000"/>
              </a:avLst>
            </a:prstGeom>
            <a:solidFill>
              <a:schemeClr val="bg1">
                <a:lumMod val="75000"/>
              </a:schemeClr>
            </a:solidFill>
            <a:ln>
              <a:solidFill>
                <a:schemeClr val="bg1">
                  <a:lumMod val="7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91" name="90 Grupo"/>
            <p:cNvGrpSpPr/>
            <p:nvPr/>
          </p:nvGrpSpPr>
          <p:grpSpPr>
            <a:xfrm>
              <a:off x="467545" y="1700806"/>
              <a:ext cx="1800199" cy="3581393"/>
              <a:chOff x="1115616" y="1700806"/>
              <a:chExt cx="1800199" cy="3581393"/>
            </a:xfrm>
          </p:grpSpPr>
          <p:grpSp>
            <p:nvGrpSpPr>
              <p:cNvPr id="93" name="92 Grupo"/>
              <p:cNvGrpSpPr/>
              <p:nvPr/>
            </p:nvGrpSpPr>
            <p:grpSpPr>
              <a:xfrm>
                <a:off x="1331640" y="2799000"/>
                <a:ext cx="1260000" cy="1260000"/>
                <a:chOff x="1331640" y="3069120"/>
                <a:chExt cx="1260000" cy="1260000"/>
              </a:xfrm>
            </p:grpSpPr>
            <p:sp>
              <p:nvSpPr>
                <p:cNvPr id="100" name="99 Conector"/>
                <p:cNvSpPr/>
                <p:nvPr/>
              </p:nvSpPr>
              <p:spPr>
                <a:xfrm>
                  <a:off x="1331640" y="3069120"/>
                  <a:ext cx="1260000" cy="1260000"/>
                </a:xfrm>
                <a:prstGeom prst="flowChartConnector">
                  <a:avLst/>
                </a:prstGeom>
                <a:solidFill>
                  <a:schemeClr val="bg1"/>
                </a:solidFill>
                <a:ln>
                  <a:solidFill>
                    <a:schemeClr val="bg1">
                      <a:lumMod val="8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1" name="100 Anillo"/>
                <p:cNvSpPr/>
                <p:nvPr/>
              </p:nvSpPr>
              <p:spPr>
                <a:xfrm>
                  <a:off x="1417296" y="3172152"/>
                  <a:ext cx="1080000" cy="1080000"/>
                </a:xfrm>
                <a:prstGeom prst="donut">
                  <a:avLst>
                    <a:gd name="adj" fmla="val 7231"/>
                  </a:avLst>
                </a:prstGeom>
                <a:solidFill>
                  <a:srgbClr val="003399"/>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02" name="101 CuadroTexto"/>
                <p:cNvSpPr txBox="1"/>
                <p:nvPr/>
              </p:nvSpPr>
              <p:spPr>
                <a:xfrm>
                  <a:off x="1517428" y="3339824"/>
                  <a:ext cx="792088" cy="707886"/>
                </a:xfrm>
                <a:prstGeom prst="rect">
                  <a:avLst/>
                </a:prstGeom>
                <a:noFill/>
              </p:spPr>
              <p:txBody>
                <a:bodyPr wrap="square" rtlCol="0">
                  <a:spAutoFit/>
                </a:bodyPr>
                <a:lstStyle/>
                <a:p>
                  <a:pPr algn="ctr"/>
                  <a:r>
                    <a:rPr lang="es-CO" sz="4000" b="1" dirty="0" smtClean="0">
                      <a:solidFill>
                        <a:schemeClr val="tx1">
                          <a:lumMod val="50000"/>
                          <a:lumOff val="50000"/>
                        </a:schemeClr>
                      </a:solidFill>
                      <a:effectLst>
                        <a:outerShdw blurRad="38100" dist="38100" dir="2700000" algn="tl">
                          <a:srgbClr val="000000">
                            <a:alpha val="43137"/>
                          </a:srgbClr>
                        </a:outerShdw>
                      </a:effectLst>
                      <a:latin typeface="Century Gothic" panose="020B0502020202020204" pitchFamily="34" charset="0"/>
                    </a:rPr>
                    <a:t>14</a:t>
                  </a:r>
                  <a:endParaRPr lang="es-CO" sz="4000" b="1" dirty="0">
                    <a:solidFill>
                      <a:schemeClr val="tx1">
                        <a:lumMod val="50000"/>
                        <a:lumOff val="50000"/>
                      </a:schemeClr>
                    </a:solidFill>
                    <a:effectLst>
                      <a:outerShdw blurRad="38100" dist="38100" dir="2700000" algn="tl">
                        <a:srgbClr val="000000">
                          <a:alpha val="43137"/>
                        </a:srgbClr>
                      </a:outerShdw>
                    </a:effectLst>
                    <a:latin typeface="Century Gothic" panose="020B0502020202020204" pitchFamily="34" charset="0"/>
                  </a:endParaRPr>
                </a:p>
              </p:txBody>
            </p:sp>
          </p:grpSp>
          <p:sp>
            <p:nvSpPr>
              <p:cNvPr id="94" name="93 Arco"/>
              <p:cNvSpPr/>
              <p:nvPr/>
            </p:nvSpPr>
            <p:spPr>
              <a:xfrm rot="10800000">
                <a:off x="1115616" y="2636912"/>
                <a:ext cx="1800199" cy="1638112"/>
              </a:xfrm>
              <a:prstGeom prst="arc">
                <a:avLst>
                  <a:gd name="adj1" fmla="val 16371705"/>
                  <a:gd name="adj2" fmla="val 5193262"/>
                </a:avLst>
              </a:prstGeom>
              <a:ln w="19050">
                <a:solidFill>
                  <a:srgbClr val="003399"/>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cxnSp>
            <p:nvCxnSpPr>
              <p:cNvPr id="95" name="94 Conector recto"/>
              <p:cNvCxnSpPr>
                <a:stCxn id="94" idx="0"/>
              </p:cNvCxnSpPr>
              <p:nvPr/>
            </p:nvCxnSpPr>
            <p:spPr>
              <a:xfrm>
                <a:off x="1974814" y="4274178"/>
                <a:ext cx="4800" cy="936000"/>
              </a:xfrm>
              <a:prstGeom prst="line">
                <a:avLst/>
              </a:prstGeom>
              <a:ln w="19050">
                <a:solidFill>
                  <a:srgbClr val="003399"/>
                </a:solidFill>
                <a:prstDash val="solid"/>
              </a:ln>
            </p:spPr>
            <p:style>
              <a:lnRef idx="1">
                <a:schemeClr val="accent1"/>
              </a:lnRef>
              <a:fillRef idx="0">
                <a:schemeClr val="accent1"/>
              </a:fillRef>
              <a:effectRef idx="0">
                <a:schemeClr val="accent1"/>
              </a:effectRef>
              <a:fontRef idx="minor">
                <a:schemeClr val="tx1"/>
              </a:fontRef>
            </p:style>
          </p:cxnSp>
          <p:cxnSp>
            <p:nvCxnSpPr>
              <p:cNvPr id="96" name="95 Conector recto"/>
              <p:cNvCxnSpPr>
                <a:stCxn id="94" idx="2"/>
              </p:cNvCxnSpPr>
              <p:nvPr/>
            </p:nvCxnSpPr>
            <p:spPr>
              <a:xfrm flipH="1" flipV="1">
                <a:off x="1954954" y="1700807"/>
                <a:ext cx="11520" cy="936000"/>
              </a:xfrm>
              <a:prstGeom prst="line">
                <a:avLst/>
              </a:prstGeom>
              <a:ln w="19050">
                <a:solidFill>
                  <a:srgbClr val="003399"/>
                </a:solidFill>
                <a:prstDash val="solid"/>
              </a:ln>
            </p:spPr>
            <p:style>
              <a:lnRef idx="1">
                <a:schemeClr val="accent1"/>
              </a:lnRef>
              <a:fillRef idx="0">
                <a:schemeClr val="accent1"/>
              </a:fillRef>
              <a:effectRef idx="0">
                <a:schemeClr val="accent1"/>
              </a:effectRef>
              <a:fontRef idx="minor">
                <a:schemeClr val="tx1"/>
              </a:fontRef>
            </p:style>
          </p:cxnSp>
          <p:sp>
            <p:nvSpPr>
              <p:cNvPr id="98" name="97 Conector"/>
              <p:cNvSpPr/>
              <p:nvPr/>
            </p:nvSpPr>
            <p:spPr>
              <a:xfrm>
                <a:off x="1916330" y="1700806"/>
                <a:ext cx="72000" cy="72000"/>
              </a:xfrm>
              <a:prstGeom prst="flowChartConnector">
                <a:avLst/>
              </a:prstGeom>
              <a:solidFill>
                <a:srgbClr val="003399"/>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9" name="98 Conector"/>
              <p:cNvSpPr/>
              <p:nvPr/>
            </p:nvSpPr>
            <p:spPr>
              <a:xfrm>
                <a:off x="1942208" y="5210199"/>
                <a:ext cx="72000" cy="72000"/>
              </a:xfrm>
              <a:prstGeom prst="flowChartConnector">
                <a:avLst/>
              </a:prstGeom>
              <a:solidFill>
                <a:srgbClr val="003399"/>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sp>
          <p:nvSpPr>
            <p:cNvPr id="92" name="91 CuadroTexto"/>
            <p:cNvSpPr txBox="1"/>
            <p:nvPr/>
          </p:nvSpPr>
          <p:spPr>
            <a:xfrm>
              <a:off x="1969447" y="3238854"/>
              <a:ext cx="1548310" cy="307777"/>
            </a:xfrm>
            <a:prstGeom prst="rect">
              <a:avLst/>
            </a:prstGeom>
            <a:noFill/>
          </p:spPr>
          <p:txBody>
            <a:bodyPr wrap="square" lIns="0" tIns="0" rIns="0" bIns="0" rtlCol="0">
              <a:spAutoFit/>
            </a:bodyPr>
            <a:lstStyle/>
            <a:p>
              <a:r>
                <a:rPr lang="es-CO" sz="2000" b="1" dirty="0" smtClean="0">
                  <a:solidFill>
                    <a:srgbClr val="003399"/>
                  </a:solidFill>
                  <a:effectLst>
                    <a:outerShdw blurRad="38100" dist="38100" dir="2700000" algn="tl">
                      <a:srgbClr val="000000">
                        <a:alpha val="43137"/>
                      </a:srgbClr>
                    </a:outerShdw>
                  </a:effectLst>
                  <a:latin typeface="Century Gothic" panose="020B0502020202020204" pitchFamily="34" charset="0"/>
                </a:rPr>
                <a:t>$ 29.757 mll</a:t>
              </a:r>
              <a:endParaRPr lang="es-CO" sz="2000" b="1" dirty="0">
                <a:solidFill>
                  <a:srgbClr val="003399"/>
                </a:solidFill>
                <a:effectLst>
                  <a:outerShdw blurRad="38100" dist="38100" dir="2700000" algn="tl">
                    <a:srgbClr val="000000">
                      <a:alpha val="43137"/>
                    </a:srgbClr>
                  </a:outerShdw>
                </a:effectLst>
                <a:latin typeface="Century Gothic" panose="020B0502020202020204" pitchFamily="34" charset="0"/>
              </a:endParaRPr>
            </a:p>
          </p:txBody>
        </p:sp>
      </p:grpSp>
      <p:cxnSp>
        <p:nvCxnSpPr>
          <p:cNvPr id="103" name="102 Conector angular"/>
          <p:cNvCxnSpPr/>
          <p:nvPr/>
        </p:nvCxnSpPr>
        <p:spPr>
          <a:xfrm flipV="1">
            <a:off x="1318402" y="2582756"/>
            <a:ext cx="936000" cy="1008000"/>
          </a:xfrm>
          <a:prstGeom prst="bentConnector3">
            <a:avLst>
              <a:gd name="adj1" fmla="val 16373"/>
            </a:avLst>
          </a:prstGeom>
          <a:ln>
            <a:solidFill>
              <a:schemeClr val="tx1">
                <a:lumMod val="50000"/>
                <a:lumOff val="5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05" name="104 CuadroTexto"/>
          <p:cNvSpPr txBox="1"/>
          <p:nvPr/>
        </p:nvSpPr>
        <p:spPr>
          <a:xfrm>
            <a:off x="2278918" y="2398815"/>
            <a:ext cx="1453494" cy="369332"/>
          </a:xfrm>
          <a:prstGeom prst="rect">
            <a:avLst/>
          </a:prstGeom>
          <a:noFill/>
        </p:spPr>
        <p:txBody>
          <a:bodyPr wrap="square" rtlCol="0">
            <a:spAutoFit/>
          </a:bodyPr>
          <a:lstStyle/>
          <a:p>
            <a:pPr algn="ctr"/>
            <a:r>
              <a:rPr lang="es-CO" sz="900" dirty="0" smtClean="0">
                <a:latin typeface="Century Gothic" panose="020B0502020202020204" pitchFamily="34" charset="0"/>
              </a:rPr>
              <a:t>Número de proyectos </a:t>
            </a:r>
          </a:p>
          <a:p>
            <a:pPr algn="ctr"/>
            <a:r>
              <a:rPr lang="es-CO" sz="900" dirty="0" smtClean="0">
                <a:latin typeface="Century Gothic" panose="020B0502020202020204" pitchFamily="34" charset="0"/>
              </a:rPr>
              <a:t>de inversión</a:t>
            </a:r>
            <a:endParaRPr lang="es-CO" sz="900" dirty="0">
              <a:latin typeface="Century Gothic" panose="020B0502020202020204" pitchFamily="34" charset="0"/>
            </a:endParaRPr>
          </a:p>
        </p:txBody>
      </p:sp>
      <p:cxnSp>
        <p:nvCxnSpPr>
          <p:cNvPr id="106" name="105 Conector angular"/>
          <p:cNvCxnSpPr/>
          <p:nvPr/>
        </p:nvCxnSpPr>
        <p:spPr>
          <a:xfrm>
            <a:off x="2015752" y="3938862"/>
            <a:ext cx="324000" cy="1332000"/>
          </a:xfrm>
          <a:prstGeom prst="bentConnector3">
            <a:avLst>
              <a:gd name="adj1" fmla="val -1282"/>
            </a:avLst>
          </a:prstGeom>
          <a:ln>
            <a:solidFill>
              <a:schemeClr val="tx1">
                <a:lumMod val="50000"/>
                <a:lumOff val="5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07" name="106 CuadroTexto"/>
          <p:cNvSpPr txBox="1"/>
          <p:nvPr/>
        </p:nvSpPr>
        <p:spPr>
          <a:xfrm>
            <a:off x="2278918" y="5154259"/>
            <a:ext cx="1453494" cy="230832"/>
          </a:xfrm>
          <a:prstGeom prst="rect">
            <a:avLst/>
          </a:prstGeom>
          <a:noFill/>
        </p:spPr>
        <p:txBody>
          <a:bodyPr wrap="square" rtlCol="0">
            <a:spAutoFit/>
          </a:bodyPr>
          <a:lstStyle/>
          <a:p>
            <a:r>
              <a:rPr lang="es-CO" sz="900" dirty="0" smtClean="0">
                <a:latin typeface="Century Gothic" panose="020B0502020202020204" pitchFamily="34" charset="0"/>
              </a:rPr>
              <a:t>Apropiación vigente</a:t>
            </a:r>
            <a:endParaRPr lang="es-CO" sz="900" dirty="0">
              <a:latin typeface="Century Gothic" panose="020B0502020202020204" pitchFamily="34" charset="0"/>
            </a:endParaRPr>
          </a:p>
        </p:txBody>
      </p:sp>
      <p:grpSp>
        <p:nvGrpSpPr>
          <p:cNvPr id="2" name="Grupo 1"/>
          <p:cNvGrpSpPr/>
          <p:nvPr/>
        </p:nvGrpSpPr>
        <p:grpSpPr>
          <a:xfrm>
            <a:off x="4444091" y="1556792"/>
            <a:ext cx="4568405" cy="5419634"/>
            <a:chOff x="4188018" y="1090513"/>
            <a:chExt cx="4568405" cy="5419634"/>
          </a:xfrm>
        </p:grpSpPr>
        <p:grpSp>
          <p:nvGrpSpPr>
            <p:cNvPr id="113" name="112 Grupo"/>
            <p:cNvGrpSpPr/>
            <p:nvPr/>
          </p:nvGrpSpPr>
          <p:grpSpPr>
            <a:xfrm>
              <a:off x="4188018" y="1090513"/>
              <a:ext cx="4568405" cy="4707344"/>
              <a:chOff x="3995936" y="1423551"/>
              <a:chExt cx="5069439" cy="5357602"/>
            </a:xfrm>
          </p:grpSpPr>
          <p:grpSp>
            <p:nvGrpSpPr>
              <p:cNvPr id="26" name="25 Grupo"/>
              <p:cNvGrpSpPr/>
              <p:nvPr/>
            </p:nvGrpSpPr>
            <p:grpSpPr>
              <a:xfrm>
                <a:off x="5327467" y="1423551"/>
                <a:ext cx="2340875" cy="5357602"/>
                <a:chOff x="5358303" y="1418355"/>
                <a:chExt cx="2036611" cy="4816969"/>
              </a:xfrm>
            </p:grpSpPr>
            <p:grpSp>
              <p:nvGrpSpPr>
                <p:cNvPr id="28" name="27 Grupo"/>
                <p:cNvGrpSpPr/>
                <p:nvPr/>
              </p:nvGrpSpPr>
              <p:grpSpPr>
                <a:xfrm>
                  <a:off x="6046757" y="1418355"/>
                  <a:ext cx="1316125" cy="942127"/>
                  <a:chOff x="467546" y="2636911"/>
                  <a:chExt cx="3538637" cy="2645288"/>
                </a:xfrm>
              </p:grpSpPr>
              <p:sp>
                <p:nvSpPr>
                  <p:cNvPr id="29" name="28 Rectángulo redondeado"/>
                  <p:cNvSpPr/>
                  <p:nvPr/>
                </p:nvSpPr>
                <p:spPr>
                  <a:xfrm rot="10800000">
                    <a:off x="713372" y="2986951"/>
                    <a:ext cx="3292811" cy="830999"/>
                  </a:xfrm>
                  <a:prstGeom prst="roundRect">
                    <a:avLst>
                      <a:gd name="adj" fmla="val 50000"/>
                    </a:avLst>
                  </a:prstGeom>
                  <a:solidFill>
                    <a:schemeClr val="bg1">
                      <a:lumMod val="75000"/>
                    </a:schemeClr>
                  </a:solidFill>
                  <a:ln>
                    <a:solidFill>
                      <a:schemeClr val="bg1">
                        <a:lumMod val="7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30" name="29 Grupo"/>
                  <p:cNvGrpSpPr/>
                  <p:nvPr/>
                </p:nvGrpSpPr>
                <p:grpSpPr>
                  <a:xfrm>
                    <a:off x="467546" y="2636911"/>
                    <a:ext cx="1800199" cy="2645288"/>
                    <a:chOff x="1115617" y="2636911"/>
                    <a:chExt cx="1800199" cy="2645288"/>
                  </a:xfrm>
                </p:grpSpPr>
                <p:grpSp>
                  <p:nvGrpSpPr>
                    <p:cNvPr id="32" name="31 Grupo"/>
                    <p:cNvGrpSpPr/>
                    <p:nvPr/>
                  </p:nvGrpSpPr>
                  <p:grpSpPr>
                    <a:xfrm>
                      <a:off x="1331640" y="2799000"/>
                      <a:ext cx="1260000" cy="1260000"/>
                      <a:chOff x="1331640" y="3069120"/>
                      <a:chExt cx="1260000" cy="1260000"/>
                    </a:xfrm>
                  </p:grpSpPr>
                  <p:sp>
                    <p:nvSpPr>
                      <p:cNvPr id="41" name="40 Conector"/>
                      <p:cNvSpPr/>
                      <p:nvPr/>
                    </p:nvSpPr>
                    <p:spPr>
                      <a:xfrm>
                        <a:off x="1331640" y="3069120"/>
                        <a:ext cx="1260000" cy="1260000"/>
                      </a:xfrm>
                      <a:prstGeom prst="flowChartConnector">
                        <a:avLst/>
                      </a:prstGeom>
                      <a:solidFill>
                        <a:schemeClr val="bg1"/>
                      </a:solidFill>
                      <a:ln>
                        <a:solidFill>
                          <a:schemeClr val="bg1">
                            <a:lumMod val="8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2" name="41 Anillo"/>
                      <p:cNvSpPr/>
                      <p:nvPr/>
                    </p:nvSpPr>
                    <p:spPr>
                      <a:xfrm>
                        <a:off x="1417296" y="3172152"/>
                        <a:ext cx="1080000" cy="1080000"/>
                      </a:xfrm>
                      <a:prstGeom prst="donut">
                        <a:avLst>
                          <a:gd name="adj" fmla="val 7231"/>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33" name="32 Arco"/>
                    <p:cNvSpPr/>
                    <p:nvPr/>
                  </p:nvSpPr>
                  <p:spPr>
                    <a:xfrm rot="10800000">
                      <a:off x="1115617" y="2636911"/>
                      <a:ext cx="1800199" cy="1638112"/>
                    </a:xfrm>
                    <a:prstGeom prst="arc">
                      <a:avLst>
                        <a:gd name="adj1" fmla="val 16371705"/>
                        <a:gd name="adj2" fmla="val 5193262"/>
                      </a:avLst>
                    </a:prstGeom>
                    <a:ln w="19050">
                      <a:solidFill>
                        <a:srgbClr val="00B05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cxnSp>
                  <p:nvCxnSpPr>
                    <p:cNvPr id="34" name="33 Conector recto"/>
                    <p:cNvCxnSpPr>
                      <a:stCxn id="33" idx="0"/>
                    </p:cNvCxnSpPr>
                    <p:nvPr/>
                  </p:nvCxnSpPr>
                  <p:spPr>
                    <a:xfrm>
                      <a:off x="1974813" y="4274175"/>
                      <a:ext cx="4800" cy="935998"/>
                    </a:xfrm>
                    <a:prstGeom prst="line">
                      <a:avLst/>
                    </a:prstGeom>
                    <a:ln w="19050">
                      <a:solidFill>
                        <a:srgbClr val="00B050"/>
                      </a:solidFill>
                      <a:prstDash val="solid"/>
                    </a:ln>
                  </p:spPr>
                  <p:style>
                    <a:lnRef idx="1">
                      <a:schemeClr val="accent1"/>
                    </a:lnRef>
                    <a:fillRef idx="0">
                      <a:schemeClr val="accent1"/>
                    </a:fillRef>
                    <a:effectRef idx="0">
                      <a:schemeClr val="accent1"/>
                    </a:effectRef>
                    <a:fontRef idx="minor">
                      <a:schemeClr val="tx1"/>
                    </a:fontRef>
                  </p:style>
                </p:cxnSp>
                <p:sp>
                  <p:nvSpPr>
                    <p:cNvPr id="40" name="39 Conector"/>
                    <p:cNvSpPr/>
                    <p:nvPr/>
                  </p:nvSpPr>
                  <p:spPr>
                    <a:xfrm>
                      <a:off x="1942208" y="5210199"/>
                      <a:ext cx="72000" cy="72000"/>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grpSp>
            <p:grpSp>
              <p:nvGrpSpPr>
                <p:cNvPr id="44" name="43 Grupo"/>
                <p:cNvGrpSpPr/>
                <p:nvPr/>
              </p:nvGrpSpPr>
              <p:grpSpPr>
                <a:xfrm rot="10800000">
                  <a:off x="5358303" y="2377375"/>
                  <a:ext cx="1331220" cy="1275523"/>
                  <a:chOff x="467545" y="1700806"/>
                  <a:chExt cx="3579220" cy="3581393"/>
                </a:xfrm>
              </p:grpSpPr>
              <p:sp>
                <p:nvSpPr>
                  <p:cNvPr id="45" name="44 Rectángulo redondeado"/>
                  <p:cNvSpPr/>
                  <p:nvPr/>
                </p:nvSpPr>
                <p:spPr>
                  <a:xfrm rot="10800000">
                    <a:off x="753957" y="3046444"/>
                    <a:ext cx="3292808" cy="830999"/>
                  </a:xfrm>
                  <a:prstGeom prst="roundRect">
                    <a:avLst>
                      <a:gd name="adj" fmla="val 50000"/>
                    </a:avLst>
                  </a:prstGeom>
                  <a:solidFill>
                    <a:schemeClr val="bg1">
                      <a:lumMod val="75000"/>
                    </a:schemeClr>
                  </a:solidFill>
                  <a:ln>
                    <a:solidFill>
                      <a:schemeClr val="bg1">
                        <a:lumMod val="7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46" name="45 Grupo"/>
                  <p:cNvGrpSpPr/>
                  <p:nvPr/>
                </p:nvGrpSpPr>
                <p:grpSpPr>
                  <a:xfrm>
                    <a:off x="467545" y="1700806"/>
                    <a:ext cx="1800199" cy="3581393"/>
                    <a:chOff x="1115616" y="1700806"/>
                    <a:chExt cx="1800199" cy="3581393"/>
                  </a:xfrm>
                </p:grpSpPr>
                <p:grpSp>
                  <p:nvGrpSpPr>
                    <p:cNvPr id="47" name="46 Grupo"/>
                    <p:cNvGrpSpPr/>
                    <p:nvPr/>
                  </p:nvGrpSpPr>
                  <p:grpSpPr>
                    <a:xfrm>
                      <a:off x="1331640" y="2858496"/>
                      <a:ext cx="1260000" cy="1260000"/>
                      <a:chOff x="1331640" y="3128616"/>
                      <a:chExt cx="1260000" cy="1260000"/>
                    </a:xfrm>
                  </p:grpSpPr>
                  <p:sp>
                    <p:nvSpPr>
                      <p:cNvPr id="53" name="52 Conector"/>
                      <p:cNvSpPr/>
                      <p:nvPr/>
                    </p:nvSpPr>
                    <p:spPr>
                      <a:xfrm>
                        <a:off x="1331640" y="3128616"/>
                        <a:ext cx="1260000" cy="1260000"/>
                      </a:xfrm>
                      <a:prstGeom prst="flowChartConnector">
                        <a:avLst/>
                      </a:prstGeom>
                      <a:solidFill>
                        <a:schemeClr val="bg1"/>
                      </a:solidFill>
                      <a:ln>
                        <a:solidFill>
                          <a:schemeClr val="bg1">
                            <a:lumMod val="8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4" name="53 Anillo"/>
                      <p:cNvSpPr/>
                      <p:nvPr/>
                    </p:nvSpPr>
                    <p:spPr>
                      <a:xfrm>
                        <a:off x="1417297" y="3231647"/>
                        <a:ext cx="1080000" cy="1080000"/>
                      </a:xfrm>
                      <a:prstGeom prst="donut">
                        <a:avLst>
                          <a:gd name="adj" fmla="val 7231"/>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48" name="47 Arco"/>
                    <p:cNvSpPr/>
                    <p:nvPr/>
                  </p:nvSpPr>
                  <p:spPr>
                    <a:xfrm rot="10800000">
                      <a:off x="1115616" y="2636912"/>
                      <a:ext cx="1800199" cy="1638112"/>
                    </a:xfrm>
                    <a:prstGeom prst="arc">
                      <a:avLst>
                        <a:gd name="adj1" fmla="val 16371705"/>
                        <a:gd name="adj2" fmla="val 5193262"/>
                      </a:avLst>
                    </a:prstGeom>
                    <a:ln w="19050">
                      <a:solidFill>
                        <a:srgbClr val="7030A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cxnSp>
                  <p:nvCxnSpPr>
                    <p:cNvPr id="49" name="48 Conector recto"/>
                    <p:cNvCxnSpPr>
                      <a:stCxn id="48" idx="0"/>
                    </p:cNvCxnSpPr>
                    <p:nvPr/>
                  </p:nvCxnSpPr>
                  <p:spPr>
                    <a:xfrm>
                      <a:off x="1974814" y="4274178"/>
                      <a:ext cx="4800" cy="936000"/>
                    </a:xfrm>
                    <a:prstGeom prst="line">
                      <a:avLst/>
                    </a:prstGeom>
                    <a:ln w="19050">
                      <a:solidFill>
                        <a:srgbClr val="7030A0"/>
                      </a:solidFill>
                      <a:prstDash val="solid"/>
                    </a:ln>
                  </p:spPr>
                  <p:style>
                    <a:lnRef idx="1">
                      <a:schemeClr val="accent1"/>
                    </a:lnRef>
                    <a:fillRef idx="0">
                      <a:schemeClr val="accent1"/>
                    </a:fillRef>
                    <a:effectRef idx="0">
                      <a:schemeClr val="accent1"/>
                    </a:effectRef>
                    <a:fontRef idx="minor">
                      <a:schemeClr val="tx1"/>
                    </a:fontRef>
                  </p:style>
                </p:cxnSp>
                <p:cxnSp>
                  <p:nvCxnSpPr>
                    <p:cNvPr id="50" name="49 Conector recto"/>
                    <p:cNvCxnSpPr>
                      <a:stCxn id="48" idx="2"/>
                    </p:cNvCxnSpPr>
                    <p:nvPr/>
                  </p:nvCxnSpPr>
                  <p:spPr>
                    <a:xfrm flipH="1" flipV="1">
                      <a:off x="1954954" y="1700807"/>
                      <a:ext cx="11520" cy="936000"/>
                    </a:xfrm>
                    <a:prstGeom prst="line">
                      <a:avLst/>
                    </a:prstGeom>
                    <a:ln w="19050">
                      <a:solidFill>
                        <a:srgbClr val="7030A0"/>
                      </a:solidFill>
                      <a:prstDash val="solid"/>
                    </a:ln>
                  </p:spPr>
                  <p:style>
                    <a:lnRef idx="1">
                      <a:schemeClr val="accent1"/>
                    </a:lnRef>
                    <a:fillRef idx="0">
                      <a:schemeClr val="accent1"/>
                    </a:fillRef>
                    <a:effectRef idx="0">
                      <a:schemeClr val="accent1"/>
                    </a:effectRef>
                    <a:fontRef idx="minor">
                      <a:schemeClr val="tx1"/>
                    </a:fontRef>
                  </p:style>
                </p:cxnSp>
                <p:sp>
                  <p:nvSpPr>
                    <p:cNvPr id="51" name="50 Conector"/>
                    <p:cNvSpPr/>
                    <p:nvPr/>
                  </p:nvSpPr>
                  <p:spPr>
                    <a:xfrm>
                      <a:off x="1916330" y="1700806"/>
                      <a:ext cx="72000" cy="72000"/>
                    </a:xfrm>
                    <a:prstGeom prst="flowChartConnector">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2" name="51 Conector"/>
                    <p:cNvSpPr/>
                    <p:nvPr/>
                  </p:nvSpPr>
                  <p:spPr>
                    <a:xfrm>
                      <a:off x="1942208" y="5210199"/>
                      <a:ext cx="72000" cy="72000"/>
                    </a:xfrm>
                    <a:prstGeom prst="flowChartConnector">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grpSp>
            <p:grpSp>
              <p:nvGrpSpPr>
                <p:cNvPr id="55" name="54 Grupo"/>
                <p:cNvGrpSpPr/>
                <p:nvPr/>
              </p:nvGrpSpPr>
              <p:grpSpPr>
                <a:xfrm>
                  <a:off x="6078786" y="3667026"/>
                  <a:ext cx="1316128" cy="1275523"/>
                  <a:chOff x="467545" y="1700806"/>
                  <a:chExt cx="3538642" cy="3581393"/>
                </a:xfrm>
              </p:grpSpPr>
              <p:sp>
                <p:nvSpPr>
                  <p:cNvPr id="56" name="55 Rectángulo redondeado"/>
                  <p:cNvSpPr/>
                  <p:nvPr/>
                </p:nvSpPr>
                <p:spPr>
                  <a:xfrm rot="10800000">
                    <a:off x="713377" y="2986951"/>
                    <a:ext cx="3292810" cy="830999"/>
                  </a:xfrm>
                  <a:prstGeom prst="roundRect">
                    <a:avLst>
                      <a:gd name="adj" fmla="val 50000"/>
                    </a:avLst>
                  </a:prstGeom>
                  <a:solidFill>
                    <a:schemeClr val="bg1">
                      <a:lumMod val="75000"/>
                    </a:schemeClr>
                  </a:solidFill>
                  <a:ln>
                    <a:solidFill>
                      <a:schemeClr val="bg1">
                        <a:lumMod val="7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57" name="56 Grupo"/>
                  <p:cNvGrpSpPr/>
                  <p:nvPr/>
                </p:nvGrpSpPr>
                <p:grpSpPr>
                  <a:xfrm>
                    <a:off x="467545" y="1700806"/>
                    <a:ext cx="1800199" cy="3581393"/>
                    <a:chOff x="1115616" y="1700806"/>
                    <a:chExt cx="1800199" cy="3581393"/>
                  </a:xfrm>
                </p:grpSpPr>
                <p:grpSp>
                  <p:nvGrpSpPr>
                    <p:cNvPr id="58" name="57 Grupo"/>
                    <p:cNvGrpSpPr/>
                    <p:nvPr/>
                  </p:nvGrpSpPr>
                  <p:grpSpPr>
                    <a:xfrm>
                      <a:off x="1331640" y="2799000"/>
                      <a:ext cx="1260000" cy="1260000"/>
                      <a:chOff x="1331640" y="3069120"/>
                      <a:chExt cx="1260000" cy="1260000"/>
                    </a:xfrm>
                  </p:grpSpPr>
                  <p:sp>
                    <p:nvSpPr>
                      <p:cNvPr id="64" name="63 Conector"/>
                      <p:cNvSpPr/>
                      <p:nvPr/>
                    </p:nvSpPr>
                    <p:spPr>
                      <a:xfrm>
                        <a:off x="1331640" y="3069120"/>
                        <a:ext cx="1260000" cy="1260000"/>
                      </a:xfrm>
                      <a:prstGeom prst="flowChartConnector">
                        <a:avLst/>
                      </a:prstGeom>
                      <a:solidFill>
                        <a:schemeClr val="bg1"/>
                      </a:solidFill>
                      <a:ln>
                        <a:solidFill>
                          <a:schemeClr val="bg1">
                            <a:lumMod val="8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5" name="64 Anillo"/>
                      <p:cNvSpPr/>
                      <p:nvPr/>
                    </p:nvSpPr>
                    <p:spPr>
                      <a:xfrm>
                        <a:off x="1417296" y="3172152"/>
                        <a:ext cx="1080000" cy="1080000"/>
                      </a:xfrm>
                      <a:prstGeom prst="donut">
                        <a:avLst>
                          <a:gd name="adj" fmla="val 7231"/>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59" name="58 Arco"/>
                    <p:cNvSpPr/>
                    <p:nvPr/>
                  </p:nvSpPr>
                  <p:spPr>
                    <a:xfrm rot="10800000">
                      <a:off x="1115616" y="2636912"/>
                      <a:ext cx="1800199" cy="1638112"/>
                    </a:xfrm>
                    <a:prstGeom prst="arc">
                      <a:avLst>
                        <a:gd name="adj1" fmla="val 16371705"/>
                        <a:gd name="adj2" fmla="val 5193262"/>
                      </a:avLst>
                    </a:prstGeom>
                    <a:ln w="19050">
                      <a:solidFill>
                        <a:srgbClr val="00B0F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cxnSp>
                  <p:nvCxnSpPr>
                    <p:cNvPr id="60" name="59 Conector recto"/>
                    <p:cNvCxnSpPr>
                      <a:stCxn id="59" idx="0"/>
                    </p:cNvCxnSpPr>
                    <p:nvPr/>
                  </p:nvCxnSpPr>
                  <p:spPr>
                    <a:xfrm>
                      <a:off x="1974814" y="4274178"/>
                      <a:ext cx="4800" cy="936000"/>
                    </a:xfrm>
                    <a:prstGeom prst="line">
                      <a:avLst/>
                    </a:prstGeom>
                    <a:ln w="19050">
                      <a:solidFill>
                        <a:srgbClr val="00B0F0"/>
                      </a:solidFill>
                      <a:prstDash val="solid"/>
                    </a:ln>
                  </p:spPr>
                  <p:style>
                    <a:lnRef idx="1">
                      <a:schemeClr val="accent1"/>
                    </a:lnRef>
                    <a:fillRef idx="0">
                      <a:schemeClr val="accent1"/>
                    </a:fillRef>
                    <a:effectRef idx="0">
                      <a:schemeClr val="accent1"/>
                    </a:effectRef>
                    <a:fontRef idx="minor">
                      <a:schemeClr val="tx1"/>
                    </a:fontRef>
                  </p:style>
                </p:cxnSp>
                <p:cxnSp>
                  <p:nvCxnSpPr>
                    <p:cNvPr id="61" name="60 Conector recto"/>
                    <p:cNvCxnSpPr>
                      <a:stCxn id="59" idx="2"/>
                    </p:cNvCxnSpPr>
                    <p:nvPr/>
                  </p:nvCxnSpPr>
                  <p:spPr>
                    <a:xfrm flipH="1" flipV="1">
                      <a:off x="1954954" y="1700807"/>
                      <a:ext cx="11520" cy="936000"/>
                    </a:xfrm>
                    <a:prstGeom prst="line">
                      <a:avLst/>
                    </a:prstGeom>
                    <a:ln w="19050">
                      <a:solidFill>
                        <a:srgbClr val="00B0F0"/>
                      </a:solidFill>
                      <a:prstDash val="solid"/>
                    </a:ln>
                  </p:spPr>
                  <p:style>
                    <a:lnRef idx="1">
                      <a:schemeClr val="accent1"/>
                    </a:lnRef>
                    <a:fillRef idx="0">
                      <a:schemeClr val="accent1"/>
                    </a:fillRef>
                    <a:effectRef idx="0">
                      <a:schemeClr val="accent1"/>
                    </a:effectRef>
                    <a:fontRef idx="minor">
                      <a:schemeClr val="tx1"/>
                    </a:fontRef>
                  </p:style>
                </p:cxnSp>
                <p:sp>
                  <p:nvSpPr>
                    <p:cNvPr id="62" name="61 Conector"/>
                    <p:cNvSpPr/>
                    <p:nvPr/>
                  </p:nvSpPr>
                  <p:spPr>
                    <a:xfrm>
                      <a:off x="1896204" y="1700806"/>
                      <a:ext cx="72000" cy="72000"/>
                    </a:xfrm>
                    <a:prstGeom prst="flowChartConnector">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3" name="62 Conector"/>
                    <p:cNvSpPr/>
                    <p:nvPr/>
                  </p:nvSpPr>
                  <p:spPr>
                    <a:xfrm>
                      <a:off x="1942208" y="5210199"/>
                      <a:ext cx="72000" cy="72000"/>
                    </a:xfrm>
                    <a:prstGeom prst="flowChartConnector">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grpSp>
            <p:grpSp>
              <p:nvGrpSpPr>
                <p:cNvPr id="66" name="65 Grupo"/>
                <p:cNvGrpSpPr/>
                <p:nvPr/>
              </p:nvGrpSpPr>
              <p:grpSpPr>
                <a:xfrm rot="10800000">
                  <a:off x="5390164" y="4959801"/>
                  <a:ext cx="1331216" cy="1275523"/>
                  <a:chOff x="467545" y="1700806"/>
                  <a:chExt cx="3579209" cy="3581393"/>
                </a:xfrm>
              </p:grpSpPr>
              <p:sp>
                <p:nvSpPr>
                  <p:cNvPr id="67" name="66 Rectángulo redondeado"/>
                  <p:cNvSpPr/>
                  <p:nvPr/>
                </p:nvSpPr>
                <p:spPr>
                  <a:xfrm rot="10800000">
                    <a:off x="753939" y="3046444"/>
                    <a:ext cx="3292815" cy="830999"/>
                  </a:xfrm>
                  <a:prstGeom prst="roundRect">
                    <a:avLst>
                      <a:gd name="adj" fmla="val 50000"/>
                    </a:avLst>
                  </a:prstGeom>
                  <a:solidFill>
                    <a:schemeClr val="bg1">
                      <a:lumMod val="75000"/>
                    </a:schemeClr>
                  </a:solidFill>
                  <a:ln>
                    <a:solidFill>
                      <a:schemeClr val="bg1">
                        <a:lumMod val="7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68" name="67 Grupo"/>
                  <p:cNvGrpSpPr/>
                  <p:nvPr/>
                </p:nvGrpSpPr>
                <p:grpSpPr>
                  <a:xfrm>
                    <a:off x="467545" y="1700806"/>
                    <a:ext cx="1800199" cy="3581393"/>
                    <a:chOff x="1115616" y="1700806"/>
                    <a:chExt cx="1800199" cy="3581393"/>
                  </a:xfrm>
                </p:grpSpPr>
                <p:grpSp>
                  <p:nvGrpSpPr>
                    <p:cNvPr id="69" name="68 Grupo"/>
                    <p:cNvGrpSpPr/>
                    <p:nvPr/>
                  </p:nvGrpSpPr>
                  <p:grpSpPr>
                    <a:xfrm>
                      <a:off x="1331640" y="2858496"/>
                      <a:ext cx="1260000" cy="1260000"/>
                      <a:chOff x="1331640" y="3128616"/>
                      <a:chExt cx="1260000" cy="1260000"/>
                    </a:xfrm>
                  </p:grpSpPr>
                  <p:sp>
                    <p:nvSpPr>
                      <p:cNvPr id="75" name="74 Conector"/>
                      <p:cNvSpPr/>
                      <p:nvPr/>
                    </p:nvSpPr>
                    <p:spPr>
                      <a:xfrm>
                        <a:off x="1331640" y="3128616"/>
                        <a:ext cx="1260000" cy="1260000"/>
                      </a:xfrm>
                      <a:prstGeom prst="flowChartConnector">
                        <a:avLst/>
                      </a:prstGeom>
                      <a:solidFill>
                        <a:schemeClr val="bg1"/>
                      </a:solidFill>
                      <a:ln>
                        <a:solidFill>
                          <a:schemeClr val="bg1">
                            <a:lumMod val="8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6" name="75 Anillo"/>
                      <p:cNvSpPr/>
                      <p:nvPr/>
                    </p:nvSpPr>
                    <p:spPr>
                      <a:xfrm>
                        <a:off x="1417297" y="3231647"/>
                        <a:ext cx="1080000" cy="1080000"/>
                      </a:xfrm>
                      <a:prstGeom prst="donut">
                        <a:avLst>
                          <a:gd name="adj" fmla="val 7231"/>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70" name="69 Arco"/>
                    <p:cNvSpPr/>
                    <p:nvPr/>
                  </p:nvSpPr>
                  <p:spPr>
                    <a:xfrm rot="10800000">
                      <a:off x="1115616" y="2636912"/>
                      <a:ext cx="1800199" cy="1638112"/>
                    </a:xfrm>
                    <a:prstGeom prst="arc">
                      <a:avLst>
                        <a:gd name="adj1" fmla="val 16371705"/>
                        <a:gd name="adj2" fmla="val 5193262"/>
                      </a:avLst>
                    </a:prstGeom>
                    <a:ln w="19050">
                      <a:solidFill>
                        <a:schemeClr val="accent6">
                          <a:lumMod val="75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cxnSp>
                  <p:nvCxnSpPr>
                    <p:cNvPr id="71" name="70 Conector recto"/>
                    <p:cNvCxnSpPr>
                      <a:stCxn id="70" idx="0"/>
                    </p:cNvCxnSpPr>
                    <p:nvPr/>
                  </p:nvCxnSpPr>
                  <p:spPr>
                    <a:xfrm>
                      <a:off x="1974814" y="4274178"/>
                      <a:ext cx="4800" cy="936000"/>
                    </a:xfrm>
                    <a:prstGeom prst="line">
                      <a:avLst/>
                    </a:prstGeom>
                    <a:ln w="19050">
                      <a:solidFill>
                        <a:schemeClr val="accent6">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2" name="71 Conector recto"/>
                    <p:cNvCxnSpPr>
                      <a:stCxn id="70" idx="2"/>
                    </p:cNvCxnSpPr>
                    <p:nvPr/>
                  </p:nvCxnSpPr>
                  <p:spPr>
                    <a:xfrm flipH="1" flipV="1">
                      <a:off x="1954954" y="1700807"/>
                      <a:ext cx="11520" cy="936000"/>
                    </a:xfrm>
                    <a:prstGeom prst="line">
                      <a:avLst/>
                    </a:prstGeom>
                    <a:ln w="19050">
                      <a:solidFill>
                        <a:schemeClr val="accent6">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73" name="72 Conector"/>
                    <p:cNvSpPr/>
                    <p:nvPr/>
                  </p:nvSpPr>
                  <p:spPr>
                    <a:xfrm>
                      <a:off x="1916330" y="1700806"/>
                      <a:ext cx="72000" cy="72000"/>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4" name="73 Conector"/>
                    <p:cNvSpPr/>
                    <p:nvPr/>
                  </p:nvSpPr>
                  <p:spPr>
                    <a:xfrm>
                      <a:off x="1942208" y="5210199"/>
                      <a:ext cx="72000" cy="72000"/>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grpSp>
          </p:grpSp>
          <p:sp>
            <p:nvSpPr>
              <p:cNvPr id="27" name="26 CuadroTexto"/>
              <p:cNvSpPr txBox="1"/>
              <p:nvPr/>
            </p:nvSpPr>
            <p:spPr>
              <a:xfrm>
                <a:off x="6293846" y="1523110"/>
                <a:ext cx="360040" cy="420350"/>
              </a:xfrm>
              <a:prstGeom prst="rect">
                <a:avLst/>
              </a:prstGeom>
              <a:noFill/>
            </p:spPr>
            <p:txBody>
              <a:bodyPr wrap="square" rtlCol="0">
                <a:spAutoFit/>
              </a:bodyPr>
              <a:lstStyle/>
              <a:p>
                <a:r>
                  <a:rPr lang="es-MX" b="1" dirty="0">
                    <a:solidFill>
                      <a:schemeClr val="tx1">
                        <a:lumMod val="50000"/>
                        <a:lumOff val="50000"/>
                      </a:schemeClr>
                    </a:solidFill>
                    <a:effectLst>
                      <a:outerShdw blurRad="38100" dist="38100" dir="2700000" algn="tl">
                        <a:srgbClr val="000000">
                          <a:alpha val="43137"/>
                        </a:srgbClr>
                      </a:outerShdw>
                    </a:effectLst>
                    <a:latin typeface="Century Gothic" panose="020B0502020202020204" pitchFamily="34" charset="0"/>
                  </a:rPr>
                  <a:t>5</a:t>
                </a:r>
                <a:endParaRPr lang="es-CO" b="1" dirty="0">
                  <a:solidFill>
                    <a:schemeClr val="tx1">
                      <a:lumMod val="50000"/>
                      <a:lumOff val="50000"/>
                    </a:schemeClr>
                  </a:solidFill>
                  <a:effectLst>
                    <a:outerShdw blurRad="38100" dist="38100" dir="2700000" algn="tl">
                      <a:srgbClr val="000000">
                        <a:alpha val="43137"/>
                      </a:srgbClr>
                    </a:outerShdw>
                  </a:effectLst>
                  <a:latin typeface="Century Gothic" panose="020B0502020202020204" pitchFamily="34" charset="0"/>
                </a:endParaRPr>
              </a:p>
            </p:txBody>
          </p:sp>
          <p:sp>
            <p:nvSpPr>
              <p:cNvPr id="77" name="76 CuadroTexto"/>
              <p:cNvSpPr txBox="1"/>
              <p:nvPr/>
            </p:nvSpPr>
            <p:spPr>
              <a:xfrm>
                <a:off x="6307744" y="2974869"/>
                <a:ext cx="360040" cy="420350"/>
              </a:xfrm>
              <a:prstGeom prst="rect">
                <a:avLst/>
              </a:prstGeom>
              <a:noFill/>
            </p:spPr>
            <p:txBody>
              <a:bodyPr wrap="square" rtlCol="0">
                <a:spAutoFit/>
              </a:bodyPr>
              <a:lstStyle/>
              <a:p>
                <a:r>
                  <a:rPr lang="es-CO" b="1" dirty="0">
                    <a:solidFill>
                      <a:schemeClr val="tx1">
                        <a:lumMod val="50000"/>
                        <a:lumOff val="50000"/>
                      </a:schemeClr>
                    </a:solidFill>
                    <a:effectLst>
                      <a:outerShdw blurRad="38100" dist="38100" dir="2700000" algn="tl">
                        <a:srgbClr val="000000">
                          <a:alpha val="43137"/>
                        </a:srgbClr>
                      </a:outerShdw>
                    </a:effectLst>
                    <a:latin typeface="Century Gothic" panose="020B0502020202020204" pitchFamily="34" charset="0"/>
                  </a:rPr>
                  <a:t>6</a:t>
                </a:r>
              </a:p>
            </p:txBody>
          </p:sp>
          <p:sp>
            <p:nvSpPr>
              <p:cNvPr id="78" name="77 CuadroTexto"/>
              <p:cNvSpPr txBox="1"/>
              <p:nvPr/>
            </p:nvSpPr>
            <p:spPr>
              <a:xfrm>
                <a:off x="6339760" y="4396156"/>
                <a:ext cx="360040" cy="420350"/>
              </a:xfrm>
              <a:prstGeom prst="rect">
                <a:avLst/>
              </a:prstGeom>
              <a:noFill/>
            </p:spPr>
            <p:txBody>
              <a:bodyPr wrap="square" rtlCol="0">
                <a:spAutoFit/>
              </a:bodyPr>
              <a:lstStyle/>
              <a:p>
                <a:r>
                  <a:rPr lang="es-CO" b="1" dirty="0" smtClean="0">
                    <a:solidFill>
                      <a:schemeClr val="tx1">
                        <a:lumMod val="50000"/>
                        <a:lumOff val="50000"/>
                      </a:schemeClr>
                    </a:solidFill>
                    <a:effectLst>
                      <a:outerShdw blurRad="38100" dist="38100" dir="2700000" algn="tl">
                        <a:srgbClr val="000000">
                          <a:alpha val="43137"/>
                        </a:srgbClr>
                      </a:outerShdw>
                    </a:effectLst>
                    <a:latin typeface="Century Gothic" panose="020B0502020202020204" pitchFamily="34" charset="0"/>
                  </a:rPr>
                  <a:t>2</a:t>
                </a:r>
                <a:endParaRPr lang="es-CO" b="1" dirty="0">
                  <a:solidFill>
                    <a:schemeClr val="tx1">
                      <a:lumMod val="50000"/>
                      <a:lumOff val="50000"/>
                    </a:schemeClr>
                  </a:solidFill>
                  <a:effectLst>
                    <a:outerShdw blurRad="38100" dist="38100" dir="2700000" algn="tl">
                      <a:srgbClr val="000000">
                        <a:alpha val="43137"/>
                      </a:srgbClr>
                    </a:outerShdw>
                  </a:effectLst>
                  <a:latin typeface="Century Gothic" panose="020B0502020202020204" pitchFamily="34" charset="0"/>
                </a:endParaRPr>
              </a:p>
            </p:txBody>
          </p:sp>
          <p:sp>
            <p:nvSpPr>
              <p:cNvPr id="79" name="78 CuadroTexto"/>
              <p:cNvSpPr txBox="1"/>
              <p:nvPr/>
            </p:nvSpPr>
            <p:spPr>
              <a:xfrm>
                <a:off x="6356666" y="5851519"/>
                <a:ext cx="360040" cy="420350"/>
              </a:xfrm>
              <a:prstGeom prst="rect">
                <a:avLst/>
              </a:prstGeom>
              <a:noFill/>
            </p:spPr>
            <p:txBody>
              <a:bodyPr wrap="square" rtlCol="0">
                <a:spAutoFit/>
              </a:bodyPr>
              <a:lstStyle/>
              <a:p>
                <a:r>
                  <a:rPr lang="es-CO" b="1" dirty="0">
                    <a:solidFill>
                      <a:schemeClr val="tx1">
                        <a:lumMod val="50000"/>
                        <a:lumOff val="50000"/>
                      </a:schemeClr>
                    </a:solidFill>
                    <a:effectLst>
                      <a:outerShdw blurRad="38100" dist="38100" dir="2700000" algn="tl">
                        <a:srgbClr val="000000">
                          <a:alpha val="43137"/>
                        </a:srgbClr>
                      </a:outerShdw>
                    </a:effectLst>
                    <a:latin typeface="Century Gothic" panose="020B0502020202020204" pitchFamily="34" charset="0"/>
                  </a:rPr>
                  <a:t>1</a:t>
                </a:r>
              </a:p>
            </p:txBody>
          </p:sp>
          <p:sp>
            <p:nvSpPr>
              <p:cNvPr id="80" name="79 CuadroTexto"/>
              <p:cNvSpPr txBox="1"/>
              <p:nvPr/>
            </p:nvSpPr>
            <p:spPr>
              <a:xfrm>
                <a:off x="6734763" y="1626420"/>
                <a:ext cx="998853" cy="210175"/>
              </a:xfrm>
              <a:prstGeom prst="rect">
                <a:avLst/>
              </a:prstGeom>
              <a:noFill/>
            </p:spPr>
            <p:txBody>
              <a:bodyPr wrap="square" lIns="0" tIns="0" rIns="0" bIns="0" rtlCol="0">
                <a:spAutoFit/>
              </a:bodyPr>
              <a:lstStyle/>
              <a:p>
                <a:r>
                  <a:rPr lang="es-CO" sz="1200" b="1" dirty="0" smtClean="0">
                    <a:solidFill>
                      <a:srgbClr val="003399"/>
                    </a:solidFill>
                    <a:effectLst>
                      <a:outerShdw blurRad="38100" dist="38100" dir="2700000" algn="tl">
                        <a:srgbClr val="000000">
                          <a:alpha val="43137"/>
                        </a:srgbClr>
                      </a:outerShdw>
                    </a:effectLst>
                    <a:latin typeface="Century Gothic" panose="020B0502020202020204" pitchFamily="34" charset="0"/>
                  </a:rPr>
                  <a:t>$10.104 </a:t>
                </a:r>
                <a:r>
                  <a:rPr lang="es-CO" sz="1200" b="1" dirty="0" err="1">
                    <a:solidFill>
                      <a:srgbClr val="003399"/>
                    </a:solidFill>
                    <a:effectLst>
                      <a:outerShdw blurRad="38100" dist="38100" dir="2700000" algn="tl">
                        <a:srgbClr val="000000">
                          <a:alpha val="43137"/>
                        </a:srgbClr>
                      </a:outerShdw>
                    </a:effectLst>
                    <a:latin typeface="Century Gothic" panose="020B0502020202020204" pitchFamily="34" charset="0"/>
                  </a:rPr>
                  <a:t>m</a:t>
                </a:r>
                <a:r>
                  <a:rPr lang="es-CO" sz="1200" b="1" dirty="0" err="1" smtClean="0">
                    <a:solidFill>
                      <a:srgbClr val="003399"/>
                    </a:solidFill>
                    <a:effectLst>
                      <a:outerShdw blurRad="38100" dist="38100" dir="2700000" algn="tl">
                        <a:srgbClr val="000000">
                          <a:alpha val="43137"/>
                        </a:srgbClr>
                      </a:outerShdw>
                    </a:effectLst>
                    <a:latin typeface="Century Gothic" panose="020B0502020202020204" pitchFamily="34" charset="0"/>
                  </a:rPr>
                  <a:t>ll</a:t>
                </a:r>
                <a:endParaRPr lang="es-CO" sz="1200" b="1" dirty="0">
                  <a:solidFill>
                    <a:srgbClr val="003399"/>
                  </a:solidFill>
                  <a:effectLst>
                    <a:outerShdw blurRad="38100" dist="38100" dir="2700000" algn="tl">
                      <a:srgbClr val="000000">
                        <a:alpha val="43137"/>
                      </a:srgbClr>
                    </a:outerShdw>
                  </a:effectLst>
                  <a:latin typeface="Century Gothic" panose="020B0502020202020204" pitchFamily="34" charset="0"/>
                </a:endParaRPr>
              </a:p>
            </p:txBody>
          </p:sp>
          <p:sp>
            <p:nvSpPr>
              <p:cNvPr id="81" name="80 CuadroTexto"/>
              <p:cNvSpPr txBox="1"/>
              <p:nvPr/>
            </p:nvSpPr>
            <p:spPr>
              <a:xfrm>
                <a:off x="5275243" y="3114973"/>
                <a:ext cx="997960" cy="210175"/>
              </a:xfrm>
              <a:prstGeom prst="rect">
                <a:avLst/>
              </a:prstGeom>
              <a:noFill/>
            </p:spPr>
            <p:txBody>
              <a:bodyPr wrap="square" lIns="0" tIns="0" rIns="0" bIns="0" rtlCol="0">
                <a:spAutoFit/>
              </a:bodyPr>
              <a:lstStyle/>
              <a:p>
                <a:r>
                  <a:rPr lang="es-CO" sz="1200" b="1" dirty="0" smtClean="0">
                    <a:solidFill>
                      <a:srgbClr val="003399"/>
                    </a:solidFill>
                    <a:effectLst>
                      <a:outerShdw blurRad="38100" dist="38100" dir="2700000" algn="tl">
                        <a:srgbClr val="000000">
                          <a:alpha val="43137"/>
                        </a:srgbClr>
                      </a:outerShdw>
                    </a:effectLst>
                    <a:latin typeface="Century Gothic" panose="020B0502020202020204" pitchFamily="34" charset="0"/>
                  </a:rPr>
                  <a:t> $13.962 </a:t>
                </a:r>
                <a:r>
                  <a:rPr lang="es-CO" sz="1200" b="1" dirty="0" err="1" smtClean="0">
                    <a:solidFill>
                      <a:srgbClr val="003399"/>
                    </a:solidFill>
                    <a:effectLst>
                      <a:outerShdw blurRad="38100" dist="38100" dir="2700000" algn="tl">
                        <a:srgbClr val="000000">
                          <a:alpha val="43137"/>
                        </a:srgbClr>
                      </a:outerShdw>
                    </a:effectLst>
                    <a:latin typeface="Century Gothic" panose="020B0502020202020204" pitchFamily="34" charset="0"/>
                  </a:rPr>
                  <a:t>mll</a:t>
                </a:r>
                <a:endParaRPr lang="es-CO" sz="1200" b="1" dirty="0">
                  <a:solidFill>
                    <a:srgbClr val="003399"/>
                  </a:solidFill>
                  <a:effectLst>
                    <a:outerShdw blurRad="38100" dist="38100" dir="2700000" algn="tl">
                      <a:srgbClr val="000000">
                        <a:alpha val="43137"/>
                      </a:srgbClr>
                    </a:outerShdw>
                  </a:effectLst>
                  <a:latin typeface="Century Gothic" panose="020B0502020202020204" pitchFamily="34" charset="0"/>
                </a:endParaRPr>
              </a:p>
            </p:txBody>
          </p:sp>
          <p:sp>
            <p:nvSpPr>
              <p:cNvPr id="82" name="81 CuadroTexto"/>
              <p:cNvSpPr txBox="1"/>
              <p:nvPr/>
            </p:nvSpPr>
            <p:spPr>
              <a:xfrm>
                <a:off x="6769867" y="4503887"/>
                <a:ext cx="928284" cy="210175"/>
              </a:xfrm>
              <a:prstGeom prst="rect">
                <a:avLst/>
              </a:prstGeom>
              <a:noFill/>
            </p:spPr>
            <p:txBody>
              <a:bodyPr wrap="square" lIns="0" tIns="0" rIns="0" bIns="0" rtlCol="0">
                <a:spAutoFit/>
              </a:bodyPr>
              <a:lstStyle/>
              <a:p>
                <a:r>
                  <a:rPr lang="es-CO" sz="1200" b="1" dirty="0" smtClean="0">
                    <a:solidFill>
                      <a:srgbClr val="003399"/>
                    </a:solidFill>
                    <a:effectLst>
                      <a:outerShdw blurRad="38100" dist="38100" dir="2700000" algn="tl">
                        <a:srgbClr val="000000">
                          <a:alpha val="43137"/>
                        </a:srgbClr>
                      </a:outerShdw>
                    </a:effectLst>
                    <a:latin typeface="Century Gothic" panose="020B0502020202020204" pitchFamily="34" charset="0"/>
                  </a:rPr>
                  <a:t>$ 5.591mll</a:t>
                </a:r>
                <a:endParaRPr lang="es-CO" sz="1200" b="1" dirty="0">
                  <a:solidFill>
                    <a:srgbClr val="003399"/>
                  </a:solidFill>
                  <a:effectLst>
                    <a:outerShdw blurRad="38100" dist="38100" dir="2700000" algn="tl">
                      <a:srgbClr val="000000">
                        <a:alpha val="43137"/>
                      </a:srgbClr>
                    </a:outerShdw>
                  </a:effectLst>
                  <a:latin typeface="Century Gothic" panose="020B0502020202020204" pitchFamily="34" charset="0"/>
                </a:endParaRPr>
              </a:p>
            </p:txBody>
          </p:sp>
          <p:sp>
            <p:nvSpPr>
              <p:cNvPr id="83" name="82 CuadroTexto"/>
              <p:cNvSpPr txBox="1"/>
              <p:nvPr/>
            </p:nvSpPr>
            <p:spPr>
              <a:xfrm>
                <a:off x="5460801" y="6004258"/>
                <a:ext cx="840446" cy="210175"/>
              </a:xfrm>
              <a:prstGeom prst="rect">
                <a:avLst/>
              </a:prstGeom>
              <a:noFill/>
            </p:spPr>
            <p:txBody>
              <a:bodyPr wrap="square" lIns="0" tIns="0" rIns="0" bIns="0" rtlCol="0">
                <a:spAutoFit/>
              </a:bodyPr>
              <a:lstStyle/>
              <a:p>
                <a:r>
                  <a:rPr lang="es-CO" sz="1200" b="1" dirty="0" smtClean="0">
                    <a:solidFill>
                      <a:srgbClr val="003399"/>
                    </a:solidFill>
                    <a:effectLst>
                      <a:outerShdw blurRad="38100" dist="38100" dir="2700000" algn="tl">
                        <a:srgbClr val="000000">
                          <a:alpha val="43137"/>
                        </a:srgbClr>
                      </a:outerShdw>
                    </a:effectLst>
                    <a:latin typeface="Century Gothic" panose="020B0502020202020204" pitchFamily="34" charset="0"/>
                  </a:rPr>
                  <a:t>$ 100 </a:t>
                </a:r>
                <a:r>
                  <a:rPr lang="es-CO" sz="1200" b="1" dirty="0" err="1" smtClean="0">
                    <a:solidFill>
                      <a:srgbClr val="003399"/>
                    </a:solidFill>
                    <a:effectLst>
                      <a:outerShdw blurRad="38100" dist="38100" dir="2700000" algn="tl">
                        <a:srgbClr val="000000">
                          <a:alpha val="43137"/>
                        </a:srgbClr>
                      </a:outerShdw>
                    </a:effectLst>
                    <a:latin typeface="Century Gothic" panose="020B0502020202020204" pitchFamily="34" charset="0"/>
                  </a:rPr>
                  <a:t>mll</a:t>
                </a:r>
                <a:endParaRPr lang="es-CO" sz="1200" b="1" dirty="0">
                  <a:solidFill>
                    <a:srgbClr val="003399"/>
                  </a:solidFill>
                  <a:effectLst>
                    <a:outerShdw blurRad="38100" dist="38100" dir="2700000" algn="tl">
                      <a:srgbClr val="000000">
                        <a:alpha val="43137"/>
                      </a:srgbClr>
                    </a:outerShdw>
                  </a:effectLst>
                  <a:latin typeface="Century Gothic" panose="020B0502020202020204" pitchFamily="34" charset="0"/>
                </a:endParaRPr>
              </a:p>
            </p:txBody>
          </p:sp>
          <p:sp>
            <p:nvSpPr>
              <p:cNvPr id="84" name="83 CuadroTexto"/>
              <p:cNvSpPr txBox="1"/>
              <p:nvPr/>
            </p:nvSpPr>
            <p:spPr>
              <a:xfrm>
                <a:off x="3995936" y="1576819"/>
                <a:ext cx="2206371" cy="369332"/>
              </a:xfrm>
              <a:prstGeom prst="rect">
                <a:avLst/>
              </a:prstGeom>
              <a:noFill/>
            </p:spPr>
            <p:txBody>
              <a:bodyPr wrap="square" rtlCol="0">
                <a:spAutoFit/>
              </a:bodyPr>
              <a:lstStyle/>
              <a:p>
                <a:r>
                  <a:rPr lang="es-CO" sz="900" dirty="0" smtClean="0">
                    <a:effectLst>
                      <a:outerShdw blurRad="38100" dist="38100" dir="2700000" algn="tl">
                        <a:srgbClr val="000000">
                          <a:alpha val="43137"/>
                        </a:srgbClr>
                      </a:outerShdw>
                    </a:effectLst>
                    <a:latin typeface="Century Gothic" panose="020B0502020202020204" pitchFamily="34" charset="0"/>
                  </a:rPr>
                  <a:t>Viceministerio de Política Criminal y Justicia Restaurativa</a:t>
                </a:r>
                <a:endParaRPr lang="es-CO" sz="900" dirty="0">
                  <a:effectLst>
                    <a:outerShdw blurRad="38100" dist="38100" dir="2700000" algn="tl">
                      <a:srgbClr val="000000">
                        <a:alpha val="43137"/>
                      </a:srgbClr>
                    </a:outerShdw>
                  </a:effectLst>
                  <a:latin typeface="Century Gothic" panose="020B0502020202020204" pitchFamily="34" charset="0"/>
                </a:endParaRPr>
              </a:p>
            </p:txBody>
          </p:sp>
          <p:sp>
            <p:nvSpPr>
              <p:cNvPr id="85" name="84 CuadroTexto"/>
              <p:cNvSpPr txBox="1"/>
              <p:nvPr/>
            </p:nvSpPr>
            <p:spPr>
              <a:xfrm>
                <a:off x="6830125" y="3013919"/>
                <a:ext cx="2206371" cy="369332"/>
              </a:xfrm>
              <a:prstGeom prst="rect">
                <a:avLst/>
              </a:prstGeom>
              <a:noFill/>
            </p:spPr>
            <p:txBody>
              <a:bodyPr wrap="square" rtlCol="0">
                <a:spAutoFit/>
              </a:bodyPr>
              <a:lstStyle/>
              <a:p>
                <a:r>
                  <a:rPr lang="es-CO" sz="900" dirty="0" smtClean="0">
                    <a:effectLst>
                      <a:outerShdw blurRad="38100" dist="38100" dir="2700000" algn="tl">
                        <a:srgbClr val="000000">
                          <a:alpha val="43137"/>
                        </a:srgbClr>
                      </a:outerShdw>
                    </a:effectLst>
                    <a:latin typeface="Century Gothic" panose="020B0502020202020204" pitchFamily="34" charset="0"/>
                  </a:rPr>
                  <a:t>Viceministerio de Promoción de la Justicia</a:t>
                </a:r>
                <a:endParaRPr lang="es-CO" sz="900" dirty="0">
                  <a:effectLst>
                    <a:outerShdw blurRad="38100" dist="38100" dir="2700000" algn="tl">
                      <a:srgbClr val="000000">
                        <a:alpha val="43137"/>
                      </a:srgbClr>
                    </a:outerShdw>
                  </a:effectLst>
                  <a:latin typeface="Century Gothic" panose="020B0502020202020204" pitchFamily="34" charset="0"/>
                </a:endParaRPr>
              </a:p>
            </p:txBody>
          </p:sp>
          <p:sp>
            <p:nvSpPr>
              <p:cNvPr id="86" name="85 CuadroTexto"/>
              <p:cNvSpPr txBox="1"/>
              <p:nvPr/>
            </p:nvSpPr>
            <p:spPr>
              <a:xfrm>
                <a:off x="4150295" y="4389766"/>
                <a:ext cx="2206371" cy="577981"/>
              </a:xfrm>
              <a:prstGeom prst="rect">
                <a:avLst/>
              </a:prstGeom>
              <a:noFill/>
            </p:spPr>
            <p:txBody>
              <a:bodyPr wrap="square" rtlCol="0">
                <a:spAutoFit/>
              </a:bodyPr>
              <a:lstStyle/>
              <a:p>
                <a:r>
                  <a:rPr lang="es-CO" sz="900" dirty="0">
                    <a:latin typeface="Century Gothic" panose="020B0502020202020204" pitchFamily="34" charset="0"/>
                  </a:rPr>
                  <a:t>Dirección de Tecnologías y Gestión de Información en Justicia</a:t>
                </a:r>
                <a:endParaRPr lang="es-CO" sz="900" dirty="0">
                  <a:effectLst>
                    <a:outerShdw blurRad="38100" dist="38100" dir="2700000" algn="tl">
                      <a:srgbClr val="000000">
                        <a:alpha val="43137"/>
                      </a:srgbClr>
                    </a:outerShdw>
                  </a:effectLst>
                  <a:latin typeface="Century Gothic" panose="020B0502020202020204" pitchFamily="34" charset="0"/>
                </a:endParaRPr>
              </a:p>
            </p:txBody>
          </p:sp>
          <p:sp>
            <p:nvSpPr>
              <p:cNvPr id="87" name="86 CuadroTexto"/>
              <p:cNvSpPr txBox="1"/>
              <p:nvPr/>
            </p:nvSpPr>
            <p:spPr>
              <a:xfrm>
                <a:off x="6859004" y="5801827"/>
                <a:ext cx="2206371" cy="420350"/>
              </a:xfrm>
              <a:prstGeom prst="rect">
                <a:avLst/>
              </a:prstGeom>
              <a:noFill/>
            </p:spPr>
            <p:txBody>
              <a:bodyPr wrap="square" rtlCol="0">
                <a:spAutoFit/>
              </a:bodyPr>
              <a:lstStyle/>
              <a:p>
                <a:r>
                  <a:rPr lang="es-CO" sz="900" dirty="0">
                    <a:effectLst>
                      <a:outerShdw blurRad="38100" dist="38100" dir="2700000" algn="tl">
                        <a:srgbClr val="000000">
                          <a:alpha val="43137"/>
                        </a:srgbClr>
                      </a:outerShdw>
                    </a:effectLst>
                    <a:latin typeface="Century Gothic" panose="020B0502020202020204" pitchFamily="34" charset="0"/>
                  </a:rPr>
                  <a:t>Dirección de Asuntos Internacionales</a:t>
                </a:r>
              </a:p>
            </p:txBody>
          </p:sp>
        </p:grpSp>
        <p:sp>
          <p:nvSpPr>
            <p:cNvPr id="123" name="122 CuadroTexto"/>
            <p:cNvSpPr txBox="1"/>
            <p:nvPr/>
          </p:nvSpPr>
          <p:spPr>
            <a:xfrm>
              <a:off x="4569992" y="6279315"/>
              <a:ext cx="1649160" cy="230832"/>
            </a:xfrm>
            <a:prstGeom prst="rect">
              <a:avLst/>
            </a:prstGeom>
            <a:noFill/>
          </p:spPr>
          <p:txBody>
            <a:bodyPr wrap="square" rtlCol="0">
              <a:spAutoFit/>
            </a:bodyPr>
            <a:lstStyle/>
            <a:p>
              <a:endParaRPr lang="es-CO" sz="900" dirty="0">
                <a:effectLst>
                  <a:outerShdw blurRad="38100" dist="38100" dir="2700000" algn="tl">
                    <a:srgbClr val="000000">
                      <a:alpha val="43137"/>
                    </a:srgbClr>
                  </a:outerShdw>
                </a:effectLst>
                <a:latin typeface="Century Gothic" panose="020B0502020202020204" pitchFamily="34" charset="0"/>
              </a:endParaRPr>
            </a:p>
          </p:txBody>
        </p:sp>
        <p:sp>
          <p:nvSpPr>
            <p:cNvPr id="114" name="61 Conector"/>
            <p:cNvSpPr/>
            <p:nvPr/>
          </p:nvSpPr>
          <p:spPr>
            <a:xfrm>
              <a:off x="6461803" y="5814719"/>
              <a:ext cx="27738" cy="25059"/>
            </a:xfrm>
            <a:prstGeom prst="flowChartConnector">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pic>
        <p:nvPicPr>
          <p:cNvPr id="97" name="Imagen 9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1996" y="6381707"/>
            <a:ext cx="965650" cy="438344"/>
          </a:xfrm>
          <a:prstGeom prst="rect">
            <a:avLst/>
          </a:prstGeom>
        </p:spPr>
      </p:pic>
      <p:grpSp>
        <p:nvGrpSpPr>
          <p:cNvPr id="104" name="Grupo 103"/>
          <p:cNvGrpSpPr/>
          <p:nvPr/>
        </p:nvGrpSpPr>
        <p:grpSpPr>
          <a:xfrm>
            <a:off x="-2008" y="247000"/>
            <a:ext cx="8030392" cy="648072"/>
            <a:chOff x="-2008" y="247000"/>
            <a:chExt cx="8030392" cy="648072"/>
          </a:xfrm>
        </p:grpSpPr>
        <p:pic>
          <p:nvPicPr>
            <p:cNvPr id="108" name="Imagen 9" descr="Min + Lema.jpg"/>
            <p:cNvPicPr>
              <a:picLocks noChangeAspect="1"/>
            </p:cNvPicPr>
            <p:nvPr/>
          </p:nvPicPr>
          <p:blipFill rotWithShape="1">
            <a:blip r:embed="rId5">
              <a:extLst>
                <a:ext uri="{28A0092B-C50C-407E-A947-70E740481C1C}">
                  <a14:useLocalDpi xmlns:a14="http://schemas.microsoft.com/office/drawing/2010/main" val="0"/>
                </a:ext>
              </a:extLst>
            </a:blip>
            <a:srcRect t="19999" r="47742" b="10000"/>
            <a:stretch/>
          </p:blipFill>
          <p:spPr>
            <a:xfrm>
              <a:off x="5806672" y="276830"/>
              <a:ext cx="2221712" cy="576000"/>
            </a:xfrm>
            <a:prstGeom prst="rect">
              <a:avLst/>
            </a:prstGeom>
            <a:effectLst/>
          </p:spPr>
        </p:pic>
        <p:sp>
          <p:nvSpPr>
            <p:cNvPr id="109" name="4 Rectángulo"/>
            <p:cNvSpPr/>
            <p:nvPr/>
          </p:nvSpPr>
          <p:spPr>
            <a:xfrm>
              <a:off x="-2008" y="247000"/>
              <a:ext cx="4572000" cy="648072"/>
            </a:xfrm>
            <a:prstGeom prst="rect">
              <a:avLst/>
            </a:prstGeom>
            <a:solidFill>
              <a:srgbClr val="003399"/>
            </a:solidFill>
            <a:ln>
              <a:solidFill>
                <a:srgbClr val="003399"/>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DISTRIBUCIÓN DE LOS PROYECTOS DE INVERSIÓN</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grpSp>
    </p:spTree>
    <p:extLst>
      <p:ext uri="{BB962C8B-B14F-4D97-AF65-F5344CB8AC3E}">
        <p14:creationId xmlns:p14="http://schemas.microsoft.com/office/powerpoint/2010/main" val="227767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467545" y="1916832"/>
            <a:ext cx="3264867" cy="3581393"/>
            <a:chOff x="467545" y="2079855"/>
            <a:chExt cx="3264867" cy="3581393"/>
          </a:xfrm>
        </p:grpSpPr>
        <p:grpSp>
          <p:nvGrpSpPr>
            <p:cNvPr id="3" name="2 Grupo"/>
            <p:cNvGrpSpPr/>
            <p:nvPr/>
          </p:nvGrpSpPr>
          <p:grpSpPr>
            <a:xfrm>
              <a:off x="467545" y="2079855"/>
              <a:ext cx="3264867" cy="3581393"/>
              <a:chOff x="467545" y="2079855"/>
              <a:chExt cx="3264867" cy="3581393"/>
            </a:xfrm>
          </p:grpSpPr>
          <p:grpSp>
            <p:nvGrpSpPr>
              <p:cNvPr id="5" name="4 Grupo"/>
              <p:cNvGrpSpPr/>
              <p:nvPr/>
            </p:nvGrpSpPr>
            <p:grpSpPr>
              <a:xfrm>
                <a:off x="467545" y="2079855"/>
                <a:ext cx="3050212" cy="3581393"/>
                <a:chOff x="467545" y="1700806"/>
                <a:chExt cx="3050212" cy="3581393"/>
              </a:xfrm>
            </p:grpSpPr>
            <p:sp>
              <p:nvSpPr>
                <p:cNvPr id="9" name="8 Rectángulo redondeado"/>
                <p:cNvSpPr/>
                <p:nvPr/>
              </p:nvSpPr>
              <p:spPr>
                <a:xfrm rot="10800000">
                  <a:off x="1268258" y="2986950"/>
                  <a:ext cx="2223620" cy="830998"/>
                </a:xfrm>
                <a:prstGeom prst="roundRect">
                  <a:avLst>
                    <a:gd name="adj" fmla="val 50000"/>
                  </a:avLst>
                </a:prstGeom>
                <a:solidFill>
                  <a:schemeClr val="bg1">
                    <a:lumMod val="75000"/>
                  </a:schemeClr>
                </a:solidFill>
                <a:ln>
                  <a:solidFill>
                    <a:schemeClr val="bg1">
                      <a:lumMod val="7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0" name="9 Grupo"/>
                <p:cNvGrpSpPr/>
                <p:nvPr/>
              </p:nvGrpSpPr>
              <p:grpSpPr>
                <a:xfrm>
                  <a:off x="467545" y="1700806"/>
                  <a:ext cx="1800199" cy="3581393"/>
                  <a:chOff x="1115616" y="1700806"/>
                  <a:chExt cx="1800199" cy="3581393"/>
                </a:xfrm>
              </p:grpSpPr>
              <p:grpSp>
                <p:nvGrpSpPr>
                  <p:cNvPr id="12" name="11 Grupo"/>
                  <p:cNvGrpSpPr/>
                  <p:nvPr/>
                </p:nvGrpSpPr>
                <p:grpSpPr>
                  <a:xfrm>
                    <a:off x="1331640" y="2799000"/>
                    <a:ext cx="1260000" cy="1260000"/>
                    <a:chOff x="1331640" y="3069120"/>
                    <a:chExt cx="1260000" cy="1260000"/>
                  </a:xfrm>
                </p:grpSpPr>
                <p:sp>
                  <p:nvSpPr>
                    <p:cNvPr id="18" name="17 Conector"/>
                    <p:cNvSpPr/>
                    <p:nvPr/>
                  </p:nvSpPr>
                  <p:spPr>
                    <a:xfrm>
                      <a:off x="1331640" y="3069120"/>
                      <a:ext cx="1260000" cy="1260000"/>
                    </a:xfrm>
                    <a:prstGeom prst="flowChartConnector">
                      <a:avLst/>
                    </a:prstGeom>
                    <a:solidFill>
                      <a:schemeClr val="bg1"/>
                    </a:solidFill>
                    <a:ln>
                      <a:solidFill>
                        <a:schemeClr val="bg1">
                          <a:lumMod val="8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Anillo"/>
                    <p:cNvSpPr/>
                    <p:nvPr/>
                  </p:nvSpPr>
                  <p:spPr>
                    <a:xfrm>
                      <a:off x="1417296" y="3172152"/>
                      <a:ext cx="1080000" cy="1080000"/>
                    </a:xfrm>
                    <a:prstGeom prst="donut">
                      <a:avLst>
                        <a:gd name="adj" fmla="val 7231"/>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0" name="19 CuadroTexto"/>
                    <p:cNvSpPr txBox="1"/>
                    <p:nvPr/>
                  </p:nvSpPr>
                  <p:spPr>
                    <a:xfrm>
                      <a:off x="1641968" y="3273371"/>
                      <a:ext cx="625972" cy="830997"/>
                    </a:xfrm>
                    <a:prstGeom prst="rect">
                      <a:avLst/>
                    </a:prstGeom>
                    <a:noFill/>
                  </p:spPr>
                  <p:txBody>
                    <a:bodyPr wrap="square" rtlCol="0">
                      <a:spAutoFit/>
                    </a:bodyPr>
                    <a:lstStyle/>
                    <a:p>
                      <a:pPr algn="ctr"/>
                      <a:r>
                        <a:rPr lang="es-CO" sz="4800" b="1" dirty="0" smtClean="0">
                          <a:solidFill>
                            <a:schemeClr val="tx1">
                              <a:lumMod val="50000"/>
                              <a:lumOff val="50000"/>
                            </a:schemeClr>
                          </a:solidFill>
                          <a:effectLst>
                            <a:outerShdw blurRad="38100" dist="38100" dir="2700000" algn="tl">
                              <a:srgbClr val="000000">
                                <a:alpha val="43137"/>
                              </a:srgbClr>
                            </a:outerShdw>
                          </a:effectLst>
                          <a:latin typeface="Century Gothic" panose="020B0502020202020204" pitchFamily="34" charset="0"/>
                        </a:rPr>
                        <a:t>5</a:t>
                      </a:r>
                      <a:endParaRPr lang="es-CO" sz="4800" b="1" dirty="0">
                        <a:solidFill>
                          <a:schemeClr val="tx1">
                            <a:lumMod val="50000"/>
                            <a:lumOff val="50000"/>
                          </a:schemeClr>
                        </a:solidFill>
                        <a:effectLst>
                          <a:outerShdw blurRad="38100" dist="38100" dir="2700000" algn="tl">
                            <a:srgbClr val="000000">
                              <a:alpha val="43137"/>
                            </a:srgbClr>
                          </a:outerShdw>
                        </a:effectLst>
                        <a:latin typeface="Century Gothic" panose="020B0502020202020204" pitchFamily="34" charset="0"/>
                      </a:endParaRPr>
                    </a:p>
                  </p:txBody>
                </p:sp>
              </p:grpSp>
              <p:sp>
                <p:nvSpPr>
                  <p:cNvPr id="13" name="12 Arco"/>
                  <p:cNvSpPr/>
                  <p:nvPr/>
                </p:nvSpPr>
                <p:spPr>
                  <a:xfrm rot="10800000">
                    <a:off x="1115616" y="2636912"/>
                    <a:ext cx="1800199" cy="1638112"/>
                  </a:xfrm>
                  <a:prstGeom prst="arc">
                    <a:avLst>
                      <a:gd name="adj1" fmla="val 16371705"/>
                      <a:gd name="adj2" fmla="val 5193262"/>
                    </a:avLst>
                  </a:prstGeom>
                  <a:ln w="19050">
                    <a:solidFill>
                      <a:srgbClr val="00B05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cxnSp>
                <p:nvCxnSpPr>
                  <p:cNvPr id="14" name="13 Conector recto"/>
                  <p:cNvCxnSpPr>
                    <a:stCxn id="13" idx="0"/>
                  </p:cNvCxnSpPr>
                  <p:nvPr/>
                </p:nvCxnSpPr>
                <p:spPr>
                  <a:xfrm>
                    <a:off x="1974814" y="4274178"/>
                    <a:ext cx="4800" cy="936000"/>
                  </a:xfrm>
                  <a:prstGeom prst="line">
                    <a:avLst/>
                  </a:prstGeom>
                  <a:ln w="19050">
                    <a:solidFill>
                      <a:srgbClr val="00B050"/>
                    </a:solidFill>
                    <a:prstDash val="solid"/>
                  </a:ln>
                </p:spPr>
                <p:style>
                  <a:lnRef idx="1">
                    <a:schemeClr val="accent1"/>
                  </a:lnRef>
                  <a:fillRef idx="0">
                    <a:schemeClr val="accent1"/>
                  </a:fillRef>
                  <a:effectRef idx="0">
                    <a:schemeClr val="accent1"/>
                  </a:effectRef>
                  <a:fontRef idx="minor">
                    <a:schemeClr val="tx1"/>
                  </a:fontRef>
                </p:style>
              </p:cxnSp>
              <p:cxnSp>
                <p:nvCxnSpPr>
                  <p:cNvPr id="15" name="14 Conector recto"/>
                  <p:cNvCxnSpPr>
                    <a:stCxn id="13" idx="2"/>
                  </p:cNvCxnSpPr>
                  <p:nvPr/>
                </p:nvCxnSpPr>
                <p:spPr>
                  <a:xfrm flipH="1" flipV="1">
                    <a:off x="1954954" y="1700807"/>
                    <a:ext cx="11520" cy="936000"/>
                  </a:xfrm>
                  <a:prstGeom prst="line">
                    <a:avLst/>
                  </a:prstGeom>
                  <a:ln w="19050">
                    <a:solidFill>
                      <a:srgbClr val="00B050"/>
                    </a:solidFill>
                    <a:prstDash val="solid"/>
                  </a:ln>
                </p:spPr>
                <p:style>
                  <a:lnRef idx="1">
                    <a:schemeClr val="accent1"/>
                  </a:lnRef>
                  <a:fillRef idx="0">
                    <a:schemeClr val="accent1"/>
                  </a:fillRef>
                  <a:effectRef idx="0">
                    <a:schemeClr val="accent1"/>
                  </a:effectRef>
                  <a:fontRef idx="minor">
                    <a:schemeClr val="tx1"/>
                  </a:fontRef>
                </p:style>
              </p:cxnSp>
              <p:sp>
                <p:nvSpPr>
                  <p:cNvPr id="16" name="15 Conector"/>
                  <p:cNvSpPr/>
                  <p:nvPr/>
                </p:nvSpPr>
                <p:spPr>
                  <a:xfrm>
                    <a:off x="1916330" y="1700806"/>
                    <a:ext cx="72000" cy="72000"/>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Conector"/>
                  <p:cNvSpPr/>
                  <p:nvPr/>
                </p:nvSpPr>
                <p:spPr>
                  <a:xfrm>
                    <a:off x="1942208" y="5210199"/>
                    <a:ext cx="72000" cy="72000"/>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sp>
              <p:nvSpPr>
                <p:cNvPr id="11" name="10 CuadroTexto"/>
                <p:cNvSpPr txBox="1"/>
                <p:nvPr/>
              </p:nvSpPr>
              <p:spPr>
                <a:xfrm>
                  <a:off x="1969447" y="3238854"/>
                  <a:ext cx="1548310" cy="307777"/>
                </a:xfrm>
                <a:prstGeom prst="rect">
                  <a:avLst/>
                </a:prstGeom>
                <a:noFill/>
              </p:spPr>
              <p:txBody>
                <a:bodyPr wrap="square" lIns="0" tIns="0" rIns="0" bIns="0" rtlCol="0">
                  <a:spAutoFit/>
                </a:bodyPr>
                <a:lstStyle/>
                <a:p>
                  <a:r>
                    <a:rPr lang="es-CO" sz="2000" b="1" dirty="0" smtClean="0">
                      <a:solidFill>
                        <a:srgbClr val="003399"/>
                      </a:solidFill>
                      <a:effectLst>
                        <a:outerShdw blurRad="38100" dist="38100" dir="2700000" algn="tl">
                          <a:srgbClr val="000000">
                            <a:alpha val="43137"/>
                          </a:srgbClr>
                        </a:outerShdw>
                      </a:effectLst>
                      <a:latin typeface="Century Gothic" panose="020B0502020202020204" pitchFamily="34" charset="0"/>
                    </a:rPr>
                    <a:t>$10.104 mll</a:t>
                  </a:r>
                  <a:endParaRPr lang="es-CO" sz="2000" b="1" dirty="0">
                    <a:solidFill>
                      <a:srgbClr val="003399"/>
                    </a:solidFill>
                    <a:effectLst>
                      <a:outerShdw blurRad="38100" dist="38100" dir="2700000" algn="tl">
                        <a:srgbClr val="000000">
                          <a:alpha val="43137"/>
                        </a:srgbClr>
                      </a:outerShdw>
                    </a:effectLst>
                    <a:latin typeface="Century Gothic" panose="020B0502020202020204" pitchFamily="34" charset="0"/>
                  </a:endParaRPr>
                </a:p>
              </p:txBody>
            </p:sp>
          </p:grpSp>
          <p:cxnSp>
            <p:nvCxnSpPr>
              <p:cNvPr id="6" name="5 Conector angular"/>
              <p:cNvCxnSpPr/>
              <p:nvPr/>
            </p:nvCxnSpPr>
            <p:spPr>
              <a:xfrm flipV="1">
                <a:off x="1318402" y="2582756"/>
                <a:ext cx="936000" cy="1008000"/>
              </a:xfrm>
              <a:prstGeom prst="bentConnector3">
                <a:avLst>
                  <a:gd name="adj1" fmla="val 16373"/>
                </a:avLst>
              </a:prstGeom>
              <a:ln>
                <a:solidFill>
                  <a:schemeClr val="tx1">
                    <a:lumMod val="50000"/>
                    <a:lumOff val="5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278918" y="2398815"/>
                <a:ext cx="1453494" cy="369332"/>
              </a:xfrm>
              <a:prstGeom prst="rect">
                <a:avLst/>
              </a:prstGeom>
              <a:noFill/>
            </p:spPr>
            <p:txBody>
              <a:bodyPr wrap="square" rtlCol="0">
                <a:spAutoFit/>
              </a:bodyPr>
              <a:lstStyle/>
              <a:p>
                <a:pPr algn="ctr"/>
                <a:r>
                  <a:rPr lang="es-CO" sz="900" dirty="0" smtClean="0">
                    <a:latin typeface="Century Gothic" panose="020B0502020202020204" pitchFamily="34" charset="0"/>
                  </a:rPr>
                  <a:t>Número de proyectos </a:t>
                </a:r>
              </a:p>
              <a:p>
                <a:pPr algn="ctr"/>
                <a:r>
                  <a:rPr lang="es-CO" sz="900" dirty="0" smtClean="0">
                    <a:latin typeface="Century Gothic" panose="020B0502020202020204" pitchFamily="34" charset="0"/>
                  </a:rPr>
                  <a:t>de inversión</a:t>
                </a:r>
                <a:endParaRPr lang="es-CO" sz="900" dirty="0">
                  <a:latin typeface="Century Gothic" panose="020B0502020202020204" pitchFamily="34" charset="0"/>
                </a:endParaRPr>
              </a:p>
            </p:txBody>
          </p:sp>
          <p:sp>
            <p:nvSpPr>
              <p:cNvPr id="8" name="7 CuadroTexto"/>
              <p:cNvSpPr txBox="1"/>
              <p:nvPr/>
            </p:nvSpPr>
            <p:spPr>
              <a:xfrm>
                <a:off x="2278918" y="5154259"/>
                <a:ext cx="1453494" cy="230832"/>
              </a:xfrm>
              <a:prstGeom prst="rect">
                <a:avLst/>
              </a:prstGeom>
              <a:noFill/>
            </p:spPr>
            <p:txBody>
              <a:bodyPr wrap="square" rtlCol="0">
                <a:spAutoFit/>
              </a:bodyPr>
              <a:lstStyle/>
              <a:p>
                <a:r>
                  <a:rPr lang="es-CO" sz="900" dirty="0" smtClean="0">
                    <a:latin typeface="Century Gothic" panose="020B0502020202020204" pitchFamily="34" charset="0"/>
                  </a:rPr>
                  <a:t>Apropiación vigente</a:t>
                </a:r>
                <a:endParaRPr lang="es-CO" sz="900" dirty="0">
                  <a:latin typeface="Century Gothic" panose="020B0502020202020204" pitchFamily="34" charset="0"/>
                </a:endParaRPr>
              </a:p>
            </p:txBody>
          </p:sp>
        </p:grpSp>
        <p:cxnSp>
          <p:nvCxnSpPr>
            <p:cNvPr id="21" name="20 Conector angular"/>
            <p:cNvCxnSpPr/>
            <p:nvPr/>
          </p:nvCxnSpPr>
          <p:spPr>
            <a:xfrm>
              <a:off x="2015752" y="3938862"/>
              <a:ext cx="324000" cy="1332000"/>
            </a:xfrm>
            <a:prstGeom prst="bentConnector3">
              <a:avLst>
                <a:gd name="adj1" fmla="val -1282"/>
              </a:avLst>
            </a:prstGeom>
            <a:ln>
              <a:solidFill>
                <a:schemeClr val="tx1">
                  <a:lumMod val="50000"/>
                  <a:lumOff val="50000"/>
                </a:schemeClr>
              </a:solidFill>
              <a:prstDash val="sysDash"/>
              <a:tailEnd type="arrow"/>
            </a:ln>
          </p:spPr>
          <p:style>
            <a:lnRef idx="1">
              <a:schemeClr val="accent1"/>
            </a:lnRef>
            <a:fillRef idx="0">
              <a:schemeClr val="accent1"/>
            </a:fillRef>
            <a:effectRef idx="0">
              <a:schemeClr val="accent1"/>
            </a:effectRef>
            <a:fontRef idx="minor">
              <a:schemeClr val="tx1"/>
            </a:fontRef>
          </p:style>
        </p:cxnSp>
      </p:grpSp>
      <p:sp>
        <p:nvSpPr>
          <p:cNvPr id="25" name="24 Marco">
            <a:hlinkClick r:id="rId2" action="ppaction://hlinksldjump"/>
          </p:cNvPr>
          <p:cNvSpPr/>
          <p:nvPr/>
        </p:nvSpPr>
        <p:spPr>
          <a:xfrm>
            <a:off x="251520" y="6441568"/>
            <a:ext cx="648072" cy="299800"/>
          </a:xfrm>
          <a:prstGeom prst="frame">
            <a:avLst/>
          </a:prstGeom>
          <a:solidFill>
            <a:srgbClr val="003399"/>
          </a:solidFill>
          <a:ln>
            <a:solidFill>
              <a:srgbClr val="003399"/>
            </a:solidFill>
          </a:ln>
          <a:effectLst>
            <a:outerShdw blurRad="50800" dist="38100" dir="8100000" algn="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600" b="1" dirty="0" smtClean="0">
                <a:solidFill>
                  <a:schemeClr val="tx1"/>
                </a:solidFill>
                <a:effectLst>
                  <a:outerShdw blurRad="38100" dist="38100" dir="2700000" algn="tl">
                    <a:srgbClr val="000000">
                      <a:alpha val="43137"/>
                    </a:srgbClr>
                  </a:outerShdw>
                </a:effectLst>
                <a:latin typeface="Century Gothic" panose="020B0502020202020204" pitchFamily="34" charset="0"/>
              </a:rPr>
              <a:t>Tabla de contenido</a:t>
            </a:r>
            <a:endParaRPr lang="es-CO" sz="600" b="1" dirty="0">
              <a:solidFill>
                <a:schemeClr val="tx1"/>
              </a:solidFill>
              <a:effectLst>
                <a:outerShdw blurRad="38100" dist="38100" dir="2700000" algn="tl">
                  <a:srgbClr val="000000">
                    <a:alpha val="43137"/>
                  </a:srgbClr>
                </a:outerShdw>
              </a:effectLst>
              <a:latin typeface="Century Gothic" panose="020B0502020202020204" pitchFamily="34" charset="0"/>
            </a:endParaRPr>
          </a:p>
        </p:txBody>
      </p:sp>
      <p:pic>
        <p:nvPicPr>
          <p:cNvPr id="26" name="Imagen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996" y="6381707"/>
            <a:ext cx="965650" cy="438344"/>
          </a:xfrm>
          <a:prstGeom prst="rect">
            <a:avLst/>
          </a:prstGeom>
        </p:spPr>
      </p:pic>
      <p:grpSp>
        <p:nvGrpSpPr>
          <p:cNvPr id="27" name="Grupo 26"/>
          <p:cNvGrpSpPr/>
          <p:nvPr/>
        </p:nvGrpSpPr>
        <p:grpSpPr>
          <a:xfrm>
            <a:off x="-2008" y="247000"/>
            <a:ext cx="8030392" cy="648072"/>
            <a:chOff x="-2008" y="247000"/>
            <a:chExt cx="8030392" cy="648072"/>
          </a:xfrm>
        </p:grpSpPr>
        <p:pic>
          <p:nvPicPr>
            <p:cNvPr id="28" name="Imagen 9" descr="Min + Lema.jpg"/>
            <p:cNvPicPr>
              <a:picLocks noChangeAspect="1"/>
            </p:cNvPicPr>
            <p:nvPr/>
          </p:nvPicPr>
          <p:blipFill rotWithShape="1">
            <a:blip r:embed="rId4">
              <a:extLst>
                <a:ext uri="{28A0092B-C50C-407E-A947-70E740481C1C}">
                  <a14:useLocalDpi xmlns:a14="http://schemas.microsoft.com/office/drawing/2010/main" val="0"/>
                </a:ext>
              </a:extLst>
            </a:blip>
            <a:srcRect t="19999" r="47742" b="10000"/>
            <a:stretch/>
          </p:blipFill>
          <p:spPr>
            <a:xfrm>
              <a:off x="5806672" y="276830"/>
              <a:ext cx="2221712" cy="576000"/>
            </a:xfrm>
            <a:prstGeom prst="rect">
              <a:avLst/>
            </a:prstGeom>
            <a:effectLst/>
          </p:spPr>
        </p:pic>
        <p:sp>
          <p:nvSpPr>
            <p:cNvPr id="29" name="4 Rectángulo"/>
            <p:cNvSpPr/>
            <p:nvPr/>
          </p:nvSpPr>
          <p:spPr>
            <a:xfrm>
              <a:off x="-2008" y="247000"/>
              <a:ext cx="4572000" cy="648072"/>
            </a:xfrm>
            <a:prstGeom prst="rect">
              <a:avLst/>
            </a:prstGeom>
            <a:solidFill>
              <a:srgbClr val="003399"/>
            </a:solidFill>
            <a:ln>
              <a:solidFill>
                <a:srgbClr val="003399"/>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VICEMINISTERIO DE POLÍTICA CRIMINAL Y JUSTICIA RESTAURATIVA</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grpSp>
      <p:pic>
        <p:nvPicPr>
          <p:cNvPr id="4" name="Picture 2" descr="Imagen relacionad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56928" y="2356523"/>
            <a:ext cx="5102945" cy="2551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9018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13 Grupo"/>
          <p:cNvGrpSpPr/>
          <p:nvPr/>
        </p:nvGrpSpPr>
        <p:grpSpPr>
          <a:xfrm>
            <a:off x="107504" y="3631762"/>
            <a:ext cx="8935657" cy="1885470"/>
            <a:chOff x="107504" y="4900065"/>
            <a:chExt cx="8935657" cy="1965837"/>
          </a:xfrm>
        </p:grpSpPr>
        <p:sp>
          <p:nvSpPr>
            <p:cNvPr id="41" name="40 Pentágono"/>
            <p:cNvSpPr/>
            <p:nvPr/>
          </p:nvSpPr>
          <p:spPr>
            <a:xfrm flipH="1">
              <a:off x="5586777" y="4900065"/>
              <a:ext cx="3456384" cy="1965837"/>
            </a:xfrm>
            <a:prstGeom prst="homePlate">
              <a:avLst>
                <a:gd name="adj" fmla="val 28776"/>
              </a:avLst>
            </a:prstGeom>
            <a:noFill/>
            <a:ln w="3175">
              <a:solidFill>
                <a:schemeClr val="tx1">
                  <a:lumMod val="65000"/>
                  <a:lumOff val="3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0" name="39 Pentágono"/>
            <p:cNvSpPr/>
            <p:nvPr/>
          </p:nvSpPr>
          <p:spPr>
            <a:xfrm>
              <a:off x="107504" y="5108933"/>
              <a:ext cx="3456384" cy="1548000"/>
            </a:xfrm>
            <a:prstGeom prst="homePlate">
              <a:avLst>
                <a:gd name="adj" fmla="val 37017"/>
              </a:avLst>
            </a:prstGeom>
            <a:noFill/>
            <a:ln w="3175">
              <a:solidFill>
                <a:srgbClr val="FFC000"/>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041" name="1040 Grupo"/>
            <p:cNvGrpSpPr/>
            <p:nvPr/>
          </p:nvGrpSpPr>
          <p:grpSpPr>
            <a:xfrm>
              <a:off x="3337969" y="5005928"/>
              <a:ext cx="1224136" cy="1302634"/>
              <a:chOff x="3934196" y="2318478"/>
              <a:chExt cx="1224136" cy="1302634"/>
            </a:xfrm>
          </p:grpSpPr>
          <p:grpSp>
            <p:nvGrpSpPr>
              <p:cNvPr id="9" name="8 Grupo"/>
              <p:cNvGrpSpPr/>
              <p:nvPr/>
            </p:nvGrpSpPr>
            <p:grpSpPr>
              <a:xfrm>
                <a:off x="4089836" y="2714734"/>
                <a:ext cx="914798" cy="906378"/>
                <a:chOff x="7474559" y="2984464"/>
                <a:chExt cx="1248109" cy="1236624"/>
              </a:xfrm>
            </p:grpSpPr>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8532" y="3056472"/>
                  <a:ext cx="1197515" cy="1093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8" name="87 Anillo"/>
                <p:cNvSpPr/>
                <p:nvPr/>
              </p:nvSpPr>
              <p:spPr>
                <a:xfrm>
                  <a:off x="7474559" y="2984464"/>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42" name="141 CuadroTexto"/>
              <p:cNvSpPr txBox="1"/>
              <p:nvPr/>
            </p:nvSpPr>
            <p:spPr>
              <a:xfrm>
                <a:off x="3934196" y="2318478"/>
                <a:ext cx="1224136" cy="449253"/>
              </a:xfrm>
              <a:prstGeom prst="rect">
                <a:avLst/>
              </a:prstGeom>
              <a:noFill/>
            </p:spPr>
            <p:txBody>
              <a:bodyPr wrap="square" rtlCol="0">
                <a:spAutoFit/>
              </a:bodyPr>
              <a:lstStyle/>
              <a:p>
                <a:pPr algn="ctr"/>
                <a:r>
                  <a:rPr lang="es-CO" sz="1100" dirty="0" smtClean="0">
                    <a:latin typeface="Comic Sans MS" panose="030F0702030302020204" pitchFamily="66" charset="0"/>
                  </a:rPr>
                  <a:t>OBJETIVO</a:t>
                </a:r>
              </a:p>
              <a:p>
                <a:pPr algn="ctr"/>
                <a:r>
                  <a:rPr lang="es-CO" sz="1100" dirty="0" smtClean="0">
                    <a:latin typeface="Comic Sans MS" panose="030F0702030302020204" pitchFamily="66" charset="0"/>
                  </a:rPr>
                  <a:t>GENERAL</a:t>
                </a:r>
                <a:endParaRPr lang="es-CO" sz="1100" dirty="0">
                  <a:latin typeface="Comic Sans MS" panose="030F0702030302020204" pitchFamily="66" charset="0"/>
                </a:endParaRPr>
              </a:p>
            </p:txBody>
          </p:sp>
        </p:grpSp>
        <p:grpSp>
          <p:nvGrpSpPr>
            <p:cNvPr id="1043" name="1042 Grupo"/>
            <p:cNvGrpSpPr/>
            <p:nvPr/>
          </p:nvGrpSpPr>
          <p:grpSpPr>
            <a:xfrm>
              <a:off x="4577907" y="5005928"/>
              <a:ext cx="1224136" cy="1302634"/>
              <a:chOff x="7778630" y="2318478"/>
              <a:chExt cx="1224136" cy="1302634"/>
            </a:xfrm>
          </p:grpSpPr>
          <p:grpSp>
            <p:nvGrpSpPr>
              <p:cNvPr id="20" name="19 Grupo"/>
              <p:cNvGrpSpPr/>
              <p:nvPr/>
            </p:nvGrpSpPr>
            <p:grpSpPr>
              <a:xfrm>
                <a:off x="7928152" y="2714734"/>
                <a:ext cx="920546" cy="906378"/>
                <a:chOff x="3460061" y="3262599"/>
                <a:chExt cx="1255955" cy="1236624"/>
              </a:xfrm>
            </p:grpSpPr>
            <p:pic>
              <p:nvPicPr>
                <p:cNvPr id="1031"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25675" y="3356992"/>
                  <a:ext cx="1190341" cy="11025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8" name="97 Anillo"/>
                <p:cNvSpPr/>
                <p:nvPr/>
              </p:nvSpPr>
              <p:spPr>
                <a:xfrm>
                  <a:off x="3460061" y="3262599"/>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44" name="143 CuadroTexto"/>
              <p:cNvSpPr txBox="1"/>
              <p:nvPr/>
            </p:nvSpPr>
            <p:spPr>
              <a:xfrm>
                <a:off x="7778630" y="2318478"/>
                <a:ext cx="1224136" cy="449254"/>
              </a:xfrm>
              <a:prstGeom prst="rect">
                <a:avLst/>
              </a:prstGeom>
              <a:noFill/>
            </p:spPr>
            <p:txBody>
              <a:bodyPr wrap="square" rtlCol="0">
                <a:spAutoFit/>
              </a:bodyPr>
              <a:lstStyle/>
              <a:p>
                <a:pPr algn="ctr"/>
                <a:r>
                  <a:rPr lang="es-CO" sz="1100" dirty="0">
                    <a:latin typeface="Comic Sans MS" panose="030F0702030302020204" pitchFamily="66" charset="0"/>
                  </a:rPr>
                  <a:t>OBJETIVOS ESPECÍFICOS</a:t>
                </a:r>
              </a:p>
            </p:txBody>
          </p:sp>
        </p:grpSp>
        <p:sp>
          <p:nvSpPr>
            <p:cNvPr id="156" name="155 CuadroTexto"/>
            <p:cNvSpPr txBox="1"/>
            <p:nvPr/>
          </p:nvSpPr>
          <p:spPr>
            <a:xfrm>
              <a:off x="107505" y="5631339"/>
              <a:ext cx="3096070" cy="577612"/>
            </a:xfrm>
            <a:prstGeom prst="rect">
              <a:avLst/>
            </a:prstGeom>
            <a:noFill/>
            <a:ln>
              <a:noFill/>
            </a:ln>
          </p:spPr>
          <p:txBody>
            <a:bodyPr wrap="square" rtlCol="0">
              <a:spAutoFit/>
            </a:bodyPr>
            <a:lstStyle/>
            <a:p>
              <a:pPr algn="just"/>
              <a:r>
                <a:rPr lang="es-CO" sz="1000" dirty="0">
                  <a:latin typeface="Century Gothic" panose="020B0502020202020204" pitchFamily="34" charset="0"/>
                </a:rPr>
                <a:t>Proteger los derechos de las victimas en el acceso a los mecanismos de Justicia Transicional</a:t>
              </a:r>
            </a:p>
          </p:txBody>
        </p:sp>
      </p:grpSp>
      <p:sp>
        <p:nvSpPr>
          <p:cNvPr id="1034" name="1033 Cinta hacia arriba"/>
          <p:cNvSpPr/>
          <p:nvPr/>
        </p:nvSpPr>
        <p:spPr>
          <a:xfrm>
            <a:off x="539552" y="980728"/>
            <a:ext cx="8064895" cy="720080"/>
          </a:xfrm>
          <a:prstGeom prst="ribbon2">
            <a:avLst>
              <a:gd name="adj1" fmla="val 16667"/>
              <a:gd name="adj2" fmla="val 69524"/>
            </a:avLst>
          </a:prstGeom>
          <a:gradFill>
            <a:gsLst>
              <a:gs pos="0">
                <a:schemeClr val="bg1">
                  <a:lumMod val="95000"/>
                </a:schemeClr>
              </a:gs>
              <a:gs pos="88000">
                <a:schemeClr val="bg1"/>
              </a:gs>
              <a:gs pos="100000">
                <a:schemeClr val="bg1"/>
              </a:gs>
            </a:gsLst>
            <a:lin ang="5400000" scaled="0"/>
          </a:gradFill>
          <a:ln w="3175">
            <a:solidFill>
              <a:srgbClr val="003399"/>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200" b="1" dirty="0">
                <a:solidFill>
                  <a:schemeClr val="tx1"/>
                </a:solidFill>
                <a:effectLst>
                  <a:outerShdw blurRad="38100" dist="38100" dir="2700000" algn="tl">
                    <a:srgbClr val="000000">
                      <a:alpha val="43137"/>
                    </a:srgbClr>
                  </a:outerShdw>
                </a:effectLst>
                <a:latin typeface="Century Gothic" panose="020B0502020202020204" pitchFamily="34" charset="0"/>
              </a:rPr>
              <a:t> </a:t>
            </a:r>
            <a:r>
              <a:rPr lang="es-CO" sz="1200" b="1" dirty="0" smtClean="0">
                <a:solidFill>
                  <a:schemeClr val="tx1"/>
                </a:solidFill>
                <a:effectLst>
                  <a:outerShdw blurRad="38100" dist="38100" dir="2700000" algn="tl">
                    <a:srgbClr val="000000">
                      <a:alpha val="43137"/>
                    </a:srgbClr>
                  </a:outerShdw>
                </a:effectLst>
                <a:latin typeface="Century Gothic" panose="020B0502020202020204" pitchFamily="34" charset="0"/>
              </a:rPr>
              <a:t>PROTECCIÓN DE LOS DERECHOS DE LAS VICTIMAS EN EL ACCESO A LOS MECANISMOS DE JUSTICIA TRANSICIONAL, NACIONAL BOGOTÁ </a:t>
            </a:r>
            <a:endParaRPr lang="es-CO" sz="1200" b="1" dirty="0">
              <a:solidFill>
                <a:schemeClr val="tx1"/>
              </a:solidFill>
              <a:effectLst>
                <a:outerShdw blurRad="38100" dist="38100" dir="2700000" algn="tl">
                  <a:srgbClr val="000000">
                    <a:alpha val="43137"/>
                  </a:srgbClr>
                </a:outerShdw>
              </a:effectLst>
              <a:latin typeface="Century Gothic" panose="020B0502020202020204" pitchFamily="34" charset="0"/>
            </a:endParaRPr>
          </a:p>
        </p:txBody>
      </p:sp>
      <p:grpSp>
        <p:nvGrpSpPr>
          <p:cNvPr id="8" name="7 Grupo"/>
          <p:cNvGrpSpPr/>
          <p:nvPr/>
        </p:nvGrpSpPr>
        <p:grpSpPr>
          <a:xfrm>
            <a:off x="251520" y="1628800"/>
            <a:ext cx="8640959" cy="1917672"/>
            <a:chOff x="251520" y="1898213"/>
            <a:chExt cx="8640959" cy="1917672"/>
          </a:xfrm>
        </p:grpSpPr>
        <p:grpSp>
          <p:nvGrpSpPr>
            <p:cNvPr id="1042" name="1041 Grupo"/>
            <p:cNvGrpSpPr/>
            <p:nvPr/>
          </p:nvGrpSpPr>
          <p:grpSpPr>
            <a:xfrm>
              <a:off x="3947678" y="1898213"/>
              <a:ext cx="1224136" cy="1242755"/>
              <a:chOff x="5854325" y="2330261"/>
              <a:chExt cx="1224136" cy="1242755"/>
            </a:xfrm>
          </p:grpSpPr>
          <p:grpSp>
            <p:nvGrpSpPr>
              <p:cNvPr id="10" name="9 Grupo"/>
              <p:cNvGrpSpPr/>
              <p:nvPr/>
            </p:nvGrpSpPr>
            <p:grpSpPr>
              <a:xfrm>
                <a:off x="6008994" y="2666638"/>
                <a:ext cx="914798" cy="906378"/>
                <a:chOff x="7500044" y="4322031"/>
                <a:chExt cx="1248109" cy="1236624"/>
              </a:xfrm>
            </p:grpSpPr>
            <p:pic>
              <p:nvPicPr>
                <p:cNvPr id="1030"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22051" y="4443499"/>
                  <a:ext cx="1008112" cy="1026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0" name="89 Anillo"/>
                <p:cNvSpPr/>
                <p:nvPr/>
              </p:nvSpPr>
              <p:spPr>
                <a:xfrm>
                  <a:off x="7500044" y="4322031"/>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43" name="142 CuadroTexto"/>
              <p:cNvSpPr txBox="1"/>
              <p:nvPr/>
            </p:nvSpPr>
            <p:spPr>
              <a:xfrm>
                <a:off x="5854325" y="2330261"/>
                <a:ext cx="1224136" cy="261610"/>
              </a:xfrm>
              <a:prstGeom prst="rect">
                <a:avLst/>
              </a:prstGeom>
              <a:noFill/>
            </p:spPr>
            <p:txBody>
              <a:bodyPr wrap="square" rtlCol="0">
                <a:spAutoFit/>
              </a:bodyPr>
              <a:lstStyle/>
              <a:p>
                <a:pPr algn="ctr"/>
                <a:r>
                  <a:rPr lang="es-CO" sz="1100" dirty="0" smtClean="0">
                    <a:latin typeface="Comic Sans MS" panose="030F0702030302020204" pitchFamily="66" charset="0"/>
                  </a:rPr>
                  <a:t>PROPÓSITO</a:t>
                </a:r>
                <a:endParaRPr lang="es-CO" sz="1100" dirty="0">
                  <a:latin typeface="Comic Sans MS" panose="030F0702030302020204" pitchFamily="66" charset="0"/>
                </a:endParaRPr>
              </a:p>
            </p:txBody>
          </p:sp>
        </p:grpSp>
        <p:sp>
          <p:nvSpPr>
            <p:cNvPr id="153" name="152 CuadroTexto"/>
            <p:cNvSpPr txBox="1"/>
            <p:nvPr/>
          </p:nvSpPr>
          <p:spPr>
            <a:xfrm>
              <a:off x="251520" y="3107999"/>
              <a:ext cx="8640959" cy="707886"/>
            </a:xfrm>
            <a:prstGeom prst="rect">
              <a:avLst/>
            </a:prstGeom>
            <a:noFill/>
            <a:ln>
              <a:noFill/>
            </a:ln>
          </p:spPr>
          <p:txBody>
            <a:bodyPr wrap="square" rtlCol="0">
              <a:spAutoFit/>
            </a:bodyPr>
            <a:lstStyle/>
            <a:p>
              <a:pPr algn="just"/>
              <a:r>
                <a:rPr lang="es-ES" sz="1000" dirty="0">
                  <a:latin typeface="Century Gothic" panose="020B0502020202020204" pitchFamily="34" charset="0"/>
                </a:rPr>
                <a:t>D</a:t>
              </a:r>
              <a:r>
                <a:rPr lang="es-ES" sz="1000" dirty="0" smtClean="0">
                  <a:latin typeface="Century Gothic" panose="020B0502020202020204" pitchFamily="34" charset="0"/>
                </a:rPr>
                <a:t>esarrollar </a:t>
              </a:r>
              <a:r>
                <a:rPr lang="es-ES" sz="1000" dirty="0">
                  <a:latin typeface="Century Gothic" panose="020B0502020202020204" pitchFamily="34" charset="0"/>
                </a:rPr>
                <a:t>estrategias encaminadas a profundizar los alcances de la acción coordinada, coherente e integral del Estado para asegurar a las víctimas los mecanismos adecuados de reparación, garantías de no repetición, verdad y justicia. De otra parte, la construcción de una paz estable y duradera implica la puesta en marcha de un conjunto de procesos y mecanismos propios de períodos de tránsito del conflicto armado interno hacia la paz</a:t>
              </a:r>
              <a:r>
                <a:rPr lang="es-ES" sz="1000" dirty="0"/>
                <a:t>.</a:t>
              </a:r>
              <a:endParaRPr lang="es-CO" sz="1000" dirty="0">
                <a:solidFill>
                  <a:srgbClr val="FF0000"/>
                </a:solidFill>
                <a:latin typeface="Century Gothic" panose="020B0502020202020204" pitchFamily="34" charset="0"/>
              </a:endParaRPr>
            </a:p>
          </p:txBody>
        </p:sp>
      </p:grpSp>
      <p:grpSp>
        <p:nvGrpSpPr>
          <p:cNvPr id="11" name="10 Grupo"/>
          <p:cNvGrpSpPr/>
          <p:nvPr/>
        </p:nvGrpSpPr>
        <p:grpSpPr>
          <a:xfrm>
            <a:off x="1224356" y="5469136"/>
            <a:ext cx="6691612" cy="1200224"/>
            <a:chOff x="1224356" y="3789798"/>
            <a:chExt cx="6691612" cy="1200224"/>
          </a:xfrm>
        </p:grpSpPr>
        <p:sp>
          <p:nvSpPr>
            <p:cNvPr id="39" name="38 Pentágono"/>
            <p:cNvSpPr/>
            <p:nvPr/>
          </p:nvSpPr>
          <p:spPr>
            <a:xfrm flipH="1">
              <a:off x="5576436" y="4237040"/>
              <a:ext cx="2339532" cy="632120"/>
            </a:xfrm>
            <a:prstGeom prst="homePlate">
              <a:avLst/>
            </a:prstGeom>
            <a:noFill/>
            <a:ln w="3175">
              <a:solidFill>
                <a:schemeClr val="accent5">
                  <a:lumMod val="7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1 Pentágono"/>
            <p:cNvSpPr/>
            <p:nvPr/>
          </p:nvSpPr>
          <p:spPr>
            <a:xfrm>
              <a:off x="1224356" y="4237040"/>
              <a:ext cx="2339532" cy="632120"/>
            </a:xfrm>
            <a:prstGeom prst="homePlate">
              <a:avLst/>
            </a:prstGeom>
            <a:noFill/>
            <a:ln w="3175">
              <a:solidFill>
                <a:srgbClr val="FF8585"/>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039" name="1038 Grupo"/>
            <p:cNvGrpSpPr/>
            <p:nvPr/>
          </p:nvGrpSpPr>
          <p:grpSpPr>
            <a:xfrm>
              <a:off x="3348622" y="3789798"/>
              <a:ext cx="1224136" cy="1200224"/>
              <a:chOff x="107504" y="2420888"/>
              <a:chExt cx="1224136" cy="1200224"/>
            </a:xfrm>
          </p:grpSpPr>
          <p:grpSp>
            <p:nvGrpSpPr>
              <p:cNvPr id="23" name="22 Grupo"/>
              <p:cNvGrpSpPr/>
              <p:nvPr/>
            </p:nvGrpSpPr>
            <p:grpSpPr>
              <a:xfrm>
                <a:off x="251520" y="2714734"/>
                <a:ext cx="914798" cy="906378"/>
                <a:chOff x="2446096" y="3699236"/>
                <a:chExt cx="1248109" cy="1236624"/>
              </a:xfrm>
            </p:grpSpPr>
            <p:pic>
              <p:nvPicPr>
                <p:cNvPr id="1033"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3768" y="3780461"/>
                  <a:ext cx="1162402" cy="1101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7" name="106 Anillo"/>
                <p:cNvSpPr/>
                <p:nvPr/>
              </p:nvSpPr>
              <p:spPr>
                <a:xfrm>
                  <a:off x="2446096" y="3699236"/>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035" name="1034 CuadroTexto"/>
              <p:cNvSpPr txBox="1"/>
              <p:nvPr/>
            </p:nvSpPr>
            <p:spPr>
              <a:xfrm>
                <a:off x="107504" y="2420888"/>
                <a:ext cx="1224136" cy="261610"/>
              </a:xfrm>
              <a:prstGeom prst="rect">
                <a:avLst/>
              </a:prstGeom>
              <a:noFill/>
            </p:spPr>
            <p:txBody>
              <a:bodyPr wrap="square" rtlCol="0">
                <a:spAutoFit/>
              </a:bodyPr>
              <a:lstStyle/>
              <a:p>
                <a:pPr algn="ctr"/>
                <a:r>
                  <a:rPr lang="es-CO" sz="1100" dirty="0" smtClean="0">
                    <a:latin typeface="Comic Sans MS" panose="030F0702030302020204" pitchFamily="66" charset="0"/>
                  </a:rPr>
                  <a:t>DEPENDENCIA</a:t>
                </a:r>
                <a:endParaRPr lang="es-CO" sz="1100" dirty="0">
                  <a:latin typeface="Comic Sans MS" panose="030F0702030302020204" pitchFamily="66" charset="0"/>
                </a:endParaRPr>
              </a:p>
            </p:txBody>
          </p:sp>
        </p:grpSp>
        <p:grpSp>
          <p:nvGrpSpPr>
            <p:cNvPr id="1040" name="1039 Grupo"/>
            <p:cNvGrpSpPr/>
            <p:nvPr/>
          </p:nvGrpSpPr>
          <p:grpSpPr>
            <a:xfrm>
              <a:off x="4559746" y="3789798"/>
              <a:ext cx="1224136" cy="1200224"/>
              <a:chOff x="2016009" y="2420888"/>
              <a:chExt cx="1224136" cy="1200224"/>
            </a:xfrm>
          </p:grpSpPr>
          <p:grpSp>
            <p:nvGrpSpPr>
              <p:cNvPr id="12" name="11 Grupo"/>
              <p:cNvGrpSpPr/>
              <p:nvPr/>
            </p:nvGrpSpPr>
            <p:grpSpPr>
              <a:xfrm>
                <a:off x="2170678" y="2714734"/>
                <a:ext cx="914798" cy="906378"/>
                <a:chOff x="7380314" y="1665313"/>
                <a:chExt cx="1248109" cy="1236624"/>
              </a:xfrm>
            </p:grpSpPr>
            <p:pic>
              <p:nvPicPr>
                <p:cNvPr id="1028"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52320" y="1772816"/>
                  <a:ext cx="1104096" cy="1021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 Anillo"/>
                <p:cNvSpPr/>
                <p:nvPr/>
              </p:nvSpPr>
              <p:spPr>
                <a:xfrm>
                  <a:off x="7380314" y="1665313"/>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41" name="140 CuadroTexto"/>
              <p:cNvSpPr txBox="1"/>
              <p:nvPr/>
            </p:nvSpPr>
            <p:spPr>
              <a:xfrm>
                <a:off x="2016009" y="2420888"/>
                <a:ext cx="1224136" cy="261610"/>
              </a:xfrm>
              <a:prstGeom prst="rect">
                <a:avLst/>
              </a:prstGeom>
              <a:noFill/>
            </p:spPr>
            <p:txBody>
              <a:bodyPr wrap="square" rtlCol="0">
                <a:spAutoFit/>
              </a:bodyPr>
              <a:lstStyle/>
              <a:p>
                <a:pPr algn="ctr"/>
                <a:r>
                  <a:rPr lang="es-CO" sz="1100" dirty="0" smtClean="0">
                    <a:latin typeface="Comic Sans MS" panose="030F0702030302020204" pitchFamily="66" charset="0"/>
                  </a:rPr>
                  <a:t>PRESUPUESTO</a:t>
                </a:r>
                <a:endParaRPr lang="es-CO" sz="1100" dirty="0">
                  <a:latin typeface="Comic Sans MS" panose="030F0702030302020204" pitchFamily="66" charset="0"/>
                </a:endParaRPr>
              </a:p>
            </p:txBody>
          </p:sp>
        </p:grpSp>
        <p:sp>
          <p:nvSpPr>
            <p:cNvPr id="154" name="153 CuadroTexto"/>
            <p:cNvSpPr txBox="1"/>
            <p:nvPr/>
          </p:nvSpPr>
          <p:spPr>
            <a:xfrm>
              <a:off x="1224356" y="4365104"/>
              <a:ext cx="1907782" cy="400110"/>
            </a:xfrm>
            <a:prstGeom prst="rect">
              <a:avLst/>
            </a:prstGeom>
            <a:noFill/>
            <a:ln>
              <a:noFill/>
              <a:prstDash val="dashDot"/>
            </a:ln>
          </p:spPr>
          <p:txBody>
            <a:bodyPr wrap="square" rtlCol="0">
              <a:spAutoFit/>
            </a:bodyPr>
            <a:lstStyle/>
            <a:p>
              <a:pPr algn="ctr"/>
              <a:r>
                <a:rPr lang="es-CO" sz="1000" dirty="0" smtClean="0">
                  <a:latin typeface="Century Gothic" panose="020B0502020202020204" pitchFamily="34" charset="0"/>
                </a:rPr>
                <a:t>Dirección de Justicia Transicional</a:t>
              </a:r>
              <a:endParaRPr lang="es-CO" sz="1000" dirty="0">
                <a:latin typeface="Century Gothic" panose="020B0502020202020204" pitchFamily="34" charset="0"/>
              </a:endParaRPr>
            </a:p>
          </p:txBody>
        </p:sp>
        <p:sp>
          <p:nvSpPr>
            <p:cNvPr id="155" name="154 CuadroTexto"/>
            <p:cNvSpPr txBox="1"/>
            <p:nvPr/>
          </p:nvSpPr>
          <p:spPr>
            <a:xfrm>
              <a:off x="5940425" y="4437870"/>
              <a:ext cx="1871935" cy="246221"/>
            </a:xfrm>
            <a:prstGeom prst="rect">
              <a:avLst/>
            </a:prstGeom>
            <a:noFill/>
            <a:ln>
              <a:noFill/>
            </a:ln>
          </p:spPr>
          <p:txBody>
            <a:bodyPr wrap="square" rtlCol="0">
              <a:spAutoFit/>
            </a:bodyPr>
            <a:lstStyle/>
            <a:p>
              <a:pPr algn="ctr"/>
              <a:r>
                <a:rPr lang="es-CO" sz="1000" dirty="0" smtClean="0">
                  <a:latin typeface="Century Gothic" panose="020B0502020202020204" pitchFamily="34" charset="0"/>
                </a:rPr>
                <a:t>$ 2.800 millones</a:t>
              </a:r>
              <a:endParaRPr lang="es-CO" sz="1000" dirty="0">
                <a:latin typeface="Century Gothic" panose="020B0502020202020204" pitchFamily="34" charset="0"/>
              </a:endParaRPr>
            </a:p>
          </p:txBody>
        </p:sp>
      </p:grpSp>
      <p:sp>
        <p:nvSpPr>
          <p:cNvPr id="44" name="43 CuadroTexto"/>
          <p:cNvSpPr txBox="1"/>
          <p:nvPr/>
        </p:nvSpPr>
        <p:spPr>
          <a:xfrm>
            <a:off x="6156176" y="3789040"/>
            <a:ext cx="2736304" cy="1631216"/>
          </a:xfrm>
          <a:prstGeom prst="rect">
            <a:avLst/>
          </a:prstGeom>
          <a:noFill/>
          <a:ln>
            <a:noFill/>
          </a:ln>
        </p:spPr>
        <p:txBody>
          <a:bodyPr wrap="square" lIns="36000" rIns="36000" rtlCol="0">
            <a:spAutoFit/>
          </a:bodyPr>
          <a:lstStyle/>
          <a:p>
            <a:pPr algn="just"/>
            <a:r>
              <a:rPr lang="es-CO" sz="1000" dirty="0" smtClean="0">
                <a:latin typeface="Century Gothic" panose="020B0502020202020204" pitchFamily="34" charset="0"/>
              </a:rPr>
              <a:t>1. Adecuar </a:t>
            </a:r>
            <a:r>
              <a:rPr lang="es-CO" sz="1000" dirty="0">
                <a:latin typeface="Century Gothic" panose="020B0502020202020204" pitchFamily="34" charset="0"/>
              </a:rPr>
              <a:t>la funcionalidad de los mecanismos de justicia </a:t>
            </a:r>
            <a:r>
              <a:rPr lang="es-CO" sz="1000" dirty="0" smtClean="0">
                <a:latin typeface="Century Gothic" panose="020B0502020202020204" pitchFamily="34" charset="0"/>
              </a:rPr>
              <a:t>transicional.</a:t>
            </a:r>
          </a:p>
          <a:p>
            <a:pPr algn="just"/>
            <a:endParaRPr lang="es-CO" sz="1000" dirty="0" smtClean="0">
              <a:latin typeface="Century Gothic" panose="020B0502020202020204" pitchFamily="34" charset="0"/>
            </a:endParaRPr>
          </a:p>
          <a:p>
            <a:pPr algn="just"/>
            <a:r>
              <a:rPr lang="es-CO" sz="1000" dirty="0" smtClean="0">
                <a:latin typeface="Century Gothic" panose="020B0502020202020204" pitchFamily="34" charset="0"/>
              </a:rPr>
              <a:t>2. Apoyar </a:t>
            </a:r>
            <a:r>
              <a:rPr lang="es-CO" sz="1000" dirty="0">
                <a:latin typeface="Century Gothic" panose="020B0502020202020204" pitchFamily="34" charset="0"/>
              </a:rPr>
              <a:t>el empoderamiento y </a:t>
            </a:r>
            <a:r>
              <a:rPr lang="es-CO" sz="1000" dirty="0" smtClean="0">
                <a:latin typeface="Century Gothic" panose="020B0502020202020204" pitchFamily="34" charset="0"/>
              </a:rPr>
              <a:t>participación </a:t>
            </a:r>
            <a:r>
              <a:rPr lang="es-CO" sz="1000" dirty="0">
                <a:latin typeface="Century Gothic" panose="020B0502020202020204" pitchFamily="34" charset="0"/>
              </a:rPr>
              <a:t>de las victimas y las organizaciones de las </a:t>
            </a:r>
            <a:r>
              <a:rPr lang="es-CO" sz="1000" dirty="0" smtClean="0">
                <a:latin typeface="Century Gothic" panose="020B0502020202020204" pitchFamily="34" charset="0"/>
              </a:rPr>
              <a:t>victimas </a:t>
            </a:r>
            <a:r>
              <a:rPr lang="es-CO" sz="1000" dirty="0">
                <a:latin typeface="Century Gothic" panose="020B0502020202020204" pitchFamily="34" charset="0"/>
              </a:rPr>
              <a:t>en el ejercicio efectivo de sus  derechos en </a:t>
            </a:r>
            <a:r>
              <a:rPr lang="es-CO" sz="1000" dirty="0" smtClean="0">
                <a:latin typeface="Century Gothic" panose="020B0502020202020204" pitchFamily="34" charset="0"/>
              </a:rPr>
              <a:t>relación </a:t>
            </a:r>
            <a:r>
              <a:rPr lang="es-CO" sz="1000" dirty="0">
                <a:latin typeface="Century Gothic" panose="020B0502020202020204" pitchFamily="34" charset="0"/>
              </a:rPr>
              <a:t>con la justicia transicional y el Sistema Integral de Verdad Justicia Reparación y No Repetición.</a:t>
            </a:r>
          </a:p>
        </p:txBody>
      </p:sp>
      <p:grpSp>
        <p:nvGrpSpPr>
          <p:cNvPr id="43" name="Grupo 42"/>
          <p:cNvGrpSpPr/>
          <p:nvPr/>
        </p:nvGrpSpPr>
        <p:grpSpPr>
          <a:xfrm>
            <a:off x="-2008" y="247000"/>
            <a:ext cx="8030392" cy="648072"/>
            <a:chOff x="-2008" y="247000"/>
            <a:chExt cx="8030392" cy="648072"/>
          </a:xfrm>
        </p:grpSpPr>
        <p:pic>
          <p:nvPicPr>
            <p:cNvPr id="45" name="Imagen 9" descr="Min + Lema.jpg"/>
            <p:cNvPicPr>
              <a:picLocks noChangeAspect="1"/>
            </p:cNvPicPr>
            <p:nvPr/>
          </p:nvPicPr>
          <p:blipFill rotWithShape="1">
            <a:blip r:embed="rId8">
              <a:extLst>
                <a:ext uri="{28A0092B-C50C-407E-A947-70E740481C1C}">
                  <a14:useLocalDpi xmlns:a14="http://schemas.microsoft.com/office/drawing/2010/main" val="0"/>
                </a:ext>
              </a:extLst>
            </a:blip>
            <a:srcRect t="19999" r="47742" b="10000"/>
            <a:stretch/>
          </p:blipFill>
          <p:spPr>
            <a:xfrm>
              <a:off x="5806672" y="276830"/>
              <a:ext cx="2221712" cy="576000"/>
            </a:xfrm>
            <a:prstGeom prst="rect">
              <a:avLst/>
            </a:prstGeom>
            <a:effectLst/>
          </p:spPr>
        </p:pic>
        <p:sp>
          <p:nvSpPr>
            <p:cNvPr id="46" name="4 Rectángulo"/>
            <p:cNvSpPr/>
            <p:nvPr/>
          </p:nvSpPr>
          <p:spPr>
            <a:xfrm>
              <a:off x="-2008" y="247000"/>
              <a:ext cx="4572000" cy="648072"/>
            </a:xfrm>
            <a:prstGeom prst="rect">
              <a:avLst/>
            </a:prstGeom>
            <a:solidFill>
              <a:srgbClr val="003399"/>
            </a:solidFill>
            <a:ln>
              <a:solidFill>
                <a:srgbClr val="003399"/>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DISTRIBUCIÓN DE LOS PROYECTOS DE INVERSIÓN</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grpSp>
    </p:spTree>
    <p:extLst>
      <p:ext uri="{BB962C8B-B14F-4D97-AF65-F5344CB8AC3E}">
        <p14:creationId xmlns:p14="http://schemas.microsoft.com/office/powerpoint/2010/main" val="891853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10 Grupo"/>
          <p:cNvGrpSpPr/>
          <p:nvPr/>
        </p:nvGrpSpPr>
        <p:grpSpPr>
          <a:xfrm>
            <a:off x="107504" y="3645024"/>
            <a:ext cx="8938109" cy="1647522"/>
            <a:chOff x="107504" y="5036330"/>
            <a:chExt cx="8925316" cy="1647522"/>
          </a:xfrm>
        </p:grpSpPr>
        <p:sp>
          <p:nvSpPr>
            <p:cNvPr id="41" name="40 Pentágono"/>
            <p:cNvSpPr/>
            <p:nvPr/>
          </p:nvSpPr>
          <p:spPr>
            <a:xfrm flipH="1">
              <a:off x="5576436" y="5108338"/>
              <a:ext cx="3456384" cy="1540926"/>
            </a:xfrm>
            <a:prstGeom prst="homePlate">
              <a:avLst>
                <a:gd name="adj" fmla="val 34619"/>
              </a:avLst>
            </a:prstGeom>
            <a:noFill/>
            <a:ln w="3175">
              <a:solidFill>
                <a:schemeClr val="tx1">
                  <a:lumMod val="65000"/>
                  <a:lumOff val="3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0" name="39 Pentágono"/>
            <p:cNvSpPr/>
            <p:nvPr/>
          </p:nvSpPr>
          <p:spPr>
            <a:xfrm>
              <a:off x="107504" y="5036330"/>
              <a:ext cx="3456384" cy="1647522"/>
            </a:xfrm>
            <a:prstGeom prst="homePlate">
              <a:avLst>
                <a:gd name="adj" fmla="val 37017"/>
              </a:avLst>
            </a:prstGeom>
            <a:noFill/>
            <a:ln w="3175">
              <a:solidFill>
                <a:srgbClr val="FFC000"/>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041" name="1040 Grupo"/>
            <p:cNvGrpSpPr/>
            <p:nvPr/>
          </p:nvGrpSpPr>
          <p:grpSpPr>
            <a:xfrm>
              <a:off x="3337969" y="5037491"/>
              <a:ext cx="1224136" cy="1271071"/>
              <a:chOff x="3934196" y="2350041"/>
              <a:chExt cx="1224136" cy="1271071"/>
            </a:xfrm>
          </p:grpSpPr>
          <p:grpSp>
            <p:nvGrpSpPr>
              <p:cNvPr id="9" name="8 Grupo"/>
              <p:cNvGrpSpPr/>
              <p:nvPr/>
            </p:nvGrpSpPr>
            <p:grpSpPr>
              <a:xfrm>
                <a:off x="4089836" y="2714734"/>
                <a:ext cx="914798" cy="906378"/>
                <a:chOff x="7474559" y="2984464"/>
                <a:chExt cx="1248109" cy="1236624"/>
              </a:xfrm>
            </p:grpSpPr>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8532" y="3056472"/>
                  <a:ext cx="1197515" cy="1093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8" name="87 Anillo"/>
                <p:cNvSpPr/>
                <p:nvPr/>
              </p:nvSpPr>
              <p:spPr>
                <a:xfrm>
                  <a:off x="7474559" y="2984464"/>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42" name="141 CuadroTexto"/>
              <p:cNvSpPr txBox="1"/>
              <p:nvPr/>
            </p:nvSpPr>
            <p:spPr>
              <a:xfrm>
                <a:off x="3934196" y="2350041"/>
                <a:ext cx="1224136" cy="430887"/>
              </a:xfrm>
              <a:prstGeom prst="rect">
                <a:avLst/>
              </a:prstGeom>
              <a:noFill/>
            </p:spPr>
            <p:txBody>
              <a:bodyPr wrap="square" rtlCol="0">
                <a:spAutoFit/>
              </a:bodyPr>
              <a:lstStyle/>
              <a:p>
                <a:pPr algn="ctr"/>
                <a:r>
                  <a:rPr lang="es-CO" sz="1100" dirty="0">
                    <a:latin typeface="Comic Sans MS" panose="030F0702030302020204" pitchFamily="66" charset="0"/>
                  </a:rPr>
                  <a:t>OBJETIVO</a:t>
                </a:r>
              </a:p>
              <a:p>
                <a:pPr algn="ctr"/>
                <a:r>
                  <a:rPr lang="es-CO" sz="1100" dirty="0">
                    <a:latin typeface="Comic Sans MS" panose="030F0702030302020204" pitchFamily="66" charset="0"/>
                  </a:rPr>
                  <a:t>GENERAL</a:t>
                </a:r>
              </a:p>
            </p:txBody>
          </p:sp>
        </p:grpSp>
        <p:grpSp>
          <p:nvGrpSpPr>
            <p:cNvPr id="1043" name="1042 Grupo"/>
            <p:cNvGrpSpPr/>
            <p:nvPr/>
          </p:nvGrpSpPr>
          <p:grpSpPr>
            <a:xfrm>
              <a:off x="4572758" y="5037491"/>
              <a:ext cx="1224136" cy="1271071"/>
              <a:chOff x="7773481" y="2350041"/>
              <a:chExt cx="1224136" cy="1271071"/>
            </a:xfrm>
          </p:grpSpPr>
          <p:grpSp>
            <p:nvGrpSpPr>
              <p:cNvPr id="20" name="19 Grupo"/>
              <p:cNvGrpSpPr/>
              <p:nvPr/>
            </p:nvGrpSpPr>
            <p:grpSpPr>
              <a:xfrm>
                <a:off x="7928152" y="2714734"/>
                <a:ext cx="920546" cy="906378"/>
                <a:chOff x="3460061" y="3262599"/>
                <a:chExt cx="1255955" cy="1236624"/>
              </a:xfrm>
            </p:grpSpPr>
            <p:pic>
              <p:nvPicPr>
                <p:cNvPr id="1031"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25675" y="3356992"/>
                  <a:ext cx="1190341" cy="11025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8" name="97 Anillo"/>
                <p:cNvSpPr/>
                <p:nvPr/>
              </p:nvSpPr>
              <p:spPr>
                <a:xfrm>
                  <a:off x="3460061" y="3262599"/>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44" name="143 CuadroTexto"/>
              <p:cNvSpPr txBox="1"/>
              <p:nvPr/>
            </p:nvSpPr>
            <p:spPr>
              <a:xfrm>
                <a:off x="7773481" y="2350041"/>
                <a:ext cx="1224136" cy="430887"/>
              </a:xfrm>
              <a:prstGeom prst="rect">
                <a:avLst/>
              </a:prstGeom>
              <a:noFill/>
            </p:spPr>
            <p:txBody>
              <a:bodyPr wrap="square" rtlCol="0">
                <a:spAutoFit/>
              </a:bodyPr>
              <a:lstStyle/>
              <a:p>
                <a:pPr algn="ctr"/>
                <a:r>
                  <a:rPr lang="es-CO" sz="1100" dirty="0">
                    <a:latin typeface="Comic Sans MS" panose="030F0702030302020204" pitchFamily="66" charset="0"/>
                  </a:rPr>
                  <a:t>OBJETIVOS </a:t>
                </a:r>
                <a:r>
                  <a:rPr lang="es-CO" sz="1100" dirty="0" smtClean="0">
                    <a:latin typeface="Comic Sans MS" panose="030F0702030302020204" pitchFamily="66" charset="0"/>
                  </a:rPr>
                  <a:t>ESPECÍFICOS</a:t>
                </a:r>
                <a:endParaRPr lang="es-CO" sz="1100" dirty="0">
                  <a:latin typeface="Comic Sans MS" panose="030F0702030302020204" pitchFamily="66" charset="0"/>
                </a:endParaRPr>
              </a:p>
            </p:txBody>
          </p:sp>
        </p:grpSp>
        <p:sp>
          <p:nvSpPr>
            <p:cNvPr id="156" name="155 CuadroTexto"/>
            <p:cNvSpPr txBox="1"/>
            <p:nvPr/>
          </p:nvSpPr>
          <p:spPr>
            <a:xfrm>
              <a:off x="107505" y="5540386"/>
              <a:ext cx="3096070" cy="707886"/>
            </a:xfrm>
            <a:prstGeom prst="rect">
              <a:avLst/>
            </a:prstGeom>
            <a:noFill/>
            <a:ln>
              <a:noFill/>
            </a:ln>
          </p:spPr>
          <p:txBody>
            <a:bodyPr wrap="square" rtlCol="0">
              <a:spAutoFit/>
            </a:bodyPr>
            <a:lstStyle/>
            <a:p>
              <a:pPr algn="just"/>
              <a:r>
                <a:rPr lang="es-CO" sz="1000" dirty="0">
                  <a:latin typeface="Century Gothic" panose="020B0502020202020204" pitchFamily="34" charset="0"/>
                </a:rPr>
                <a:t>Mejorar la capacidad de consolidación e intercambio de información entre entidades a través del Sistema de Información Interinstitucional de justicia Transicional.</a:t>
              </a:r>
            </a:p>
          </p:txBody>
        </p:sp>
      </p:grpSp>
      <p:sp>
        <p:nvSpPr>
          <p:cNvPr id="1034" name="1033 Cinta hacia arriba"/>
          <p:cNvSpPr/>
          <p:nvPr/>
        </p:nvSpPr>
        <p:spPr>
          <a:xfrm>
            <a:off x="539552" y="980728"/>
            <a:ext cx="8064895" cy="720080"/>
          </a:xfrm>
          <a:prstGeom prst="ribbon2">
            <a:avLst>
              <a:gd name="adj1" fmla="val 16667"/>
              <a:gd name="adj2" fmla="val 69524"/>
            </a:avLst>
          </a:prstGeom>
          <a:gradFill>
            <a:gsLst>
              <a:gs pos="0">
                <a:schemeClr val="bg1">
                  <a:lumMod val="95000"/>
                </a:schemeClr>
              </a:gs>
              <a:gs pos="88000">
                <a:schemeClr val="bg1"/>
              </a:gs>
              <a:gs pos="100000">
                <a:schemeClr val="bg1"/>
              </a:gs>
            </a:gsLst>
            <a:lin ang="5400000" scaled="0"/>
          </a:gradFill>
          <a:ln w="3175">
            <a:solidFill>
              <a:srgbClr val="003399"/>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200" b="1" dirty="0" smtClean="0">
                <a:solidFill>
                  <a:schemeClr val="tx1"/>
                </a:solidFill>
                <a:effectLst>
                  <a:outerShdw blurRad="38100" dist="38100" dir="2700000" algn="tl">
                    <a:srgbClr val="000000">
                      <a:alpha val="43137"/>
                    </a:srgbClr>
                  </a:outerShdw>
                </a:effectLst>
                <a:latin typeface="Century Gothic" panose="020B0502020202020204" pitchFamily="34" charset="0"/>
              </a:rPr>
              <a:t>FORTALECIMIENTO DEL </a:t>
            </a:r>
            <a:r>
              <a:rPr lang="es-CO" sz="1200" b="1" dirty="0" smtClean="0">
                <a:solidFill>
                  <a:schemeClr val="tx1"/>
                </a:solidFill>
                <a:effectLst>
                  <a:outerShdw blurRad="38100" dist="38100" dir="2700000" algn="tl">
                    <a:srgbClr val="000000">
                      <a:alpha val="43137"/>
                    </a:srgbClr>
                  </a:outerShdw>
                </a:effectLst>
                <a:latin typeface="Century Gothic" panose="020B0502020202020204" pitchFamily="34" charset="0"/>
              </a:rPr>
              <a:t>INTERCAMBIO DE INFORMACIÓN EN EL SISTEMA DE INFORMACIÓN INTERINSTITUCIONAL DE JUSTICIA TRANSICIONAL A NIVEL NACIONAL</a:t>
            </a:r>
            <a:endParaRPr lang="es-CO" sz="1200" b="1" dirty="0">
              <a:solidFill>
                <a:schemeClr val="tx1"/>
              </a:solidFill>
              <a:effectLst>
                <a:outerShdw blurRad="38100" dist="38100" dir="2700000" algn="tl">
                  <a:srgbClr val="000000">
                    <a:alpha val="43137"/>
                  </a:srgbClr>
                </a:outerShdw>
              </a:effectLst>
              <a:latin typeface="Century Gothic" panose="020B0502020202020204" pitchFamily="34" charset="0"/>
            </a:endParaRPr>
          </a:p>
        </p:txBody>
      </p:sp>
      <p:grpSp>
        <p:nvGrpSpPr>
          <p:cNvPr id="13" name="12 Grupo"/>
          <p:cNvGrpSpPr/>
          <p:nvPr/>
        </p:nvGrpSpPr>
        <p:grpSpPr>
          <a:xfrm>
            <a:off x="539552" y="1769636"/>
            <a:ext cx="8136904" cy="1741244"/>
            <a:chOff x="542148" y="1988840"/>
            <a:chExt cx="8136904" cy="1741244"/>
          </a:xfrm>
        </p:grpSpPr>
        <p:grpSp>
          <p:nvGrpSpPr>
            <p:cNvPr id="1042" name="1041 Grupo"/>
            <p:cNvGrpSpPr/>
            <p:nvPr/>
          </p:nvGrpSpPr>
          <p:grpSpPr>
            <a:xfrm>
              <a:off x="3947678" y="1988840"/>
              <a:ext cx="1224136" cy="1200224"/>
              <a:chOff x="5854325" y="2420888"/>
              <a:chExt cx="1224136" cy="1200224"/>
            </a:xfrm>
          </p:grpSpPr>
          <p:grpSp>
            <p:nvGrpSpPr>
              <p:cNvPr id="10" name="9 Grupo"/>
              <p:cNvGrpSpPr/>
              <p:nvPr/>
            </p:nvGrpSpPr>
            <p:grpSpPr>
              <a:xfrm>
                <a:off x="6008994" y="2714734"/>
                <a:ext cx="914798" cy="906378"/>
                <a:chOff x="7500044" y="4387651"/>
                <a:chExt cx="1248109" cy="1236624"/>
              </a:xfrm>
            </p:grpSpPr>
            <p:pic>
              <p:nvPicPr>
                <p:cNvPr id="1030"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22051" y="4509120"/>
                  <a:ext cx="1008112" cy="1026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0" name="89 Anillo"/>
                <p:cNvSpPr/>
                <p:nvPr/>
              </p:nvSpPr>
              <p:spPr>
                <a:xfrm>
                  <a:off x="7500044" y="4387651"/>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43" name="142 CuadroTexto"/>
              <p:cNvSpPr txBox="1"/>
              <p:nvPr/>
            </p:nvSpPr>
            <p:spPr>
              <a:xfrm>
                <a:off x="5854325" y="2420888"/>
                <a:ext cx="1224136" cy="261610"/>
              </a:xfrm>
              <a:prstGeom prst="rect">
                <a:avLst/>
              </a:prstGeom>
              <a:noFill/>
            </p:spPr>
            <p:txBody>
              <a:bodyPr wrap="square" rtlCol="0">
                <a:spAutoFit/>
              </a:bodyPr>
              <a:lstStyle/>
              <a:p>
                <a:pPr algn="ctr"/>
                <a:r>
                  <a:rPr lang="es-CO" sz="1100" dirty="0" smtClean="0">
                    <a:latin typeface="Comic Sans MS" panose="030F0702030302020204" pitchFamily="66" charset="0"/>
                  </a:rPr>
                  <a:t>PROPÓSITO</a:t>
                </a:r>
                <a:endParaRPr lang="es-CO" sz="1100" dirty="0">
                  <a:latin typeface="Comic Sans MS" panose="030F0702030302020204" pitchFamily="66" charset="0"/>
                </a:endParaRPr>
              </a:p>
            </p:txBody>
          </p:sp>
        </p:grpSp>
        <p:sp>
          <p:nvSpPr>
            <p:cNvPr id="153" name="152 CuadroTexto"/>
            <p:cNvSpPr txBox="1"/>
            <p:nvPr/>
          </p:nvSpPr>
          <p:spPr>
            <a:xfrm>
              <a:off x="542148" y="3176086"/>
              <a:ext cx="8136904" cy="553998"/>
            </a:xfrm>
            <a:prstGeom prst="rect">
              <a:avLst/>
            </a:prstGeom>
            <a:noFill/>
            <a:ln>
              <a:noFill/>
            </a:ln>
          </p:spPr>
          <p:txBody>
            <a:bodyPr wrap="square" rtlCol="0">
              <a:spAutoFit/>
            </a:bodyPr>
            <a:lstStyle/>
            <a:p>
              <a:pPr algn="just"/>
              <a:r>
                <a:rPr lang="es-CO" sz="1000" dirty="0">
                  <a:latin typeface="Century Gothic" panose="020B0502020202020204" pitchFamily="34" charset="0"/>
                </a:rPr>
                <a:t>Contar con un sistema de información eficiente y con cobertura nacional </a:t>
              </a:r>
              <a:r>
                <a:rPr lang="es-CO" sz="1000" dirty="0" smtClean="0">
                  <a:latin typeface="Century Gothic" panose="020B0502020202020204" pitchFamily="34" charset="0"/>
                </a:rPr>
                <a:t>que permita </a:t>
              </a:r>
              <a:r>
                <a:rPr lang="es-ES" sz="1000" dirty="0">
                  <a:latin typeface="Century Gothic" panose="020B0502020202020204" pitchFamily="34" charset="0"/>
                </a:rPr>
                <a:t>facilitar el proceso de implementación y desarrollo de la justicia transicional, a través de la interoperabilidad, consolidación e intercambio de información de postulados, bienes, desmovilizados y víctimas del conflicto armado en Colombia</a:t>
              </a:r>
              <a:endParaRPr lang="es-CO" sz="1000" dirty="0">
                <a:latin typeface="Century Gothic" panose="020B0502020202020204" pitchFamily="34" charset="0"/>
              </a:endParaRPr>
            </a:p>
          </p:txBody>
        </p:sp>
      </p:grpSp>
      <p:grpSp>
        <p:nvGrpSpPr>
          <p:cNvPr id="8" name="7 Grupo"/>
          <p:cNvGrpSpPr/>
          <p:nvPr/>
        </p:nvGrpSpPr>
        <p:grpSpPr>
          <a:xfrm>
            <a:off x="1224356" y="5541144"/>
            <a:ext cx="6691612" cy="1200224"/>
            <a:chOff x="1224356" y="3717032"/>
            <a:chExt cx="6691612" cy="1200224"/>
          </a:xfrm>
        </p:grpSpPr>
        <p:sp>
          <p:nvSpPr>
            <p:cNvPr id="39" name="38 Pentágono"/>
            <p:cNvSpPr/>
            <p:nvPr/>
          </p:nvSpPr>
          <p:spPr>
            <a:xfrm flipH="1">
              <a:off x="5576436" y="4164274"/>
              <a:ext cx="2339532" cy="632120"/>
            </a:xfrm>
            <a:prstGeom prst="homePlate">
              <a:avLst/>
            </a:prstGeom>
            <a:noFill/>
            <a:ln w="3175">
              <a:solidFill>
                <a:schemeClr val="accent5">
                  <a:lumMod val="7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1 Pentágono"/>
            <p:cNvSpPr/>
            <p:nvPr/>
          </p:nvSpPr>
          <p:spPr>
            <a:xfrm>
              <a:off x="1224356" y="4164274"/>
              <a:ext cx="2339532" cy="632120"/>
            </a:xfrm>
            <a:prstGeom prst="homePlate">
              <a:avLst/>
            </a:prstGeom>
            <a:noFill/>
            <a:ln w="3175">
              <a:solidFill>
                <a:srgbClr val="FF8585"/>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039" name="1038 Grupo"/>
            <p:cNvGrpSpPr/>
            <p:nvPr/>
          </p:nvGrpSpPr>
          <p:grpSpPr>
            <a:xfrm>
              <a:off x="3348622" y="3717032"/>
              <a:ext cx="1224136" cy="1200224"/>
              <a:chOff x="107504" y="2420888"/>
              <a:chExt cx="1224136" cy="1200224"/>
            </a:xfrm>
          </p:grpSpPr>
          <p:grpSp>
            <p:nvGrpSpPr>
              <p:cNvPr id="23" name="22 Grupo"/>
              <p:cNvGrpSpPr/>
              <p:nvPr/>
            </p:nvGrpSpPr>
            <p:grpSpPr>
              <a:xfrm>
                <a:off x="251520" y="2714734"/>
                <a:ext cx="914798" cy="906378"/>
                <a:chOff x="2446096" y="3699236"/>
                <a:chExt cx="1248109" cy="1236624"/>
              </a:xfrm>
            </p:grpSpPr>
            <p:pic>
              <p:nvPicPr>
                <p:cNvPr id="1033"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3768" y="3780461"/>
                  <a:ext cx="1162402" cy="1101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7" name="106 Anillo"/>
                <p:cNvSpPr/>
                <p:nvPr/>
              </p:nvSpPr>
              <p:spPr>
                <a:xfrm>
                  <a:off x="2446096" y="3699236"/>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035" name="1034 CuadroTexto"/>
              <p:cNvSpPr txBox="1"/>
              <p:nvPr/>
            </p:nvSpPr>
            <p:spPr>
              <a:xfrm>
                <a:off x="107504" y="2420888"/>
                <a:ext cx="1224136" cy="261610"/>
              </a:xfrm>
              <a:prstGeom prst="rect">
                <a:avLst/>
              </a:prstGeom>
              <a:noFill/>
            </p:spPr>
            <p:txBody>
              <a:bodyPr wrap="square" rtlCol="0">
                <a:spAutoFit/>
              </a:bodyPr>
              <a:lstStyle/>
              <a:p>
                <a:pPr algn="ctr"/>
                <a:r>
                  <a:rPr lang="es-CO" sz="1100" dirty="0" smtClean="0">
                    <a:latin typeface="Comic Sans MS" panose="030F0702030302020204" pitchFamily="66" charset="0"/>
                  </a:rPr>
                  <a:t>DEPENDENCIA</a:t>
                </a:r>
                <a:endParaRPr lang="es-CO" sz="1100" dirty="0">
                  <a:latin typeface="Comic Sans MS" panose="030F0702030302020204" pitchFamily="66" charset="0"/>
                </a:endParaRPr>
              </a:p>
            </p:txBody>
          </p:sp>
        </p:grpSp>
        <p:grpSp>
          <p:nvGrpSpPr>
            <p:cNvPr id="1040" name="1039 Grupo"/>
            <p:cNvGrpSpPr/>
            <p:nvPr/>
          </p:nvGrpSpPr>
          <p:grpSpPr>
            <a:xfrm>
              <a:off x="4559746" y="3717032"/>
              <a:ext cx="1224136" cy="1200224"/>
              <a:chOff x="2016009" y="2420888"/>
              <a:chExt cx="1224136" cy="1200224"/>
            </a:xfrm>
          </p:grpSpPr>
          <p:grpSp>
            <p:nvGrpSpPr>
              <p:cNvPr id="12" name="11 Grupo"/>
              <p:cNvGrpSpPr/>
              <p:nvPr/>
            </p:nvGrpSpPr>
            <p:grpSpPr>
              <a:xfrm>
                <a:off x="2170678" y="2714734"/>
                <a:ext cx="914798" cy="906378"/>
                <a:chOff x="7380314" y="1665313"/>
                <a:chExt cx="1248109" cy="1236624"/>
              </a:xfrm>
            </p:grpSpPr>
            <p:pic>
              <p:nvPicPr>
                <p:cNvPr id="1028"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52320" y="1772816"/>
                  <a:ext cx="1104096" cy="1021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 Anillo"/>
                <p:cNvSpPr/>
                <p:nvPr/>
              </p:nvSpPr>
              <p:spPr>
                <a:xfrm>
                  <a:off x="7380314" y="1665313"/>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41" name="140 CuadroTexto"/>
              <p:cNvSpPr txBox="1"/>
              <p:nvPr/>
            </p:nvSpPr>
            <p:spPr>
              <a:xfrm>
                <a:off x="2016009" y="2420888"/>
                <a:ext cx="1224136" cy="261610"/>
              </a:xfrm>
              <a:prstGeom prst="rect">
                <a:avLst/>
              </a:prstGeom>
              <a:noFill/>
            </p:spPr>
            <p:txBody>
              <a:bodyPr wrap="square" rtlCol="0">
                <a:spAutoFit/>
              </a:bodyPr>
              <a:lstStyle/>
              <a:p>
                <a:pPr algn="ctr"/>
                <a:r>
                  <a:rPr lang="es-CO" sz="1100" dirty="0" smtClean="0">
                    <a:latin typeface="Comic Sans MS" panose="030F0702030302020204" pitchFamily="66" charset="0"/>
                  </a:rPr>
                  <a:t>PRESUPUESTO</a:t>
                </a:r>
                <a:endParaRPr lang="es-CO" sz="1100" dirty="0">
                  <a:latin typeface="Comic Sans MS" panose="030F0702030302020204" pitchFamily="66" charset="0"/>
                </a:endParaRPr>
              </a:p>
            </p:txBody>
          </p:sp>
        </p:grpSp>
        <p:sp>
          <p:nvSpPr>
            <p:cNvPr id="154" name="153 CuadroTexto"/>
            <p:cNvSpPr txBox="1"/>
            <p:nvPr/>
          </p:nvSpPr>
          <p:spPr>
            <a:xfrm>
              <a:off x="1224356" y="4292338"/>
              <a:ext cx="1907782" cy="400110"/>
            </a:xfrm>
            <a:prstGeom prst="rect">
              <a:avLst/>
            </a:prstGeom>
            <a:noFill/>
            <a:ln>
              <a:noFill/>
              <a:prstDash val="dashDot"/>
            </a:ln>
          </p:spPr>
          <p:txBody>
            <a:bodyPr wrap="square" rtlCol="0">
              <a:spAutoFit/>
            </a:bodyPr>
            <a:lstStyle/>
            <a:p>
              <a:pPr algn="ctr"/>
              <a:r>
                <a:rPr lang="es-CO" sz="1000" dirty="0" smtClean="0">
                  <a:latin typeface="Century Gothic" panose="020B0502020202020204" pitchFamily="34" charset="0"/>
                </a:rPr>
                <a:t>Dirección de Justicia Transicional</a:t>
              </a:r>
              <a:endParaRPr lang="es-CO" sz="1000" dirty="0">
                <a:latin typeface="Century Gothic" panose="020B0502020202020204" pitchFamily="34" charset="0"/>
              </a:endParaRPr>
            </a:p>
          </p:txBody>
        </p:sp>
        <p:sp>
          <p:nvSpPr>
            <p:cNvPr id="155" name="154 CuadroTexto"/>
            <p:cNvSpPr txBox="1"/>
            <p:nvPr/>
          </p:nvSpPr>
          <p:spPr>
            <a:xfrm>
              <a:off x="5917565" y="4365104"/>
              <a:ext cx="1871935" cy="246221"/>
            </a:xfrm>
            <a:prstGeom prst="rect">
              <a:avLst/>
            </a:prstGeom>
            <a:noFill/>
            <a:ln>
              <a:noFill/>
            </a:ln>
          </p:spPr>
          <p:txBody>
            <a:bodyPr wrap="square" rtlCol="0">
              <a:spAutoFit/>
            </a:bodyPr>
            <a:lstStyle/>
            <a:p>
              <a:pPr algn="ctr"/>
              <a:r>
                <a:rPr lang="es-CO" sz="1000" dirty="0" smtClean="0">
                  <a:latin typeface="Century Gothic" panose="020B0502020202020204" pitchFamily="34" charset="0"/>
                </a:rPr>
                <a:t>$ </a:t>
              </a:r>
              <a:r>
                <a:rPr lang="es-CO" sz="1000" dirty="0" smtClean="0">
                  <a:latin typeface="Century Gothic" panose="020B0502020202020204" pitchFamily="34" charset="0"/>
                </a:rPr>
                <a:t>1.475 </a:t>
              </a:r>
              <a:r>
                <a:rPr lang="es-CO" sz="1000" dirty="0" smtClean="0">
                  <a:latin typeface="Century Gothic" panose="020B0502020202020204" pitchFamily="34" charset="0"/>
                </a:rPr>
                <a:t>millones</a:t>
              </a:r>
              <a:endParaRPr lang="es-CO" sz="1000" dirty="0">
                <a:latin typeface="Century Gothic" panose="020B0502020202020204" pitchFamily="34" charset="0"/>
              </a:endParaRPr>
            </a:p>
          </p:txBody>
        </p:sp>
      </p:grpSp>
      <p:sp>
        <p:nvSpPr>
          <p:cNvPr id="43" name="42 CuadroTexto"/>
          <p:cNvSpPr txBox="1"/>
          <p:nvPr/>
        </p:nvSpPr>
        <p:spPr>
          <a:xfrm>
            <a:off x="6124529" y="3945830"/>
            <a:ext cx="2839960" cy="1015663"/>
          </a:xfrm>
          <a:prstGeom prst="rect">
            <a:avLst/>
          </a:prstGeom>
          <a:noFill/>
          <a:ln>
            <a:noFill/>
          </a:ln>
        </p:spPr>
        <p:txBody>
          <a:bodyPr wrap="square" lIns="36000" rIns="36000" rtlCol="0">
            <a:spAutoFit/>
          </a:bodyPr>
          <a:lstStyle/>
          <a:p>
            <a:pPr algn="just"/>
            <a:r>
              <a:rPr lang="es-CO" sz="1000" dirty="0" smtClean="0">
                <a:latin typeface="Century Gothic" panose="020B0502020202020204" pitchFamily="34" charset="0"/>
              </a:rPr>
              <a:t>1. Facilitar </a:t>
            </a:r>
            <a:r>
              <a:rPr lang="es-CO" sz="1000" dirty="0">
                <a:latin typeface="Century Gothic" panose="020B0502020202020204" pitchFamily="34" charset="0"/>
              </a:rPr>
              <a:t>la gestión de información interinstitucional de justicia </a:t>
            </a:r>
            <a:r>
              <a:rPr lang="es-CO" sz="1000" dirty="0" smtClean="0">
                <a:latin typeface="Century Gothic" panose="020B0502020202020204" pitchFamily="34" charset="0"/>
              </a:rPr>
              <a:t>transicional.</a:t>
            </a:r>
          </a:p>
          <a:p>
            <a:pPr algn="just"/>
            <a:endParaRPr lang="es-CO" sz="1000" dirty="0">
              <a:latin typeface="Century Gothic" panose="020B0502020202020204" pitchFamily="34" charset="0"/>
            </a:endParaRPr>
          </a:p>
          <a:p>
            <a:pPr algn="just"/>
            <a:r>
              <a:rPr lang="es-CO" sz="1000" dirty="0" smtClean="0">
                <a:latin typeface="Century Gothic" panose="020B0502020202020204" pitchFamily="34" charset="0"/>
              </a:rPr>
              <a:t>2. Generar </a:t>
            </a:r>
            <a:r>
              <a:rPr lang="es-CO" sz="1000" dirty="0">
                <a:latin typeface="Century Gothic" panose="020B0502020202020204" pitchFamily="34" charset="0"/>
              </a:rPr>
              <a:t>uso y apropiación del Sistema de información Interinstitucional de Justicia Transicional</a:t>
            </a:r>
          </a:p>
        </p:txBody>
      </p:sp>
      <p:grpSp>
        <p:nvGrpSpPr>
          <p:cNvPr id="45" name="Grupo 44"/>
          <p:cNvGrpSpPr/>
          <p:nvPr/>
        </p:nvGrpSpPr>
        <p:grpSpPr>
          <a:xfrm>
            <a:off x="-2008" y="247000"/>
            <a:ext cx="8030392" cy="648072"/>
            <a:chOff x="-2008" y="247000"/>
            <a:chExt cx="8030392" cy="648072"/>
          </a:xfrm>
        </p:grpSpPr>
        <p:pic>
          <p:nvPicPr>
            <p:cNvPr id="46" name="Imagen 9" descr="Min + Lema.jpg"/>
            <p:cNvPicPr>
              <a:picLocks noChangeAspect="1"/>
            </p:cNvPicPr>
            <p:nvPr/>
          </p:nvPicPr>
          <p:blipFill rotWithShape="1">
            <a:blip r:embed="rId8">
              <a:extLst>
                <a:ext uri="{28A0092B-C50C-407E-A947-70E740481C1C}">
                  <a14:useLocalDpi xmlns:a14="http://schemas.microsoft.com/office/drawing/2010/main" val="0"/>
                </a:ext>
              </a:extLst>
            </a:blip>
            <a:srcRect t="19999" r="47742" b="10000"/>
            <a:stretch/>
          </p:blipFill>
          <p:spPr>
            <a:xfrm>
              <a:off x="5806672" y="276830"/>
              <a:ext cx="2221712" cy="576000"/>
            </a:xfrm>
            <a:prstGeom prst="rect">
              <a:avLst/>
            </a:prstGeom>
            <a:effectLst/>
          </p:spPr>
        </p:pic>
        <p:sp>
          <p:nvSpPr>
            <p:cNvPr id="47" name="4 Rectángulo"/>
            <p:cNvSpPr/>
            <p:nvPr/>
          </p:nvSpPr>
          <p:spPr>
            <a:xfrm>
              <a:off x="-2008" y="247000"/>
              <a:ext cx="4572000" cy="648072"/>
            </a:xfrm>
            <a:prstGeom prst="rect">
              <a:avLst/>
            </a:prstGeom>
            <a:solidFill>
              <a:srgbClr val="003399"/>
            </a:solidFill>
            <a:ln>
              <a:solidFill>
                <a:srgbClr val="003399"/>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DISTRIBUCIÓN DE LOS PROYECTOS DE INVERSIÓN</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grpSp>
    </p:spTree>
    <p:extLst>
      <p:ext uri="{BB962C8B-B14F-4D97-AF65-F5344CB8AC3E}">
        <p14:creationId xmlns:p14="http://schemas.microsoft.com/office/powerpoint/2010/main" val="813926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9" name="148 Conector recto"/>
          <p:cNvCxnSpPr/>
          <p:nvPr/>
        </p:nvCxnSpPr>
        <p:spPr>
          <a:xfrm flipH="1">
            <a:off x="2461558" y="3933056"/>
            <a:ext cx="38225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nvGrpSpPr>
          <p:cNvPr id="57" name="56 Grupo"/>
          <p:cNvGrpSpPr/>
          <p:nvPr/>
        </p:nvGrpSpPr>
        <p:grpSpPr>
          <a:xfrm>
            <a:off x="251520" y="2780928"/>
            <a:ext cx="2269376" cy="2238682"/>
            <a:chOff x="1187624" y="1916832"/>
            <a:chExt cx="3312368" cy="3312369"/>
          </a:xfrm>
        </p:grpSpPr>
        <p:sp>
          <p:nvSpPr>
            <p:cNvPr id="137" name="136 Elipse"/>
            <p:cNvSpPr/>
            <p:nvPr/>
          </p:nvSpPr>
          <p:spPr>
            <a:xfrm>
              <a:off x="1259632" y="1988840"/>
              <a:ext cx="3168352" cy="3168352"/>
            </a:xfrm>
            <a:prstGeom prst="ellipse">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9" name="138 Anillo"/>
            <p:cNvSpPr/>
            <p:nvPr/>
          </p:nvSpPr>
          <p:spPr>
            <a:xfrm>
              <a:off x="1187624" y="1916832"/>
              <a:ext cx="3312368" cy="3312369"/>
            </a:xfrm>
            <a:prstGeom prst="donut">
              <a:avLst>
                <a:gd name="adj" fmla="val 3262"/>
              </a:avLst>
            </a:prstGeom>
            <a:solidFill>
              <a:schemeClr val="bg2"/>
            </a:solidFill>
            <a:ln>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0" name="139 CuadroTexto"/>
            <p:cNvSpPr txBox="1"/>
            <p:nvPr/>
          </p:nvSpPr>
          <p:spPr>
            <a:xfrm>
              <a:off x="1482750" y="2919369"/>
              <a:ext cx="2722115" cy="387080"/>
            </a:xfrm>
            <a:prstGeom prst="rect">
              <a:avLst/>
            </a:prstGeom>
            <a:noFill/>
          </p:spPr>
          <p:txBody>
            <a:bodyPr wrap="square" rtlCol="0">
              <a:spAutoFit/>
            </a:bodyPr>
            <a:lstStyle/>
            <a:p>
              <a:pPr algn="ctr"/>
              <a:endParaRPr lang="es-CO" sz="11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grpSp>
      <p:grpSp>
        <p:nvGrpSpPr>
          <p:cNvPr id="98" name="97 Grupo"/>
          <p:cNvGrpSpPr/>
          <p:nvPr/>
        </p:nvGrpSpPr>
        <p:grpSpPr>
          <a:xfrm>
            <a:off x="2699792" y="3068960"/>
            <a:ext cx="6194657" cy="1768455"/>
            <a:chOff x="4572758" y="3573611"/>
            <a:chExt cx="6194657" cy="1768455"/>
          </a:xfrm>
        </p:grpSpPr>
        <p:sp>
          <p:nvSpPr>
            <p:cNvPr id="109" name="108 Pentágono"/>
            <p:cNvSpPr/>
            <p:nvPr/>
          </p:nvSpPr>
          <p:spPr>
            <a:xfrm flipH="1">
              <a:off x="5576431" y="3573611"/>
              <a:ext cx="5190984" cy="1768455"/>
            </a:xfrm>
            <a:prstGeom prst="homePlate">
              <a:avLst>
                <a:gd name="adj" fmla="val 29291"/>
              </a:avLst>
            </a:prstGeom>
            <a:noFill/>
            <a:ln w="3175">
              <a:solidFill>
                <a:schemeClr val="tx1">
                  <a:lumMod val="65000"/>
                  <a:lumOff val="3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24" name="123 Grupo"/>
            <p:cNvGrpSpPr/>
            <p:nvPr/>
          </p:nvGrpSpPr>
          <p:grpSpPr>
            <a:xfrm>
              <a:off x="4572758" y="3645619"/>
              <a:ext cx="1224136" cy="1271637"/>
              <a:chOff x="7773481" y="2349475"/>
              <a:chExt cx="1224136" cy="1271637"/>
            </a:xfrm>
          </p:grpSpPr>
          <p:grpSp>
            <p:nvGrpSpPr>
              <p:cNvPr id="133" name="132 Grupo"/>
              <p:cNvGrpSpPr/>
              <p:nvPr/>
            </p:nvGrpSpPr>
            <p:grpSpPr>
              <a:xfrm>
                <a:off x="7928152" y="2714734"/>
                <a:ext cx="920546" cy="906378"/>
                <a:chOff x="3460061" y="3262599"/>
                <a:chExt cx="1255955" cy="1236624"/>
              </a:xfrm>
            </p:grpSpPr>
            <p:pic>
              <p:nvPicPr>
                <p:cNvPr id="135" name="Picture 7"/>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25674" y="3356992"/>
                  <a:ext cx="1190342" cy="11025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6" name="135 Anillo"/>
                <p:cNvSpPr/>
                <p:nvPr/>
              </p:nvSpPr>
              <p:spPr>
                <a:xfrm>
                  <a:off x="3460061" y="3262599"/>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34" name="133 CuadroTexto"/>
              <p:cNvSpPr txBox="1"/>
              <p:nvPr/>
            </p:nvSpPr>
            <p:spPr>
              <a:xfrm>
                <a:off x="7773481" y="2349475"/>
                <a:ext cx="1224136" cy="400110"/>
              </a:xfrm>
              <a:prstGeom prst="rect">
                <a:avLst/>
              </a:prstGeom>
              <a:noFill/>
            </p:spPr>
            <p:txBody>
              <a:bodyPr wrap="square" rtlCol="0">
                <a:spAutoFit/>
              </a:bodyPr>
              <a:lstStyle/>
              <a:p>
                <a:pPr algn="ctr"/>
                <a:r>
                  <a:rPr lang="es-CO" sz="1000" dirty="0">
                    <a:latin typeface="Comic Sans MS" panose="030F0702030302020204" pitchFamily="66" charset="0"/>
                  </a:rPr>
                  <a:t>OBJETIVOS ESPECÍFICOS</a:t>
                </a:r>
              </a:p>
            </p:txBody>
          </p:sp>
        </p:grpSp>
      </p:grpSp>
      <p:grpSp>
        <p:nvGrpSpPr>
          <p:cNvPr id="59" name="58 Grupo"/>
          <p:cNvGrpSpPr/>
          <p:nvPr/>
        </p:nvGrpSpPr>
        <p:grpSpPr>
          <a:xfrm>
            <a:off x="2339752" y="4802887"/>
            <a:ext cx="6554696" cy="1128815"/>
            <a:chOff x="496093" y="5103623"/>
            <a:chExt cx="6554696" cy="1128815"/>
          </a:xfrm>
        </p:grpSpPr>
        <p:sp>
          <p:nvSpPr>
            <p:cNvPr id="86" name="85 Pentágono"/>
            <p:cNvSpPr/>
            <p:nvPr/>
          </p:nvSpPr>
          <p:spPr>
            <a:xfrm flipH="1">
              <a:off x="1384661" y="5548408"/>
              <a:ext cx="5666128" cy="521516"/>
            </a:xfrm>
            <a:prstGeom prst="homePlate">
              <a:avLst/>
            </a:prstGeom>
            <a:noFill/>
            <a:ln w="3175">
              <a:solidFill>
                <a:srgbClr val="FF8585"/>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87" name="86 Grupo"/>
            <p:cNvGrpSpPr/>
            <p:nvPr/>
          </p:nvGrpSpPr>
          <p:grpSpPr>
            <a:xfrm>
              <a:off x="496093" y="5103623"/>
              <a:ext cx="1224136" cy="1128815"/>
              <a:chOff x="277742" y="2492297"/>
              <a:chExt cx="1224136" cy="1128815"/>
            </a:xfrm>
          </p:grpSpPr>
          <p:grpSp>
            <p:nvGrpSpPr>
              <p:cNvPr id="89" name="88 Grupo"/>
              <p:cNvGrpSpPr/>
              <p:nvPr/>
            </p:nvGrpSpPr>
            <p:grpSpPr>
              <a:xfrm>
                <a:off x="412858" y="2714734"/>
                <a:ext cx="914798" cy="906378"/>
                <a:chOff x="2666216" y="3699236"/>
                <a:chExt cx="1248108" cy="1236624"/>
              </a:xfrm>
            </p:grpSpPr>
            <p:pic>
              <p:nvPicPr>
                <p:cNvPr id="91"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74821" y="3780460"/>
                  <a:ext cx="1162402" cy="11016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 name="91 Anillo"/>
                <p:cNvSpPr/>
                <p:nvPr/>
              </p:nvSpPr>
              <p:spPr>
                <a:xfrm>
                  <a:off x="2666216" y="3699236"/>
                  <a:ext cx="1248108"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90" name="89 CuadroTexto"/>
              <p:cNvSpPr txBox="1"/>
              <p:nvPr/>
            </p:nvSpPr>
            <p:spPr>
              <a:xfrm>
                <a:off x="277742" y="2492297"/>
                <a:ext cx="1224136" cy="246221"/>
              </a:xfrm>
              <a:prstGeom prst="rect">
                <a:avLst/>
              </a:prstGeom>
              <a:noFill/>
            </p:spPr>
            <p:txBody>
              <a:bodyPr wrap="square" rtlCol="0">
                <a:spAutoFit/>
              </a:bodyPr>
              <a:lstStyle/>
              <a:p>
                <a:pPr algn="ctr"/>
                <a:r>
                  <a:rPr lang="es-CO" sz="1000" dirty="0" smtClean="0">
                    <a:latin typeface="Comic Sans MS" panose="030F0702030302020204" pitchFamily="66" charset="0"/>
                  </a:rPr>
                  <a:t>DEPENDENCIA</a:t>
                </a:r>
                <a:endParaRPr lang="es-CO" sz="1000" dirty="0">
                  <a:latin typeface="Comic Sans MS" panose="030F0702030302020204" pitchFamily="66" charset="0"/>
                </a:endParaRPr>
              </a:p>
            </p:txBody>
          </p:sp>
        </p:grpSp>
        <p:sp>
          <p:nvSpPr>
            <p:cNvPr id="88" name="87 CuadroTexto"/>
            <p:cNvSpPr txBox="1"/>
            <p:nvPr/>
          </p:nvSpPr>
          <p:spPr>
            <a:xfrm>
              <a:off x="1634499" y="5679687"/>
              <a:ext cx="5214292" cy="246221"/>
            </a:xfrm>
            <a:prstGeom prst="rect">
              <a:avLst/>
            </a:prstGeom>
            <a:noFill/>
            <a:ln>
              <a:noFill/>
              <a:prstDash val="dashDot"/>
            </a:ln>
          </p:spPr>
          <p:txBody>
            <a:bodyPr wrap="square" rtlCol="0">
              <a:spAutoFit/>
            </a:bodyPr>
            <a:lstStyle/>
            <a:p>
              <a:pPr algn="ctr"/>
              <a:r>
                <a:rPr lang="es-CO" sz="1000" dirty="0">
                  <a:latin typeface="Century Gothic" panose="020B0502020202020204" pitchFamily="34" charset="0"/>
                </a:rPr>
                <a:t>Dirección de Política Criminal y Penitenciaria</a:t>
              </a:r>
            </a:p>
          </p:txBody>
        </p:sp>
      </p:grpSp>
      <p:grpSp>
        <p:nvGrpSpPr>
          <p:cNvPr id="60" name="59 Grupo"/>
          <p:cNvGrpSpPr/>
          <p:nvPr/>
        </p:nvGrpSpPr>
        <p:grpSpPr>
          <a:xfrm>
            <a:off x="2339752" y="1891441"/>
            <a:ext cx="6554697" cy="1112203"/>
            <a:chOff x="4273313" y="5120235"/>
            <a:chExt cx="6554697" cy="1112203"/>
          </a:xfrm>
        </p:grpSpPr>
        <p:grpSp>
          <p:nvGrpSpPr>
            <p:cNvPr id="78" name="77 Grupo"/>
            <p:cNvGrpSpPr/>
            <p:nvPr/>
          </p:nvGrpSpPr>
          <p:grpSpPr>
            <a:xfrm>
              <a:off x="4273313" y="5120235"/>
              <a:ext cx="6554697" cy="1112203"/>
              <a:chOff x="4273313" y="5120235"/>
              <a:chExt cx="6554697" cy="1112203"/>
            </a:xfrm>
          </p:grpSpPr>
          <p:sp>
            <p:nvSpPr>
              <p:cNvPr id="80" name="79 Pentágono"/>
              <p:cNvSpPr/>
              <p:nvPr/>
            </p:nvSpPr>
            <p:spPr>
              <a:xfrm flipH="1">
                <a:off x="5289995" y="5479456"/>
                <a:ext cx="5538015" cy="447051"/>
              </a:xfrm>
              <a:prstGeom prst="homePlate">
                <a:avLst/>
              </a:prstGeom>
              <a:noFill/>
              <a:ln w="3175">
                <a:solidFill>
                  <a:schemeClr val="accent5">
                    <a:lumMod val="7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81" name="80 Grupo"/>
              <p:cNvGrpSpPr/>
              <p:nvPr/>
            </p:nvGrpSpPr>
            <p:grpSpPr>
              <a:xfrm>
                <a:off x="4273313" y="5120235"/>
                <a:ext cx="1224136" cy="1112203"/>
                <a:chOff x="2016009" y="2508909"/>
                <a:chExt cx="1224136" cy="1112203"/>
              </a:xfrm>
            </p:grpSpPr>
            <p:grpSp>
              <p:nvGrpSpPr>
                <p:cNvPr id="82" name="81 Grupo"/>
                <p:cNvGrpSpPr/>
                <p:nvPr/>
              </p:nvGrpSpPr>
              <p:grpSpPr>
                <a:xfrm>
                  <a:off x="2170678" y="2714734"/>
                  <a:ext cx="914798" cy="906378"/>
                  <a:chOff x="7380314" y="1665313"/>
                  <a:chExt cx="1248109" cy="1236624"/>
                </a:xfrm>
              </p:grpSpPr>
              <p:pic>
                <p:nvPicPr>
                  <p:cNvPr id="84"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52320" y="1772816"/>
                    <a:ext cx="1104096" cy="1021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5" name="84 Anillo"/>
                  <p:cNvSpPr/>
                  <p:nvPr/>
                </p:nvSpPr>
                <p:spPr>
                  <a:xfrm>
                    <a:off x="7380314" y="1665313"/>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83" name="82 CuadroTexto"/>
                <p:cNvSpPr txBox="1"/>
                <p:nvPr/>
              </p:nvSpPr>
              <p:spPr>
                <a:xfrm>
                  <a:off x="2016009" y="2508909"/>
                  <a:ext cx="1224136" cy="246221"/>
                </a:xfrm>
                <a:prstGeom prst="rect">
                  <a:avLst/>
                </a:prstGeom>
                <a:noFill/>
              </p:spPr>
              <p:txBody>
                <a:bodyPr wrap="square" rtlCol="0">
                  <a:spAutoFit/>
                </a:bodyPr>
                <a:lstStyle/>
                <a:p>
                  <a:pPr algn="ctr"/>
                  <a:r>
                    <a:rPr lang="es-CO" sz="1000" dirty="0" smtClean="0">
                      <a:latin typeface="Comic Sans MS" panose="030F0702030302020204" pitchFamily="66" charset="0"/>
                    </a:rPr>
                    <a:t>PRESUPUESTO</a:t>
                  </a:r>
                  <a:endParaRPr lang="es-CO" sz="1000" dirty="0">
                    <a:latin typeface="Comic Sans MS" panose="030F0702030302020204" pitchFamily="66" charset="0"/>
                  </a:endParaRPr>
                </a:p>
              </p:txBody>
            </p:sp>
          </p:grpSp>
        </p:grpSp>
        <p:sp>
          <p:nvSpPr>
            <p:cNvPr id="79" name="78 CuadroTexto"/>
            <p:cNvSpPr txBox="1"/>
            <p:nvPr/>
          </p:nvSpPr>
          <p:spPr>
            <a:xfrm>
              <a:off x="5637031" y="5596432"/>
              <a:ext cx="4756853" cy="243883"/>
            </a:xfrm>
            <a:prstGeom prst="rect">
              <a:avLst/>
            </a:prstGeom>
            <a:noFill/>
            <a:ln>
              <a:noFill/>
            </a:ln>
          </p:spPr>
          <p:txBody>
            <a:bodyPr wrap="square" rtlCol="0">
              <a:spAutoFit/>
            </a:bodyPr>
            <a:lstStyle/>
            <a:p>
              <a:pPr algn="ctr"/>
              <a:r>
                <a:rPr lang="es-CO" sz="1000" dirty="0">
                  <a:latin typeface="Century Gothic" panose="020B0502020202020204" pitchFamily="34" charset="0"/>
                </a:rPr>
                <a:t>$ </a:t>
              </a:r>
              <a:r>
                <a:rPr lang="es-CO" sz="1000" dirty="0" smtClean="0">
                  <a:latin typeface="Century Gothic" panose="020B0502020202020204" pitchFamily="34" charset="0"/>
                </a:rPr>
                <a:t>2.260 millones</a:t>
              </a:r>
              <a:endParaRPr lang="es-CO" sz="1000" dirty="0">
                <a:latin typeface="Century Gothic" panose="020B0502020202020204" pitchFamily="34" charset="0"/>
              </a:endParaRPr>
            </a:p>
          </p:txBody>
        </p:sp>
      </p:grpSp>
      <p:grpSp>
        <p:nvGrpSpPr>
          <p:cNvPr id="61" name="60 Grupo"/>
          <p:cNvGrpSpPr/>
          <p:nvPr/>
        </p:nvGrpSpPr>
        <p:grpSpPr>
          <a:xfrm>
            <a:off x="1029094" y="5445224"/>
            <a:ext cx="7865414" cy="1272232"/>
            <a:chOff x="3635896" y="3386117"/>
            <a:chExt cx="7865414" cy="1272232"/>
          </a:xfrm>
        </p:grpSpPr>
        <p:grpSp>
          <p:nvGrpSpPr>
            <p:cNvPr id="70" name="69 Grupo"/>
            <p:cNvGrpSpPr/>
            <p:nvPr/>
          </p:nvGrpSpPr>
          <p:grpSpPr>
            <a:xfrm>
              <a:off x="4571992" y="3935759"/>
              <a:ext cx="6929318" cy="577875"/>
              <a:chOff x="3514796" y="4009463"/>
              <a:chExt cx="6929318" cy="577875"/>
            </a:xfrm>
          </p:grpSpPr>
          <p:sp>
            <p:nvSpPr>
              <p:cNvPr id="76" name="75 Pentágono"/>
              <p:cNvSpPr/>
              <p:nvPr/>
            </p:nvSpPr>
            <p:spPr>
              <a:xfrm flipH="1">
                <a:off x="3514796" y="4009463"/>
                <a:ext cx="6929318" cy="577875"/>
              </a:xfrm>
              <a:prstGeom prst="homePlate">
                <a:avLst>
                  <a:gd name="adj" fmla="val 37017"/>
                </a:avLst>
              </a:prstGeom>
              <a:noFill/>
              <a:ln w="3175">
                <a:solidFill>
                  <a:srgbClr val="FFC000"/>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7" name="76 CuadroTexto"/>
              <p:cNvSpPr txBox="1"/>
              <p:nvPr/>
            </p:nvSpPr>
            <p:spPr>
              <a:xfrm>
                <a:off x="3960688" y="4115220"/>
                <a:ext cx="6409390" cy="400110"/>
              </a:xfrm>
              <a:prstGeom prst="rect">
                <a:avLst/>
              </a:prstGeom>
              <a:noFill/>
              <a:ln>
                <a:noFill/>
              </a:ln>
            </p:spPr>
            <p:txBody>
              <a:bodyPr wrap="square" rtlCol="0">
                <a:spAutoFit/>
              </a:bodyPr>
              <a:lstStyle/>
              <a:p>
                <a:pPr algn="just"/>
                <a:r>
                  <a:rPr lang="es-CO" sz="1000" dirty="0">
                    <a:latin typeface="Century Gothic" panose="020B0502020202020204" pitchFamily="34" charset="0"/>
                  </a:rPr>
                  <a:t>Mejorar la capacidad institucional del Ministerio de Justicia y del Derecho para implementar una política criminal racional, coherente y basada en evidencia empírica</a:t>
                </a:r>
                <a:endParaRPr lang="es-CO" sz="1000" dirty="0">
                  <a:latin typeface="Century Gothic" panose="020B0502020202020204" pitchFamily="34" charset="0"/>
                </a:endParaRPr>
              </a:p>
            </p:txBody>
          </p:sp>
        </p:grpSp>
        <p:grpSp>
          <p:nvGrpSpPr>
            <p:cNvPr id="71" name="70 Grupo"/>
            <p:cNvGrpSpPr/>
            <p:nvPr/>
          </p:nvGrpSpPr>
          <p:grpSpPr>
            <a:xfrm>
              <a:off x="3635896" y="3386117"/>
              <a:ext cx="1224136" cy="1272232"/>
              <a:chOff x="3934196" y="2348880"/>
              <a:chExt cx="1224136" cy="1272232"/>
            </a:xfrm>
          </p:grpSpPr>
          <p:grpSp>
            <p:nvGrpSpPr>
              <p:cNvPr id="72" name="71 Grupo"/>
              <p:cNvGrpSpPr/>
              <p:nvPr/>
            </p:nvGrpSpPr>
            <p:grpSpPr>
              <a:xfrm>
                <a:off x="4089836" y="2714734"/>
                <a:ext cx="914798" cy="906378"/>
                <a:chOff x="7474559" y="2984464"/>
                <a:chExt cx="1248109" cy="1236624"/>
              </a:xfrm>
            </p:grpSpPr>
            <p:pic>
              <p:nvPicPr>
                <p:cNvPr id="74" name="Picture 5"/>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98532" y="3056472"/>
                  <a:ext cx="1197515" cy="1093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5" name="74 Anillo"/>
                <p:cNvSpPr/>
                <p:nvPr/>
              </p:nvSpPr>
              <p:spPr>
                <a:xfrm>
                  <a:off x="7474559" y="2984464"/>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73" name="72 CuadroTexto"/>
              <p:cNvSpPr txBox="1"/>
              <p:nvPr/>
            </p:nvSpPr>
            <p:spPr>
              <a:xfrm>
                <a:off x="3934196" y="2348880"/>
                <a:ext cx="1224136" cy="400110"/>
              </a:xfrm>
              <a:prstGeom prst="rect">
                <a:avLst/>
              </a:prstGeom>
              <a:noFill/>
            </p:spPr>
            <p:txBody>
              <a:bodyPr wrap="square" rtlCol="0">
                <a:spAutoFit/>
              </a:bodyPr>
              <a:lstStyle/>
              <a:p>
                <a:pPr algn="ctr"/>
                <a:r>
                  <a:rPr lang="es-CO" sz="1000" dirty="0">
                    <a:latin typeface="Comic Sans MS" panose="030F0702030302020204" pitchFamily="66" charset="0"/>
                  </a:rPr>
                  <a:t>OBJETIVO</a:t>
                </a:r>
              </a:p>
              <a:p>
                <a:pPr algn="ctr"/>
                <a:r>
                  <a:rPr lang="es-CO" sz="1000" dirty="0">
                    <a:latin typeface="Comic Sans MS" panose="030F0702030302020204" pitchFamily="66" charset="0"/>
                  </a:rPr>
                  <a:t>GENERAL</a:t>
                </a:r>
              </a:p>
            </p:txBody>
          </p:sp>
        </p:grpSp>
      </p:grpSp>
      <p:grpSp>
        <p:nvGrpSpPr>
          <p:cNvPr id="62" name="61 Grupo"/>
          <p:cNvGrpSpPr/>
          <p:nvPr/>
        </p:nvGrpSpPr>
        <p:grpSpPr>
          <a:xfrm>
            <a:off x="1052867" y="896968"/>
            <a:ext cx="7841583" cy="1163880"/>
            <a:chOff x="1486692" y="248463"/>
            <a:chExt cx="7841583" cy="1163880"/>
          </a:xfrm>
        </p:grpSpPr>
        <p:sp>
          <p:nvSpPr>
            <p:cNvPr id="63" name="62 Pentágono"/>
            <p:cNvSpPr/>
            <p:nvPr/>
          </p:nvSpPr>
          <p:spPr>
            <a:xfrm flipH="1">
              <a:off x="2400886" y="623215"/>
              <a:ext cx="6927389" cy="621485"/>
            </a:xfrm>
            <a:prstGeom prst="homePlate">
              <a:avLst>
                <a:gd name="adj" fmla="val 37017"/>
              </a:avLst>
            </a:prstGeom>
            <a:noFill/>
            <a:ln w="3175">
              <a:solidFill>
                <a:srgbClr val="FFC000"/>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grpSp>
          <p:nvGrpSpPr>
            <p:cNvPr id="64" name="63 Grupo"/>
            <p:cNvGrpSpPr/>
            <p:nvPr/>
          </p:nvGrpSpPr>
          <p:grpSpPr>
            <a:xfrm>
              <a:off x="1486692" y="248463"/>
              <a:ext cx="1224136" cy="1163880"/>
              <a:chOff x="5854325" y="2420888"/>
              <a:chExt cx="1224136" cy="1163880"/>
            </a:xfrm>
          </p:grpSpPr>
          <p:grpSp>
            <p:nvGrpSpPr>
              <p:cNvPr id="66" name="65 Grupo"/>
              <p:cNvGrpSpPr/>
              <p:nvPr/>
            </p:nvGrpSpPr>
            <p:grpSpPr>
              <a:xfrm>
                <a:off x="5987305" y="2678390"/>
                <a:ext cx="914798" cy="906378"/>
                <a:chOff x="7470453" y="4338064"/>
                <a:chExt cx="1248109" cy="1236624"/>
              </a:xfrm>
            </p:grpSpPr>
            <p:pic>
              <p:nvPicPr>
                <p:cNvPr id="68"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92459" y="4459533"/>
                  <a:ext cx="1008112" cy="1026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9" name="68 Anillo"/>
                <p:cNvSpPr/>
                <p:nvPr/>
              </p:nvSpPr>
              <p:spPr>
                <a:xfrm>
                  <a:off x="7470453" y="4338064"/>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67" name="66 CuadroTexto"/>
              <p:cNvSpPr txBox="1"/>
              <p:nvPr/>
            </p:nvSpPr>
            <p:spPr>
              <a:xfrm>
                <a:off x="5854325" y="2420888"/>
                <a:ext cx="1224136" cy="246221"/>
              </a:xfrm>
              <a:prstGeom prst="rect">
                <a:avLst/>
              </a:prstGeom>
              <a:noFill/>
            </p:spPr>
            <p:txBody>
              <a:bodyPr wrap="square" rtlCol="0">
                <a:spAutoFit/>
              </a:bodyPr>
              <a:lstStyle/>
              <a:p>
                <a:pPr algn="ctr"/>
                <a:r>
                  <a:rPr lang="es-CO" sz="1000" dirty="0" smtClean="0">
                    <a:latin typeface="Comic Sans MS" panose="030F0702030302020204" pitchFamily="66" charset="0"/>
                  </a:rPr>
                  <a:t>PROPÓSITO</a:t>
                </a:r>
                <a:endParaRPr lang="es-CO" sz="1000" dirty="0">
                  <a:latin typeface="Comic Sans MS" panose="030F0702030302020204" pitchFamily="66" charset="0"/>
                </a:endParaRPr>
              </a:p>
            </p:txBody>
          </p:sp>
        </p:grpSp>
        <p:sp>
          <p:nvSpPr>
            <p:cNvPr id="65" name="64 CuadroTexto"/>
            <p:cNvSpPr txBox="1"/>
            <p:nvPr/>
          </p:nvSpPr>
          <p:spPr>
            <a:xfrm>
              <a:off x="2794597" y="748074"/>
              <a:ext cx="6459699" cy="400110"/>
            </a:xfrm>
            <a:prstGeom prst="rect">
              <a:avLst/>
            </a:prstGeom>
            <a:noFill/>
          </p:spPr>
          <p:txBody>
            <a:bodyPr wrap="square" rtlCol="0">
              <a:spAutoFit/>
            </a:bodyPr>
            <a:lstStyle/>
            <a:p>
              <a:pPr algn="just"/>
              <a:r>
                <a:rPr lang="es-CO" sz="1000" dirty="0">
                  <a:latin typeface="Century Gothic" panose="020B0502020202020204" pitchFamily="34" charset="0"/>
                </a:rPr>
                <a:t> Generar políticas públicas en materia criminal y penitenciaria orientadas a las poblaciones que impacta cada uno de nuestros sistemas penales: adolescentes y jóvenes y a los adultos.</a:t>
              </a:r>
            </a:p>
          </p:txBody>
        </p:sp>
      </p:grpSp>
      <p:cxnSp>
        <p:nvCxnSpPr>
          <p:cNvPr id="9" name="8 Conector recto"/>
          <p:cNvCxnSpPr>
            <a:stCxn id="139" idx="0"/>
          </p:cNvCxnSpPr>
          <p:nvPr/>
        </p:nvCxnSpPr>
        <p:spPr>
          <a:xfrm flipH="1" flipV="1">
            <a:off x="899592" y="2060848"/>
            <a:ext cx="486616" cy="72008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1" name="10 Conector recto"/>
          <p:cNvCxnSpPr>
            <a:endCxn id="69" idx="2"/>
          </p:cNvCxnSpPr>
          <p:nvPr/>
        </p:nvCxnSpPr>
        <p:spPr>
          <a:xfrm flipV="1">
            <a:off x="899592" y="1607659"/>
            <a:ext cx="286255" cy="369429"/>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1" name="140 Conector recto"/>
          <p:cNvCxnSpPr>
            <a:endCxn id="139" idx="4"/>
          </p:cNvCxnSpPr>
          <p:nvPr/>
        </p:nvCxnSpPr>
        <p:spPr>
          <a:xfrm flipV="1">
            <a:off x="849661" y="5019610"/>
            <a:ext cx="536547" cy="844246"/>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2" name="141 Conector recto"/>
          <p:cNvCxnSpPr>
            <a:stCxn id="75" idx="2"/>
          </p:cNvCxnSpPr>
          <p:nvPr/>
        </p:nvCxnSpPr>
        <p:spPr>
          <a:xfrm flipH="1" flipV="1">
            <a:off x="849661" y="5863857"/>
            <a:ext cx="335073" cy="40041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3" name="142 Conector recto"/>
          <p:cNvCxnSpPr/>
          <p:nvPr/>
        </p:nvCxnSpPr>
        <p:spPr>
          <a:xfrm flipV="1">
            <a:off x="1965193" y="2420888"/>
            <a:ext cx="176752" cy="446233"/>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4" name="143 Conector recto"/>
          <p:cNvCxnSpPr/>
          <p:nvPr/>
        </p:nvCxnSpPr>
        <p:spPr>
          <a:xfrm flipV="1">
            <a:off x="2175570" y="2420888"/>
            <a:ext cx="345326" cy="1"/>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nvGrpSpPr>
          <p:cNvPr id="29" name="28 Grupo"/>
          <p:cNvGrpSpPr/>
          <p:nvPr/>
        </p:nvGrpSpPr>
        <p:grpSpPr>
          <a:xfrm flipV="1">
            <a:off x="1928065" y="4869160"/>
            <a:ext cx="555703" cy="446233"/>
            <a:chOff x="2189601" y="2573288"/>
            <a:chExt cx="555703" cy="446233"/>
          </a:xfrm>
        </p:grpSpPr>
        <p:cxnSp>
          <p:nvCxnSpPr>
            <p:cNvPr id="146" name="145 Conector recto"/>
            <p:cNvCxnSpPr/>
            <p:nvPr/>
          </p:nvCxnSpPr>
          <p:spPr>
            <a:xfrm flipV="1">
              <a:off x="2189601" y="2573288"/>
              <a:ext cx="176752" cy="446233"/>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8" name="147 Conector recto"/>
            <p:cNvCxnSpPr/>
            <p:nvPr/>
          </p:nvCxnSpPr>
          <p:spPr>
            <a:xfrm flipV="1">
              <a:off x="2399978" y="2573288"/>
              <a:ext cx="345326" cy="1"/>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sp>
        <p:nvSpPr>
          <p:cNvPr id="2" name="1 Rectángulo"/>
          <p:cNvSpPr/>
          <p:nvPr/>
        </p:nvSpPr>
        <p:spPr>
          <a:xfrm>
            <a:off x="4283968" y="3210098"/>
            <a:ext cx="4488056" cy="1477328"/>
          </a:xfrm>
          <a:prstGeom prst="rect">
            <a:avLst/>
          </a:prstGeom>
        </p:spPr>
        <p:txBody>
          <a:bodyPr wrap="square">
            <a:spAutoFit/>
          </a:bodyPr>
          <a:lstStyle/>
          <a:p>
            <a:pPr algn="just"/>
            <a:r>
              <a:rPr lang="es-CO" sz="1000" dirty="0" smtClean="0">
                <a:latin typeface="Century Gothic" panose="020B0502020202020204" pitchFamily="34" charset="0"/>
              </a:rPr>
              <a:t>1. Fortalecer </a:t>
            </a:r>
            <a:r>
              <a:rPr lang="es-CO" sz="1000" dirty="0">
                <a:latin typeface="Century Gothic" panose="020B0502020202020204" pitchFamily="34" charset="0"/>
              </a:rPr>
              <a:t>el diseño y formulación de la política criminal del Estado en sus distintas </a:t>
            </a:r>
            <a:r>
              <a:rPr lang="es-CO" sz="1000" dirty="0" smtClean="0">
                <a:latin typeface="Century Gothic" panose="020B0502020202020204" pitchFamily="34" charset="0"/>
              </a:rPr>
              <a:t>fases.</a:t>
            </a:r>
          </a:p>
          <a:p>
            <a:pPr algn="just"/>
            <a:endParaRPr lang="es-CO" sz="1000" dirty="0">
              <a:latin typeface="Century Gothic" panose="020B0502020202020204" pitchFamily="34" charset="0"/>
            </a:endParaRPr>
          </a:p>
          <a:p>
            <a:pPr algn="just"/>
            <a:r>
              <a:rPr lang="es-CO" sz="1000" dirty="0" smtClean="0">
                <a:latin typeface="Century Gothic" panose="020B0502020202020204" pitchFamily="34" charset="0"/>
              </a:rPr>
              <a:t>2. Mejorar </a:t>
            </a:r>
            <a:r>
              <a:rPr lang="es-CO" sz="1000" dirty="0">
                <a:latin typeface="Century Gothic" panose="020B0502020202020204" pitchFamily="34" charset="0"/>
              </a:rPr>
              <a:t>la capacidad técnica de las instituciones responsables para la implementación y seguimiento de la política criminal desde un enfoque de D.D.H.H</a:t>
            </a:r>
            <a:r>
              <a:rPr lang="es-CO" sz="1000" dirty="0" smtClean="0">
                <a:latin typeface="Century Gothic" panose="020B0502020202020204" pitchFamily="34" charset="0"/>
              </a:rPr>
              <a:t>.</a:t>
            </a:r>
          </a:p>
          <a:p>
            <a:pPr algn="just"/>
            <a:endParaRPr lang="es-CO" sz="1000" dirty="0">
              <a:latin typeface="Century Gothic" panose="020B0502020202020204" pitchFamily="34" charset="0"/>
            </a:endParaRPr>
          </a:p>
          <a:p>
            <a:pPr algn="just"/>
            <a:r>
              <a:rPr lang="es-CO" sz="1000" dirty="0" smtClean="0">
                <a:latin typeface="Century Gothic" panose="020B0502020202020204" pitchFamily="34" charset="0"/>
              </a:rPr>
              <a:t>3. Incorporar </a:t>
            </a:r>
            <a:r>
              <a:rPr lang="es-CO" sz="1000" dirty="0">
                <a:latin typeface="Century Gothic" panose="020B0502020202020204" pitchFamily="34" charset="0"/>
              </a:rPr>
              <a:t>enfoques diferenciales en los procesos de la política criminal </a:t>
            </a:r>
          </a:p>
        </p:txBody>
      </p:sp>
      <p:sp>
        <p:nvSpPr>
          <p:cNvPr id="94" name="93 CuadroTexto"/>
          <p:cNvSpPr txBox="1"/>
          <p:nvPr/>
        </p:nvSpPr>
        <p:spPr>
          <a:xfrm>
            <a:off x="453717" y="3429000"/>
            <a:ext cx="1864981" cy="1107996"/>
          </a:xfrm>
          <a:prstGeom prst="rect">
            <a:avLst/>
          </a:prstGeom>
          <a:noFill/>
        </p:spPr>
        <p:txBody>
          <a:bodyPr wrap="square" rtlCol="0">
            <a:spAutoFit/>
          </a:bodyPr>
          <a:lstStyle/>
          <a:p>
            <a:pPr algn="ctr"/>
            <a:r>
              <a:rPr lang="es-CO" sz="1100" b="1" dirty="0" smtClean="0">
                <a:solidFill>
                  <a:schemeClr val="bg1"/>
                </a:solidFill>
                <a:effectLst>
                  <a:outerShdw blurRad="38100" dist="38100" dir="2700000" algn="tl">
                    <a:srgbClr val="000000">
                      <a:alpha val="43137"/>
                    </a:srgbClr>
                  </a:outerShdw>
                </a:effectLst>
                <a:latin typeface="Century Gothic" panose="020B0502020202020204" pitchFamily="34" charset="0"/>
              </a:rPr>
              <a:t> FORTALECIMIENTO E IMPLEMENTACIÓN DE LA POLÍTICA CRIMINAL EN EL ESTADO COLOMBIANO NACIONAL </a:t>
            </a:r>
            <a:endParaRPr lang="es-CO" sz="11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grpSp>
        <p:nvGrpSpPr>
          <p:cNvPr id="95" name="Grupo 94"/>
          <p:cNvGrpSpPr/>
          <p:nvPr/>
        </p:nvGrpSpPr>
        <p:grpSpPr>
          <a:xfrm>
            <a:off x="-2008" y="247000"/>
            <a:ext cx="8030392" cy="648072"/>
            <a:chOff x="-2008" y="247000"/>
            <a:chExt cx="8030392" cy="648072"/>
          </a:xfrm>
        </p:grpSpPr>
        <p:pic>
          <p:nvPicPr>
            <p:cNvPr id="96" name="Imagen 9" descr="Min + Lema.jpg"/>
            <p:cNvPicPr>
              <a:picLocks noChangeAspect="1"/>
            </p:cNvPicPr>
            <p:nvPr/>
          </p:nvPicPr>
          <p:blipFill rotWithShape="1">
            <a:blip r:embed="rId8">
              <a:extLst>
                <a:ext uri="{28A0092B-C50C-407E-A947-70E740481C1C}">
                  <a14:useLocalDpi xmlns:a14="http://schemas.microsoft.com/office/drawing/2010/main" val="0"/>
                </a:ext>
              </a:extLst>
            </a:blip>
            <a:srcRect t="19999" r="47742" b="10000"/>
            <a:stretch/>
          </p:blipFill>
          <p:spPr>
            <a:xfrm>
              <a:off x="5806672" y="276830"/>
              <a:ext cx="2221712" cy="576000"/>
            </a:xfrm>
            <a:prstGeom prst="rect">
              <a:avLst/>
            </a:prstGeom>
            <a:effectLst/>
          </p:spPr>
        </p:pic>
        <p:sp>
          <p:nvSpPr>
            <p:cNvPr id="97" name="4 Rectángulo"/>
            <p:cNvSpPr/>
            <p:nvPr/>
          </p:nvSpPr>
          <p:spPr>
            <a:xfrm>
              <a:off x="-2008" y="247000"/>
              <a:ext cx="4572000" cy="648072"/>
            </a:xfrm>
            <a:prstGeom prst="rect">
              <a:avLst/>
            </a:prstGeom>
            <a:solidFill>
              <a:srgbClr val="003399"/>
            </a:solidFill>
            <a:ln>
              <a:solidFill>
                <a:srgbClr val="003399"/>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DISTRIBUCIÓN DE LOS PROYECTOS DE INVERSIÓN</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grpSp>
    </p:spTree>
    <p:extLst>
      <p:ext uri="{BB962C8B-B14F-4D97-AF65-F5344CB8AC3E}">
        <p14:creationId xmlns:p14="http://schemas.microsoft.com/office/powerpoint/2010/main" val="2102171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2 Grupo"/>
          <p:cNvGrpSpPr/>
          <p:nvPr/>
        </p:nvGrpSpPr>
        <p:grpSpPr>
          <a:xfrm>
            <a:off x="251520" y="980728"/>
            <a:ext cx="8642988" cy="5736728"/>
            <a:chOff x="323528" y="980728"/>
            <a:chExt cx="8642988" cy="5736728"/>
          </a:xfrm>
        </p:grpSpPr>
        <p:cxnSp>
          <p:nvCxnSpPr>
            <p:cNvPr id="149" name="148 Conector recto"/>
            <p:cNvCxnSpPr/>
            <p:nvPr/>
          </p:nvCxnSpPr>
          <p:spPr>
            <a:xfrm flipH="1">
              <a:off x="2533566" y="3933056"/>
              <a:ext cx="38225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nvGrpSpPr>
            <p:cNvPr id="57" name="56 Grupo"/>
            <p:cNvGrpSpPr/>
            <p:nvPr/>
          </p:nvGrpSpPr>
          <p:grpSpPr>
            <a:xfrm>
              <a:off x="323528" y="2780928"/>
              <a:ext cx="2269376" cy="2238682"/>
              <a:chOff x="1187624" y="1916832"/>
              <a:chExt cx="3312368" cy="3312369"/>
            </a:xfrm>
          </p:grpSpPr>
          <p:sp>
            <p:nvSpPr>
              <p:cNvPr id="137" name="136 Elipse"/>
              <p:cNvSpPr/>
              <p:nvPr/>
            </p:nvSpPr>
            <p:spPr>
              <a:xfrm>
                <a:off x="1259632" y="1988840"/>
                <a:ext cx="3168352" cy="3168352"/>
              </a:xfrm>
              <a:prstGeom prst="ellipse">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9" name="138 Anillo"/>
              <p:cNvSpPr/>
              <p:nvPr/>
            </p:nvSpPr>
            <p:spPr>
              <a:xfrm>
                <a:off x="1187624" y="1916832"/>
                <a:ext cx="3312368" cy="3312369"/>
              </a:xfrm>
              <a:prstGeom prst="donut">
                <a:avLst>
                  <a:gd name="adj" fmla="val 3262"/>
                </a:avLst>
              </a:prstGeom>
              <a:solidFill>
                <a:schemeClr val="bg2"/>
              </a:solidFill>
              <a:ln>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0" name="139 CuadroTexto"/>
              <p:cNvSpPr txBox="1"/>
              <p:nvPr/>
            </p:nvSpPr>
            <p:spPr>
              <a:xfrm>
                <a:off x="1472700" y="2580462"/>
                <a:ext cx="2722115" cy="2140325"/>
              </a:xfrm>
              <a:prstGeom prst="rect">
                <a:avLst/>
              </a:prstGeom>
              <a:noFill/>
            </p:spPr>
            <p:txBody>
              <a:bodyPr wrap="square" rtlCol="0">
                <a:spAutoFit/>
              </a:bodyPr>
              <a:lstStyle/>
              <a:p>
                <a:pPr algn="ctr"/>
                <a:r>
                  <a:rPr lang="es-CO" sz="1100" b="1" dirty="0" smtClean="0">
                    <a:solidFill>
                      <a:schemeClr val="bg1"/>
                    </a:solidFill>
                    <a:effectLst>
                      <a:outerShdw blurRad="38100" dist="38100" dir="2700000" algn="tl">
                        <a:srgbClr val="000000">
                          <a:alpha val="43137"/>
                        </a:srgbClr>
                      </a:outerShdw>
                    </a:effectLst>
                    <a:latin typeface="Century Gothic" panose="020B0502020202020204" pitchFamily="34" charset="0"/>
                  </a:rPr>
                  <a:t> IMPLEMENTACIÓN DEL ENFOQUE DIFERENCIAL ÉTNICO EN LAS CONDICIONES DE RECLUSIÓN Y TRATAMIENTO RESOCIALIZADOR, NACIONAL </a:t>
                </a:r>
                <a:endParaRPr lang="es-CO" sz="11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grpSp>
        <p:grpSp>
          <p:nvGrpSpPr>
            <p:cNvPr id="98" name="97 Grupo"/>
            <p:cNvGrpSpPr/>
            <p:nvPr/>
          </p:nvGrpSpPr>
          <p:grpSpPr>
            <a:xfrm>
              <a:off x="2771800" y="3178686"/>
              <a:ext cx="6194657" cy="1386796"/>
              <a:chOff x="4572758" y="3683337"/>
              <a:chExt cx="6194657" cy="1386796"/>
            </a:xfrm>
          </p:grpSpPr>
          <p:sp>
            <p:nvSpPr>
              <p:cNvPr id="109" name="108 Pentágono"/>
              <p:cNvSpPr/>
              <p:nvPr/>
            </p:nvSpPr>
            <p:spPr>
              <a:xfrm flipH="1">
                <a:off x="5629596" y="3914347"/>
                <a:ext cx="5137819" cy="1155786"/>
              </a:xfrm>
              <a:prstGeom prst="homePlate">
                <a:avLst>
                  <a:gd name="adj" fmla="val 29291"/>
                </a:avLst>
              </a:prstGeom>
              <a:noFill/>
              <a:ln w="3175">
                <a:solidFill>
                  <a:schemeClr val="tx1">
                    <a:lumMod val="65000"/>
                    <a:lumOff val="3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24" name="123 Grupo"/>
              <p:cNvGrpSpPr/>
              <p:nvPr/>
            </p:nvGrpSpPr>
            <p:grpSpPr>
              <a:xfrm>
                <a:off x="4572758" y="3683337"/>
                <a:ext cx="1224136" cy="1233919"/>
                <a:chOff x="7773481" y="2387193"/>
                <a:chExt cx="1224136" cy="1233919"/>
              </a:xfrm>
            </p:grpSpPr>
            <p:grpSp>
              <p:nvGrpSpPr>
                <p:cNvPr id="133" name="132 Grupo"/>
                <p:cNvGrpSpPr/>
                <p:nvPr/>
              </p:nvGrpSpPr>
              <p:grpSpPr>
                <a:xfrm>
                  <a:off x="7928152" y="2714734"/>
                  <a:ext cx="920546" cy="906378"/>
                  <a:chOff x="3460061" y="3262599"/>
                  <a:chExt cx="1255955" cy="1236624"/>
                </a:xfrm>
              </p:grpSpPr>
              <p:pic>
                <p:nvPicPr>
                  <p:cNvPr id="135" name="Picture 7"/>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25674" y="3356992"/>
                    <a:ext cx="1190342" cy="11025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6" name="135 Anillo"/>
                  <p:cNvSpPr/>
                  <p:nvPr/>
                </p:nvSpPr>
                <p:spPr>
                  <a:xfrm>
                    <a:off x="3460061" y="3262599"/>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34" name="133 CuadroTexto"/>
                <p:cNvSpPr txBox="1"/>
                <p:nvPr/>
              </p:nvSpPr>
              <p:spPr>
                <a:xfrm>
                  <a:off x="7773481" y="2387193"/>
                  <a:ext cx="1224136" cy="400110"/>
                </a:xfrm>
                <a:prstGeom prst="rect">
                  <a:avLst/>
                </a:prstGeom>
                <a:noFill/>
              </p:spPr>
              <p:txBody>
                <a:bodyPr wrap="square" rtlCol="0">
                  <a:spAutoFit/>
                </a:bodyPr>
                <a:lstStyle/>
                <a:p>
                  <a:pPr algn="ctr"/>
                  <a:r>
                    <a:rPr lang="es-CO" sz="1000" dirty="0">
                      <a:latin typeface="Comic Sans MS" panose="030F0702030302020204" pitchFamily="66" charset="0"/>
                    </a:rPr>
                    <a:t>OBJETIVOS ESPECÍFICOS</a:t>
                  </a:r>
                </a:p>
              </p:txBody>
            </p:sp>
          </p:grpSp>
        </p:grpSp>
        <p:grpSp>
          <p:nvGrpSpPr>
            <p:cNvPr id="59" name="58 Grupo"/>
            <p:cNvGrpSpPr/>
            <p:nvPr/>
          </p:nvGrpSpPr>
          <p:grpSpPr>
            <a:xfrm>
              <a:off x="2483768" y="4550931"/>
              <a:ext cx="6482689" cy="1089130"/>
              <a:chOff x="568101" y="4906097"/>
              <a:chExt cx="6482689" cy="1089130"/>
            </a:xfrm>
          </p:grpSpPr>
          <p:sp>
            <p:nvSpPr>
              <p:cNvPr id="86" name="85 Pentágono"/>
              <p:cNvSpPr/>
              <p:nvPr/>
            </p:nvSpPr>
            <p:spPr>
              <a:xfrm flipH="1">
                <a:off x="1546007" y="5281281"/>
                <a:ext cx="5504783" cy="521516"/>
              </a:xfrm>
              <a:prstGeom prst="homePlate">
                <a:avLst/>
              </a:prstGeom>
              <a:noFill/>
              <a:ln w="3175">
                <a:solidFill>
                  <a:srgbClr val="FF8585"/>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87" name="86 Grupo"/>
              <p:cNvGrpSpPr/>
              <p:nvPr/>
            </p:nvGrpSpPr>
            <p:grpSpPr>
              <a:xfrm>
                <a:off x="568101" y="4906097"/>
                <a:ext cx="1224136" cy="1089130"/>
                <a:chOff x="349750" y="2294771"/>
                <a:chExt cx="1224136" cy="1089130"/>
              </a:xfrm>
            </p:grpSpPr>
            <p:grpSp>
              <p:nvGrpSpPr>
                <p:cNvPr id="89" name="88 Grupo"/>
                <p:cNvGrpSpPr/>
                <p:nvPr/>
              </p:nvGrpSpPr>
              <p:grpSpPr>
                <a:xfrm>
                  <a:off x="443064" y="2477523"/>
                  <a:ext cx="914798" cy="906378"/>
                  <a:chOff x="2707428" y="3375596"/>
                  <a:chExt cx="1248108" cy="1236624"/>
                </a:xfrm>
              </p:grpSpPr>
              <p:pic>
                <p:nvPicPr>
                  <p:cNvPr id="91"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35746" y="3478527"/>
                    <a:ext cx="1162402" cy="11016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 name="91 Anillo"/>
                  <p:cNvSpPr/>
                  <p:nvPr/>
                </p:nvSpPr>
                <p:spPr>
                  <a:xfrm>
                    <a:off x="2707428" y="3375596"/>
                    <a:ext cx="1248108"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90" name="89 CuadroTexto"/>
                <p:cNvSpPr txBox="1"/>
                <p:nvPr/>
              </p:nvSpPr>
              <p:spPr>
                <a:xfrm>
                  <a:off x="349750" y="2294771"/>
                  <a:ext cx="1224136" cy="246221"/>
                </a:xfrm>
                <a:prstGeom prst="rect">
                  <a:avLst/>
                </a:prstGeom>
                <a:noFill/>
              </p:spPr>
              <p:txBody>
                <a:bodyPr wrap="square" rtlCol="0">
                  <a:spAutoFit/>
                </a:bodyPr>
                <a:lstStyle/>
                <a:p>
                  <a:pPr algn="ctr"/>
                  <a:r>
                    <a:rPr lang="es-CO" sz="1000" dirty="0" smtClean="0">
                      <a:latin typeface="Comic Sans MS" panose="030F0702030302020204" pitchFamily="66" charset="0"/>
                    </a:rPr>
                    <a:t>DEPENDENCIA</a:t>
                  </a:r>
                  <a:endParaRPr lang="es-CO" sz="1000" dirty="0">
                    <a:latin typeface="Comic Sans MS" panose="030F0702030302020204" pitchFamily="66" charset="0"/>
                  </a:endParaRPr>
                </a:p>
              </p:txBody>
            </p:sp>
          </p:grpSp>
          <p:sp>
            <p:nvSpPr>
              <p:cNvPr id="88" name="87 CuadroTexto"/>
              <p:cNvSpPr txBox="1"/>
              <p:nvPr/>
            </p:nvSpPr>
            <p:spPr>
              <a:xfrm>
                <a:off x="1651877" y="5421240"/>
                <a:ext cx="5214292" cy="246221"/>
              </a:xfrm>
              <a:prstGeom prst="rect">
                <a:avLst/>
              </a:prstGeom>
              <a:noFill/>
              <a:ln>
                <a:noFill/>
                <a:prstDash val="dashDot"/>
              </a:ln>
            </p:spPr>
            <p:txBody>
              <a:bodyPr wrap="square" rtlCol="0">
                <a:spAutoFit/>
              </a:bodyPr>
              <a:lstStyle/>
              <a:p>
                <a:pPr algn="ctr"/>
                <a:r>
                  <a:rPr lang="es-CO" sz="1000" dirty="0">
                    <a:latin typeface="Century Gothic" panose="020B0502020202020204" pitchFamily="34" charset="0"/>
                  </a:rPr>
                  <a:t>Dirección de Política Criminal y Penitenciaria</a:t>
                </a:r>
              </a:p>
            </p:txBody>
          </p:sp>
        </p:grpSp>
        <p:grpSp>
          <p:nvGrpSpPr>
            <p:cNvPr id="60" name="59 Grupo"/>
            <p:cNvGrpSpPr/>
            <p:nvPr/>
          </p:nvGrpSpPr>
          <p:grpSpPr>
            <a:xfrm>
              <a:off x="2411760" y="2060848"/>
              <a:ext cx="6554697" cy="1112203"/>
              <a:chOff x="4273313" y="5120235"/>
              <a:chExt cx="6554697" cy="1112203"/>
            </a:xfrm>
          </p:grpSpPr>
          <p:grpSp>
            <p:nvGrpSpPr>
              <p:cNvPr id="78" name="77 Grupo"/>
              <p:cNvGrpSpPr/>
              <p:nvPr/>
            </p:nvGrpSpPr>
            <p:grpSpPr>
              <a:xfrm>
                <a:off x="4273313" y="5120235"/>
                <a:ext cx="6554697" cy="1112203"/>
                <a:chOff x="4273313" y="5120235"/>
                <a:chExt cx="6554697" cy="1112203"/>
              </a:xfrm>
            </p:grpSpPr>
            <p:sp>
              <p:nvSpPr>
                <p:cNvPr id="80" name="79 Pentágono"/>
                <p:cNvSpPr/>
                <p:nvPr/>
              </p:nvSpPr>
              <p:spPr>
                <a:xfrm flipH="1">
                  <a:off x="5289995" y="5479456"/>
                  <a:ext cx="5538015" cy="447051"/>
                </a:xfrm>
                <a:prstGeom prst="homePlate">
                  <a:avLst/>
                </a:prstGeom>
                <a:noFill/>
                <a:ln w="3175">
                  <a:solidFill>
                    <a:schemeClr val="accent5">
                      <a:lumMod val="7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81" name="80 Grupo"/>
                <p:cNvGrpSpPr/>
                <p:nvPr/>
              </p:nvGrpSpPr>
              <p:grpSpPr>
                <a:xfrm>
                  <a:off x="4273313" y="5120235"/>
                  <a:ext cx="1224136" cy="1112203"/>
                  <a:chOff x="2016009" y="2508909"/>
                  <a:chExt cx="1224136" cy="1112203"/>
                </a:xfrm>
              </p:grpSpPr>
              <p:grpSp>
                <p:nvGrpSpPr>
                  <p:cNvPr id="82" name="81 Grupo"/>
                  <p:cNvGrpSpPr/>
                  <p:nvPr/>
                </p:nvGrpSpPr>
                <p:grpSpPr>
                  <a:xfrm>
                    <a:off x="2170678" y="2714734"/>
                    <a:ext cx="914798" cy="906378"/>
                    <a:chOff x="7380314" y="1665313"/>
                    <a:chExt cx="1248109" cy="1236624"/>
                  </a:xfrm>
                </p:grpSpPr>
                <p:pic>
                  <p:nvPicPr>
                    <p:cNvPr id="84"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52320" y="1772816"/>
                      <a:ext cx="1104096" cy="1021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5" name="84 Anillo"/>
                    <p:cNvSpPr/>
                    <p:nvPr/>
                  </p:nvSpPr>
                  <p:spPr>
                    <a:xfrm>
                      <a:off x="7380314" y="1665313"/>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83" name="82 CuadroTexto"/>
                  <p:cNvSpPr txBox="1"/>
                  <p:nvPr/>
                </p:nvSpPr>
                <p:spPr>
                  <a:xfrm>
                    <a:off x="2016009" y="2508909"/>
                    <a:ext cx="1224136" cy="246221"/>
                  </a:xfrm>
                  <a:prstGeom prst="rect">
                    <a:avLst/>
                  </a:prstGeom>
                  <a:noFill/>
                </p:spPr>
                <p:txBody>
                  <a:bodyPr wrap="square" rtlCol="0">
                    <a:spAutoFit/>
                  </a:bodyPr>
                  <a:lstStyle/>
                  <a:p>
                    <a:pPr algn="ctr"/>
                    <a:r>
                      <a:rPr lang="es-CO" sz="1000" dirty="0" smtClean="0">
                        <a:latin typeface="Comic Sans MS" panose="030F0702030302020204" pitchFamily="66" charset="0"/>
                      </a:rPr>
                      <a:t>PRESUPUESTO</a:t>
                    </a:r>
                    <a:endParaRPr lang="es-CO" sz="1000" dirty="0">
                      <a:latin typeface="Comic Sans MS" panose="030F0702030302020204" pitchFamily="66" charset="0"/>
                    </a:endParaRPr>
                  </a:p>
                </p:txBody>
              </p:sp>
            </p:grpSp>
          </p:grpSp>
          <p:sp>
            <p:nvSpPr>
              <p:cNvPr id="79" name="78 CuadroTexto"/>
              <p:cNvSpPr txBox="1"/>
              <p:nvPr/>
            </p:nvSpPr>
            <p:spPr>
              <a:xfrm>
                <a:off x="5637031" y="5596432"/>
                <a:ext cx="4756853" cy="243883"/>
              </a:xfrm>
              <a:prstGeom prst="rect">
                <a:avLst/>
              </a:prstGeom>
              <a:noFill/>
              <a:ln>
                <a:noFill/>
              </a:ln>
            </p:spPr>
            <p:txBody>
              <a:bodyPr wrap="square" rtlCol="0">
                <a:spAutoFit/>
              </a:bodyPr>
              <a:lstStyle/>
              <a:p>
                <a:pPr algn="ctr"/>
                <a:r>
                  <a:rPr lang="es-CO" sz="1000" dirty="0">
                    <a:latin typeface="Century Gothic" panose="020B0502020202020204" pitchFamily="34" charset="0"/>
                  </a:rPr>
                  <a:t>$ </a:t>
                </a:r>
                <a:r>
                  <a:rPr lang="es-CO" sz="1000" dirty="0" smtClean="0">
                    <a:latin typeface="Century Gothic" panose="020B0502020202020204" pitchFamily="34" charset="0"/>
                  </a:rPr>
                  <a:t>1.144 millones</a:t>
                </a:r>
                <a:endParaRPr lang="es-CO" sz="1000" dirty="0">
                  <a:latin typeface="Century Gothic" panose="020B0502020202020204" pitchFamily="34" charset="0"/>
                </a:endParaRPr>
              </a:p>
            </p:txBody>
          </p:sp>
        </p:grpSp>
        <p:grpSp>
          <p:nvGrpSpPr>
            <p:cNvPr id="61" name="60 Grupo"/>
            <p:cNvGrpSpPr/>
            <p:nvPr/>
          </p:nvGrpSpPr>
          <p:grpSpPr>
            <a:xfrm>
              <a:off x="1101102" y="5445224"/>
              <a:ext cx="7865414" cy="1272232"/>
              <a:chOff x="3635896" y="3386117"/>
              <a:chExt cx="7865414" cy="1272232"/>
            </a:xfrm>
          </p:grpSpPr>
          <p:grpSp>
            <p:nvGrpSpPr>
              <p:cNvPr id="70" name="69 Grupo"/>
              <p:cNvGrpSpPr/>
              <p:nvPr/>
            </p:nvGrpSpPr>
            <p:grpSpPr>
              <a:xfrm>
                <a:off x="4571992" y="3935759"/>
                <a:ext cx="6929318" cy="577875"/>
                <a:chOff x="3514796" y="4009463"/>
                <a:chExt cx="6929318" cy="577875"/>
              </a:xfrm>
            </p:grpSpPr>
            <p:sp>
              <p:nvSpPr>
                <p:cNvPr id="76" name="75 Pentágono"/>
                <p:cNvSpPr/>
                <p:nvPr/>
              </p:nvSpPr>
              <p:spPr>
                <a:xfrm flipH="1">
                  <a:off x="3514796" y="4009463"/>
                  <a:ext cx="6929318" cy="577875"/>
                </a:xfrm>
                <a:prstGeom prst="homePlate">
                  <a:avLst>
                    <a:gd name="adj" fmla="val 37017"/>
                  </a:avLst>
                </a:prstGeom>
                <a:noFill/>
                <a:ln w="3175">
                  <a:solidFill>
                    <a:srgbClr val="FFC000"/>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7" name="76 CuadroTexto"/>
                <p:cNvSpPr txBox="1"/>
                <p:nvPr/>
              </p:nvSpPr>
              <p:spPr>
                <a:xfrm>
                  <a:off x="3960688" y="4115220"/>
                  <a:ext cx="6409390" cy="400110"/>
                </a:xfrm>
                <a:prstGeom prst="rect">
                  <a:avLst/>
                </a:prstGeom>
                <a:noFill/>
                <a:ln>
                  <a:noFill/>
                </a:ln>
              </p:spPr>
              <p:txBody>
                <a:bodyPr wrap="square" rtlCol="0">
                  <a:spAutoFit/>
                </a:bodyPr>
                <a:lstStyle/>
                <a:p>
                  <a:pPr algn="just"/>
                  <a:r>
                    <a:rPr lang="es-CO" sz="1000" dirty="0">
                      <a:latin typeface="Century Gothic" panose="020B0502020202020204" pitchFamily="34" charset="0"/>
                    </a:rPr>
                    <a:t>Fortalecer las condiciones de reclusión y tratamiento resocializador con enfoque diferenciado étnico  en los ERON  y Resguardos Indígenas </a:t>
                  </a:r>
                </a:p>
              </p:txBody>
            </p:sp>
          </p:grpSp>
          <p:grpSp>
            <p:nvGrpSpPr>
              <p:cNvPr id="71" name="70 Grupo"/>
              <p:cNvGrpSpPr/>
              <p:nvPr/>
            </p:nvGrpSpPr>
            <p:grpSpPr>
              <a:xfrm>
                <a:off x="3635896" y="3386117"/>
                <a:ext cx="1224136" cy="1272232"/>
                <a:chOff x="3934196" y="2348880"/>
                <a:chExt cx="1224136" cy="1272232"/>
              </a:xfrm>
            </p:grpSpPr>
            <p:grpSp>
              <p:nvGrpSpPr>
                <p:cNvPr id="72" name="71 Grupo"/>
                <p:cNvGrpSpPr/>
                <p:nvPr/>
              </p:nvGrpSpPr>
              <p:grpSpPr>
                <a:xfrm>
                  <a:off x="4089836" y="2714734"/>
                  <a:ext cx="914798" cy="906378"/>
                  <a:chOff x="7474559" y="2984464"/>
                  <a:chExt cx="1248109" cy="1236624"/>
                </a:xfrm>
              </p:grpSpPr>
              <p:pic>
                <p:nvPicPr>
                  <p:cNvPr id="74" name="Picture 5"/>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98532" y="3056472"/>
                    <a:ext cx="1197515" cy="1093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5" name="74 Anillo"/>
                  <p:cNvSpPr/>
                  <p:nvPr/>
                </p:nvSpPr>
                <p:spPr>
                  <a:xfrm>
                    <a:off x="7474559" y="2984464"/>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73" name="72 CuadroTexto"/>
                <p:cNvSpPr txBox="1"/>
                <p:nvPr/>
              </p:nvSpPr>
              <p:spPr>
                <a:xfrm>
                  <a:off x="3934196" y="2348880"/>
                  <a:ext cx="1224136" cy="400110"/>
                </a:xfrm>
                <a:prstGeom prst="rect">
                  <a:avLst/>
                </a:prstGeom>
                <a:noFill/>
              </p:spPr>
              <p:txBody>
                <a:bodyPr wrap="square" rtlCol="0">
                  <a:spAutoFit/>
                </a:bodyPr>
                <a:lstStyle/>
                <a:p>
                  <a:pPr algn="ctr"/>
                  <a:r>
                    <a:rPr lang="es-CO" sz="1000" dirty="0">
                      <a:latin typeface="Comic Sans MS" panose="030F0702030302020204" pitchFamily="66" charset="0"/>
                    </a:rPr>
                    <a:t>OBJETIVO</a:t>
                  </a:r>
                </a:p>
                <a:p>
                  <a:pPr algn="ctr"/>
                  <a:r>
                    <a:rPr lang="es-CO" sz="1000" dirty="0">
                      <a:latin typeface="Comic Sans MS" panose="030F0702030302020204" pitchFamily="66" charset="0"/>
                    </a:rPr>
                    <a:t>GENERAL</a:t>
                  </a:r>
                </a:p>
              </p:txBody>
            </p:sp>
          </p:grpSp>
        </p:grpSp>
        <p:grpSp>
          <p:nvGrpSpPr>
            <p:cNvPr id="62" name="61 Grupo"/>
            <p:cNvGrpSpPr/>
            <p:nvPr/>
          </p:nvGrpSpPr>
          <p:grpSpPr>
            <a:xfrm>
              <a:off x="1124875" y="980728"/>
              <a:ext cx="7841583" cy="1163880"/>
              <a:chOff x="1486692" y="248463"/>
              <a:chExt cx="7841583" cy="1163880"/>
            </a:xfrm>
          </p:grpSpPr>
          <p:sp>
            <p:nvSpPr>
              <p:cNvPr id="63" name="62 Pentágono"/>
              <p:cNvSpPr/>
              <p:nvPr/>
            </p:nvSpPr>
            <p:spPr>
              <a:xfrm flipH="1">
                <a:off x="2400886" y="623215"/>
                <a:ext cx="6927389" cy="621485"/>
              </a:xfrm>
              <a:prstGeom prst="homePlate">
                <a:avLst>
                  <a:gd name="adj" fmla="val 37017"/>
                </a:avLst>
              </a:prstGeom>
              <a:noFill/>
              <a:ln w="3175">
                <a:solidFill>
                  <a:srgbClr val="FFC000"/>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grpSp>
            <p:nvGrpSpPr>
              <p:cNvPr id="64" name="63 Grupo"/>
              <p:cNvGrpSpPr/>
              <p:nvPr/>
            </p:nvGrpSpPr>
            <p:grpSpPr>
              <a:xfrm>
                <a:off x="1486692" y="248463"/>
                <a:ext cx="1224136" cy="1163880"/>
                <a:chOff x="5854325" y="2420888"/>
                <a:chExt cx="1224136" cy="1163880"/>
              </a:xfrm>
            </p:grpSpPr>
            <p:grpSp>
              <p:nvGrpSpPr>
                <p:cNvPr id="66" name="65 Grupo"/>
                <p:cNvGrpSpPr/>
                <p:nvPr/>
              </p:nvGrpSpPr>
              <p:grpSpPr>
                <a:xfrm>
                  <a:off x="5987305" y="2678390"/>
                  <a:ext cx="914798" cy="906378"/>
                  <a:chOff x="7470453" y="4338064"/>
                  <a:chExt cx="1248109" cy="1236624"/>
                </a:xfrm>
              </p:grpSpPr>
              <p:pic>
                <p:nvPicPr>
                  <p:cNvPr id="68"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92459" y="4459533"/>
                    <a:ext cx="1008112" cy="1026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9" name="68 Anillo"/>
                  <p:cNvSpPr/>
                  <p:nvPr/>
                </p:nvSpPr>
                <p:spPr>
                  <a:xfrm>
                    <a:off x="7470453" y="4338064"/>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67" name="66 CuadroTexto"/>
                <p:cNvSpPr txBox="1"/>
                <p:nvPr/>
              </p:nvSpPr>
              <p:spPr>
                <a:xfrm>
                  <a:off x="5854325" y="2420888"/>
                  <a:ext cx="1224136" cy="246221"/>
                </a:xfrm>
                <a:prstGeom prst="rect">
                  <a:avLst/>
                </a:prstGeom>
                <a:noFill/>
              </p:spPr>
              <p:txBody>
                <a:bodyPr wrap="square" rtlCol="0">
                  <a:spAutoFit/>
                </a:bodyPr>
                <a:lstStyle/>
                <a:p>
                  <a:pPr algn="ctr"/>
                  <a:r>
                    <a:rPr lang="es-CO" sz="1000" dirty="0" smtClean="0">
                      <a:latin typeface="Comic Sans MS" panose="030F0702030302020204" pitchFamily="66" charset="0"/>
                    </a:rPr>
                    <a:t>PROPÓSITO</a:t>
                  </a:r>
                  <a:endParaRPr lang="es-CO" sz="1000" dirty="0">
                    <a:latin typeface="Comic Sans MS" panose="030F0702030302020204" pitchFamily="66" charset="0"/>
                  </a:endParaRPr>
                </a:p>
              </p:txBody>
            </p:sp>
          </p:grpSp>
          <p:sp>
            <p:nvSpPr>
              <p:cNvPr id="65" name="64 CuadroTexto"/>
              <p:cNvSpPr txBox="1"/>
              <p:nvPr/>
            </p:nvSpPr>
            <p:spPr>
              <a:xfrm>
                <a:off x="2794597" y="748074"/>
                <a:ext cx="6459699" cy="246221"/>
              </a:xfrm>
              <a:prstGeom prst="rect">
                <a:avLst/>
              </a:prstGeom>
              <a:noFill/>
            </p:spPr>
            <p:txBody>
              <a:bodyPr wrap="square" rtlCol="0">
                <a:spAutoFit/>
              </a:bodyPr>
              <a:lstStyle/>
              <a:p>
                <a:pPr algn="just"/>
                <a:r>
                  <a:rPr lang="es-CO" sz="1000" dirty="0" smtClean="0">
                    <a:latin typeface="Century Gothic" panose="020B0502020202020204" pitchFamily="34" charset="0"/>
                  </a:rPr>
                  <a:t>  </a:t>
                </a:r>
                <a:endParaRPr lang="es-CO" sz="1000" dirty="0">
                  <a:latin typeface="Century Gothic" panose="020B0502020202020204" pitchFamily="34" charset="0"/>
                </a:endParaRPr>
              </a:p>
            </p:txBody>
          </p:sp>
        </p:grpSp>
        <p:cxnSp>
          <p:nvCxnSpPr>
            <p:cNvPr id="9" name="8 Conector recto"/>
            <p:cNvCxnSpPr>
              <a:stCxn id="139" idx="0"/>
            </p:cNvCxnSpPr>
            <p:nvPr/>
          </p:nvCxnSpPr>
          <p:spPr>
            <a:xfrm flipH="1" flipV="1">
              <a:off x="971600" y="2060848"/>
              <a:ext cx="486616" cy="72008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1" name="10 Conector recto"/>
            <p:cNvCxnSpPr>
              <a:endCxn id="69" idx="2"/>
            </p:cNvCxnSpPr>
            <p:nvPr/>
          </p:nvCxnSpPr>
          <p:spPr>
            <a:xfrm flipV="1">
              <a:off x="971600" y="1691419"/>
              <a:ext cx="286255" cy="369429"/>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1" name="140 Conector recto"/>
            <p:cNvCxnSpPr>
              <a:endCxn id="139" idx="4"/>
            </p:cNvCxnSpPr>
            <p:nvPr/>
          </p:nvCxnSpPr>
          <p:spPr>
            <a:xfrm flipV="1">
              <a:off x="921669" y="5019610"/>
              <a:ext cx="536547" cy="844246"/>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2" name="141 Conector recto"/>
            <p:cNvCxnSpPr>
              <a:stCxn id="75" idx="2"/>
            </p:cNvCxnSpPr>
            <p:nvPr/>
          </p:nvCxnSpPr>
          <p:spPr>
            <a:xfrm flipH="1" flipV="1">
              <a:off x="921669" y="5863857"/>
              <a:ext cx="335073" cy="40041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3" name="142 Conector recto"/>
            <p:cNvCxnSpPr/>
            <p:nvPr/>
          </p:nvCxnSpPr>
          <p:spPr>
            <a:xfrm flipV="1">
              <a:off x="2037201" y="2420888"/>
              <a:ext cx="176752" cy="446233"/>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4" name="143 Conector recto"/>
            <p:cNvCxnSpPr/>
            <p:nvPr/>
          </p:nvCxnSpPr>
          <p:spPr>
            <a:xfrm flipV="1">
              <a:off x="2247578" y="2420888"/>
              <a:ext cx="345326" cy="1"/>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nvGrpSpPr>
            <p:cNvPr id="29" name="28 Grupo"/>
            <p:cNvGrpSpPr/>
            <p:nvPr/>
          </p:nvGrpSpPr>
          <p:grpSpPr>
            <a:xfrm flipV="1">
              <a:off x="2000073" y="4869160"/>
              <a:ext cx="555703" cy="446233"/>
              <a:chOff x="2189601" y="2573288"/>
              <a:chExt cx="555703" cy="446233"/>
            </a:xfrm>
          </p:grpSpPr>
          <p:cxnSp>
            <p:nvCxnSpPr>
              <p:cNvPr id="146" name="145 Conector recto"/>
              <p:cNvCxnSpPr/>
              <p:nvPr/>
            </p:nvCxnSpPr>
            <p:spPr>
              <a:xfrm flipV="1">
                <a:off x="2189601" y="2573288"/>
                <a:ext cx="176752" cy="446233"/>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8" name="147 Conector recto"/>
              <p:cNvCxnSpPr/>
              <p:nvPr/>
            </p:nvCxnSpPr>
            <p:spPr>
              <a:xfrm flipV="1">
                <a:off x="2399978" y="2573288"/>
                <a:ext cx="345326" cy="1"/>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grpSp>
      <p:sp>
        <p:nvSpPr>
          <p:cNvPr id="2" name="1 Rectángulo"/>
          <p:cNvSpPr/>
          <p:nvPr/>
        </p:nvSpPr>
        <p:spPr>
          <a:xfrm>
            <a:off x="4215085" y="3573016"/>
            <a:ext cx="4605385" cy="861774"/>
          </a:xfrm>
          <a:prstGeom prst="rect">
            <a:avLst/>
          </a:prstGeom>
        </p:spPr>
        <p:txBody>
          <a:bodyPr wrap="square">
            <a:spAutoFit/>
          </a:bodyPr>
          <a:lstStyle/>
          <a:p>
            <a:pPr algn="just"/>
            <a:r>
              <a:rPr lang="es-CO" sz="1000" dirty="0" smtClean="0">
                <a:latin typeface="Century Gothic" panose="020B0502020202020204" pitchFamily="34" charset="0"/>
              </a:rPr>
              <a:t>1. Generar </a:t>
            </a:r>
            <a:r>
              <a:rPr lang="es-CO" sz="1000" dirty="0">
                <a:latin typeface="Century Gothic" panose="020B0502020202020204" pitchFamily="34" charset="0"/>
              </a:rPr>
              <a:t>mecanismos que establezcan las condiciones adecuadas de reclusión de la población étnica privada de la libertad</a:t>
            </a:r>
            <a:r>
              <a:rPr lang="es-CO" sz="1000" dirty="0" smtClean="0">
                <a:latin typeface="Century Gothic" panose="020B0502020202020204" pitchFamily="34" charset="0"/>
              </a:rPr>
              <a:t>.</a:t>
            </a:r>
          </a:p>
          <a:p>
            <a:pPr algn="just"/>
            <a:endParaRPr lang="es-CO" sz="1000" dirty="0">
              <a:latin typeface="Century Gothic" panose="020B0502020202020204" pitchFamily="34" charset="0"/>
            </a:endParaRPr>
          </a:p>
          <a:p>
            <a:pPr algn="just"/>
            <a:r>
              <a:rPr lang="es-CO" sz="1000" dirty="0" smtClean="0">
                <a:latin typeface="Century Gothic" panose="020B0502020202020204" pitchFamily="34" charset="0"/>
              </a:rPr>
              <a:t>2. Desarrollar </a:t>
            </a:r>
            <a:r>
              <a:rPr lang="es-CO" sz="1000" dirty="0">
                <a:latin typeface="Century Gothic" panose="020B0502020202020204" pitchFamily="34" charset="0"/>
              </a:rPr>
              <a:t>procesos de fortalecimiento al ejercicio jurisdiccional de las autoridades indígenas en tratamiento resocializador y armonización</a:t>
            </a:r>
            <a:endParaRPr lang="es-CO" sz="1000" dirty="0" smtClean="0">
              <a:latin typeface="Century Gothic" panose="020B0502020202020204" pitchFamily="34" charset="0"/>
            </a:endParaRPr>
          </a:p>
        </p:txBody>
      </p:sp>
      <p:sp>
        <p:nvSpPr>
          <p:cNvPr id="14" name="13 Rectángulo"/>
          <p:cNvSpPr/>
          <p:nvPr/>
        </p:nvSpPr>
        <p:spPr>
          <a:xfrm>
            <a:off x="2267744" y="1476023"/>
            <a:ext cx="6552727" cy="400110"/>
          </a:xfrm>
          <a:prstGeom prst="rect">
            <a:avLst/>
          </a:prstGeom>
        </p:spPr>
        <p:txBody>
          <a:bodyPr wrap="square">
            <a:spAutoFit/>
          </a:bodyPr>
          <a:lstStyle/>
          <a:p>
            <a:pPr algn="just"/>
            <a:r>
              <a:rPr lang="es-CO" sz="1000" dirty="0">
                <a:latin typeface="Century Gothic" panose="020B0502020202020204" pitchFamily="34" charset="0"/>
              </a:rPr>
              <a:t>Generar mecanismos que establezcan las condiciones de reclusión de la población perteneciente a comunidades étnicas  y fortalecer el tratamiento resocializador.</a:t>
            </a:r>
          </a:p>
        </p:txBody>
      </p:sp>
      <p:grpSp>
        <p:nvGrpSpPr>
          <p:cNvPr id="94" name="Grupo 93"/>
          <p:cNvGrpSpPr/>
          <p:nvPr/>
        </p:nvGrpSpPr>
        <p:grpSpPr>
          <a:xfrm>
            <a:off x="-2008" y="247000"/>
            <a:ext cx="8030392" cy="648072"/>
            <a:chOff x="-2008" y="247000"/>
            <a:chExt cx="8030392" cy="648072"/>
          </a:xfrm>
        </p:grpSpPr>
        <p:pic>
          <p:nvPicPr>
            <p:cNvPr id="95" name="Imagen 9" descr="Min + Lema.jpg"/>
            <p:cNvPicPr>
              <a:picLocks noChangeAspect="1"/>
            </p:cNvPicPr>
            <p:nvPr/>
          </p:nvPicPr>
          <p:blipFill rotWithShape="1">
            <a:blip r:embed="rId8">
              <a:extLst>
                <a:ext uri="{28A0092B-C50C-407E-A947-70E740481C1C}">
                  <a14:useLocalDpi xmlns:a14="http://schemas.microsoft.com/office/drawing/2010/main" val="0"/>
                </a:ext>
              </a:extLst>
            </a:blip>
            <a:srcRect t="19999" r="47742" b="10000"/>
            <a:stretch/>
          </p:blipFill>
          <p:spPr>
            <a:xfrm>
              <a:off x="5806672" y="276830"/>
              <a:ext cx="2221712" cy="576000"/>
            </a:xfrm>
            <a:prstGeom prst="rect">
              <a:avLst/>
            </a:prstGeom>
            <a:effectLst/>
          </p:spPr>
        </p:pic>
        <p:sp>
          <p:nvSpPr>
            <p:cNvPr id="96" name="4 Rectángulo"/>
            <p:cNvSpPr/>
            <p:nvPr/>
          </p:nvSpPr>
          <p:spPr>
            <a:xfrm>
              <a:off x="-2008" y="247000"/>
              <a:ext cx="4572000" cy="648072"/>
            </a:xfrm>
            <a:prstGeom prst="rect">
              <a:avLst/>
            </a:prstGeom>
            <a:solidFill>
              <a:srgbClr val="003399"/>
            </a:solidFill>
            <a:ln>
              <a:solidFill>
                <a:srgbClr val="003399"/>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DISTRIBUCIÓN DE LOS PROYECTOS DE INVERSIÓN</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grpSp>
    </p:spTree>
    <p:extLst>
      <p:ext uri="{BB962C8B-B14F-4D97-AF65-F5344CB8AC3E}">
        <p14:creationId xmlns:p14="http://schemas.microsoft.com/office/powerpoint/2010/main" val="1296777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9" name="148 Conector recto"/>
          <p:cNvCxnSpPr/>
          <p:nvPr/>
        </p:nvCxnSpPr>
        <p:spPr>
          <a:xfrm flipH="1">
            <a:off x="2461558" y="3933056"/>
            <a:ext cx="38225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nvGrpSpPr>
          <p:cNvPr id="57" name="56 Grupo"/>
          <p:cNvGrpSpPr/>
          <p:nvPr/>
        </p:nvGrpSpPr>
        <p:grpSpPr>
          <a:xfrm>
            <a:off x="251520" y="2780928"/>
            <a:ext cx="2269376" cy="2238682"/>
            <a:chOff x="1187624" y="1916832"/>
            <a:chExt cx="3312368" cy="3312369"/>
          </a:xfrm>
        </p:grpSpPr>
        <p:sp>
          <p:nvSpPr>
            <p:cNvPr id="137" name="136 Elipse"/>
            <p:cNvSpPr/>
            <p:nvPr/>
          </p:nvSpPr>
          <p:spPr>
            <a:xfrm>
              <a:off x="1259632" y="1988840"/>
              <a:ext cx="3168352" cy="3168352"/>
            </a:xfrm>
            <a:prstGeom prst="ellipse">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9" name="138 Anillo"/>
            <p:cNvSpPr/>
            <p:nvPr/>
          </p:nvSpPr>
          <p:spPr>
            <a:xfrm>
              <a:off x="1187624" y="1916832"/>
              <a:ext cx="3312368" cy="3312369"/>
            </a:xfrm>
            <a:prstGeom prst="donut">
              <a:avLst>
                <a:gd name="adj" fmla="val 3262"/>
              </a:avLst>
            </a:prstGeom>
            <a:solidFill>
              <a:schemeClr val="bg2"/>
            </a:solidFill>
            <a:ln>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0" name="139 CuadroTexto"/>
            <p:cNvSpPr txBox="1"/>
            <p:nvPr/>
          </p:nvSpPr>
          <p:spPr>
            <a:xfrm>
              <a:off x="1482750" y="2919369"/>
              <a:ext cx="2722115" cy="387080"/>
            </a:xfrm>
            <a:prstGeom prst="rect">
              <a:avLst/>
            </a:prstGeom>
            <a:noFill/>
          </p:spPr>
          <p:txBody>
            <a:bodyPr wrap="square" rtlCol="0">
              <a:spAutoFit/>
            </a:bodyPr>
            <a:lstStyle/>
            <a:p>
              <a:pPr algn="ctr"/>
              <a:endParaRPr lang="es-CO" sz="11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grpSp>
      <p:grpSp>
        <p:nvGrpSpPr>
          <p:cNvPr id="98" name="97 Grupo"/>
          <p:cNvGrpSpPr/>
          <p:nvPr/>
        </p:nvGrpSpPr>
        <p:grpSpPr>
          <a:xfrm>
            <a:off x="2699792" y="3108619"/>
            <a:ext cx="6194657" cy="1472510"/>
            <a:chOff x="4572758" y="3613270"/>
            <a:chExt cx="6194657" cy="1472510"/>
          </a:xfrm>
        </p:grpSpPr>
        <p:sp>
          <p:nvSpPr>
            <p:cNvPr id="109" name="108 Pentágono"/>
            <p:cNvSpPr/>
            <p:nvPr/>
          </p:nvSpPr>
          <p:spPr>
            <a:xfrm flipH="1">
              <a:off x="5576431" y="3613270"/>
              <a:ext cx="5190984" cy="1472510"/>
            </a:xfrm>
            <a:prstGeom prst="homePlate">
              <a:avLst>
                <a:gd name="adj" fmla="val 29291"/>
              </a:avLst>
            </a:prstGeom>
            <a:noFill/>
            <a:ln w="3175">
              <a:solidFill>
                <a:schemeClr val="tx1">
                  <a:lumMod val="65000"/>
                  <a:lumOff val="3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24" name="123 Grupo"/>
            <p:cNvGrpSpPr/>
            <p:nvPr/>
          </p:nvGrpSpPr>
          <p:grpSpPr>
            <a:xfrm>
              <a:off x="4572758" y="3668479"/>
              <a:ext cx="1224136" cy="1248777"/>
              <a:chOff x="7773481" y="2372335"/>
              <a:chExt cx="1224136" cy="1248777"/>
            </a:xfrm>
          </p:grpSpPr>
          <p:grpSp>
            <p:nvGrpSpPr>
              <p:cNvPr id="133" name="132 Grupo"/>
              <p:cNvGrpSpPr/>
              <p:nvPr/>
            </p:nvGrpSpPr>
            <p:grpSpPr>
              <a:xfrm>
                <a:off x="7928152" y="2714734"/>
                <a:ext cx="920546" cy="906378"/>
                <a:chOff x="3460061" y="3262599"/>
                <a:chExt cx="1255955" cy="1236624"/>
              </a:xfrm>
            </p:grpSpPr>
            <p:pic>
              <p:nvPicPr>
                <p:cNvPr id="135" name="Picture 7"/>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25674" y="3356992"/>
                  <a:ext cx="1190342" cy="11025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6" name="135 Anillo"/>
                <p:cNvSpPr/>
                <p:nvPr/>
              </p:nvSpPr>
              <p:spPr>
                <a:xfrm>
                  <a:off x="3460061" y="3262599"/>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134" name="133 CuadroTexto"/>
              <p:cNvSpPr txBox="1"/>
              <p:nvPr/>
            </p:nvSpPr>
            <p:spPr>
              <a:xfrm>
                <a:off x="7773481" y="2372335"/>
                <a:ext cx="1224136" cy="400110"/>
              </a:xfrm>
              <a:prstGeom prst="rect">
                <a:avLst/>
              </a:prstGeom>
              <a:noFill/>
            </p:spPr>
            <p:txBody>
              <a:bodyPr wrap="square" rtlCol="0">
                <a:spAutoFit/>
              </a:bodyPr>
              <a:lstStyle/>
              <a:p>
                <a:pPr algn="ctr"/>
                <a:r>
                  <a:rPr lang="es-CO" sz="1000" dirty="0">
                    <a:latin typeface="Comic Sans MS" panose="030F0702030302020204" pitchFamily="66" charset="0"/>
                  </a:rPr>
                  <a:t>OBJETIVOS ESPECÍFICOS</a:t>
                </a:r>
              </a:p>
            </p:txBody>
          </p:sp>
        </p:grpSp>
      </p:grpSp>
      <p:grpSp>
        <p:nvGrpSpPr>
          <p:cNvPr id="59" name="58 Grupo"/>
          <p:cNvGrpSpPr/>
          <p:nvPr/>
        </p:nvGrpSpPr>
        <p:grpSpPr>
          <a:xfrm>
            <a:off x="2339752" y="4725144"/>
            <a:ext cx="6554696" cy="1128815"/>
            <a:chOff x="496093" y="5103623"/>
            <a:chExt cx="6554696" cy="1128815"/>
          </a:xfrm>
        </p:grpSpPr>
        <p:sp>
          <p:nvSpPr>
            <p:cNvPr id="86" name="85 Pentágono"/>
            <p:cNvSpPr/>
            <p:nvPr/>
          </p:nvSpPr>
          <p:spPr>
            <a:xfrm flipH="1">
              <a:off x="1384661" y="5548408"/>
              <a:ext cx="5666128" cy="521516"/>
            </a:xfrm>
            <a:prstGeom prst="homePlate">
              <a:avLst/>
            </a:prstGeom>
            <a:noFill/>
            <a:ln w="3175">
              <a:solidFill>
                <a:srgbClr val="FF8585"/>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87" name="86 Grupo"/>
            <p:cNvGrpSpPr/>
            <p:nvPr/>
          </p:nvGrpSpPr>
          <p:grpSpPr>
            <a:xfrm>
              <a:off x="496093" y="5103623"/>
              <a:ext cx="1224136" cy="1128815"/>
              <a:chOff x="277742" y="2492297"/>
              <a:chExt cx="1224136" cy="1128815"/>
            </a:xfrm>
          </p:grpSpPr>
          <p:grpSp>
            <p:nvGrpSpPr>
              <p:cNvPr id="89" name="88 Grupo"/>
              <p:cNvGrpSpPr/>
              <p:nvPr/>
            </p:nvGrpSpPr>
            <p:grpSpPr>
              <a:xfrm>
                <a:off x="412858" y="2714734"/>
                <a:ext cx="914798" cy="906378"/>
                <a:chOff x="2666216" y="3699236"/>
                <a:chExt cx="1248108" cy="1236624"/>
              </a:xfrm>
            </p:grpSpPr>
            <p:pic>
              <p:nvPicPr>
                <p:cNvPr id="91"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74821" y="3780460"/>
                  <a:ext cx="1162402" cy="11016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 name="91 Anillo"/>
                <p:cNvSpPr/>
                <p:nvPr/>
              </p:nvSpPr>
              <p:spPr>
                <a:xfrm>
                  <a:off x="2666216" y="3699236"/>
                  <a:ext cx="1248108"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90" name="89 CuadroTexto"/>
              <p:cNvSpPr txBox="1"/>
              <p:nvPr/>
            </p:nvSpPr>
            <p:spPr>
              <a:xfrm>
                <a:off x="277742" y="2492297"/>
                <a:ext cx="1224136" cy="246221"/>
              </a:xfrm>
              <a:prstGeom prst="rect">
                <a:avLst/>
              </a:prstGeom>
              <a:noFill/>
            </p:spPr>
            <p:txBody>
              <a:bodyPr wrap="square" rtlCol="0">
                <a:spAutoFit/>
              </a:bodyPr>
              <a:lstStyle/>
              <a:p>
                <a:pPr algn="ctr"/>
                <a:r>
                  <a:rPr lang="es-CO" sz="1000" dirty="0" smtClean="0">
                    <a:latin typeface="Comic Sans MS" panose="030F0702030302020204" pitchFamily="66" charset="0"/>
                  </a:rPr>
                  <a:t>DEPENDENCIA</a:t>
                </a:r>
                <a:endParaRPr lang="es-CO" sz="1000" dirty="0">
                  <a:latin typeface="Comic Sans MS" panose="030F0702030302020204" pitchFamily="66" charset="0"/>
                </a:endParaRPr>
              </a:p>
            </p:txBody>
          </p:sp>
        </p:grpSp>
        <p:sp>
          <p:nvSpPr>
            <p:cNvPr id="88" name="87 CuadroTexto"/>
            <p:cNvSpPr txBox="1"/>
            <p:nvPr/>
          </p:nvSpPr>
          <p:spPr>
            <a:xfrm>
              <a:off x="1634499" y="5679687"/>
              <a:ext cx="5214292" cy="246221"/>
            </a:xfrm>
            <a:prstGeom prst="rect">
              <a:avLst/>
            </a:prstGeom>
            <a:noFill/>
            <a:ln>
              <a:noFill/>
              <a:prstDash val="dashDot"/>
            </a:ln>
          </p:spPr>
          <p:txBody>
            <a:bodyPr wrap="square" rtlCol="0">
              <a:spAutoFit/>
            </a:bodyPr>
            <a:lstStyle/>
            <a:p>
              <a:pPr algn="ctr"/>
              <a:r>
                <a:rPr lang="es-CO" sz="1000" dirty="0">
                  <a:latin typeface="Century Gothic" panose="020B0502020202020204" pitchFamily="34" charset="0"/>
                </a:rPr>
                <a:t>Dirección de Política Criminal y Penitenciaria</a:t>
              </a:r>
            </a:p>
          </p:txBody>
        </p:sp>
      </p:grpSp>
      <p:grpSp>
        <p:nvGrpSpPr>
          <p:cNvPr id="60" name="59 Grupo"/>
          <p:cNvGrpSpPr/>
          <p:nvPr/>
        </p:nvGrpSpPr>
        <p:grpSpPr>
          <a:xfrm>
            <a:off x="2339752" y="1988840"/>
            <a:ext cx="6554697" cy="1112203"/>
            <a:chOff x="4273313" y="5120235"/>
            <a:chExt cx="6554697" cy="1112203"/>
          </a:xfrm>
        </p:grpSpPr>
        <p:grpSp>
          <p:nvGrpSpPr>
            <p:cNvPr id="78" name="77 Grupo"/>
            <p:cNvGrpSpPr/>
            <p:nvPr/>
          </p:nvGrpSpPr>
          <p:grpSpPr>
            <a:xfrm>
              <a:off x="4273313" y="5120235"/>
              <a:ext cx="6554697" cy="1112203"/>
              <a:chOff x="4273313" y="5120235"/>
              <a:chExt cx="6554697" cy="1112203"/>
            </a:xfrm>
          </p:grpSpPr>
          <p:sp>
            <p:nvSpPr>
              <p:cNvPr id="80" name="79 Pentágono"/>
              <p:cNvSpPr/>
              <p:nvPr/>
            </p:nvSpPr>
            <p:spPr>
              <a:xfrm flipH="1">
                <a:off x="5289995" y="5479456"/>
                <a:ext cx="5538015" cy="447051"/>
              </a:xfrm>
              <a:prstGeom prst="homePlate">
                <a:avLst/>
              </a:prstGeom>
              <a:noFill/>
              <a:ln w="3175">
                <a:solidFill>
                  <a:schemeClr val="accent5">
                    <a:lumMod val="75000"/>
                  </a:schemeClr>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81" name="80 Grupo"/>
              <p:cNvGrpSpPr/>
              <p:nvPr/>
            </p:nvGrpSpPr>
            <p:grpSpPr>
              <a:xfrm>
                <a:off x="4273313" y="5120235"/>
                <a:ext cx="1224136" cy="1112203"/>
                <a:chOff x="2016009" y="2508909"/>
                <a:chExt cx="1224136" cy="1112203"/>
              </a:xfrm>
            </p:grpSpPr>
            <p:grpSp>
              <p:nvGrpSpPr>
                <p:cNvPr id="82" name="81 Grupo"/>
                <p:cNvGrpSpPr/>
                <p:nvPr/>
              </p:nvGrpSpPr>
              <p:grpSpPr>
                <a:xfrm>
                  <a:off x="2170678" y="2714734"/>
                  <a:ext cx="914798" cy="906378"/>
                  <a:chOff x="7380314" y="1665313"/>
                  <a:chExt cx="1248109" cy="1236624"/>
                </a:xfrm>
              </p:grpSpPr>
              <p:pic>
                <p:nvPicPr>
                  <p:cNvPr id="84"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52320" y="1772816"/>
                    <a:ext cx="1104096" cy="1021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5" name="84 Anillo"/>
                  <p:cNvSpPr/>
                  <p:nvPr/>
                </p:nvSpPr>
                <p:spPr>
                  <a:xfrm>
                    <a:off x="7380314" y="1665313"/>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83" name="82 CuadroTexto"/>
                <p:cNvSpPr txBox="1"/>
                <p:nvPr/>
              </p:nvSpPr>
              <p:spPr>
                <a:xfrm>
                  <a:off x="2016009" y="2508909"/>
                  <a:ext cx="1224136" cy="246221"/>
                </a:xfrm>
                <a:prstGeom prst="rect">
                  <a:avLst/>
                </a:prstGeom>
                <a:noFill/>
              </p:spPr>
              <p:txBody>
                <a:bodyPr wrap="square" rtlCol="0">
                  <a:spAutoFit/>
                </a:bodyPr>
                <a:lstStyle/>
                <a:p>
                  <a:pPr algn="ctr"/>
                  <a:r>
                    <a:rPr lang="es-CO" sz="1000" dirty="0" smtClean="0">
                      <a:latin typeface="Comic Sans MS" panose="030F0702030302020204" pitchFamily="66" charset="0"/>
                    </a:rPr>
                    <a:t>PRESUPUESTO</a:t>
                  </a:r>
                  <a:endParaRPr lang="es-CO" sz="1000" dirty="0">
                    <a:latin typeface="Comic Sans MS" panose="030F0702030302020204" pitchFamily="66" charset="0"/>
                  </a:endParaRPr>
                </a:p>
              </p:txBody>
            </p:sp>
          </p:grpSp>
        </p:grpSp>
        <p:sp>
          <p:nvSpPr>
            <p:cNvPr id="79" name="78 CuadroTexto"/>
            <p:cNvSpPr txBox="1"/>
            <p:nvPr/>
          </p:nvSpPr>
          <p:spPr>
            <a:xfrm>
              <a:off x="5637031" y="5596432"/>
              <a:ext cx="4756853" cy="243883"/>
            </a:xfrm>
            <a:prstGeom prst="rect">
              <a:avLst/>
            </a:prstGeom>
            <a:noFill/>
            <a:ln>
              <a:noFill/>
            </a:ln>
          </p:spPr>
          <p:txBody>
            <a:bodyPr wrap="square" rtlCol="0">
              <a:spAutoFit/>
            </a:bodyPr>
            <a:lstStyle/>
            <a:p>
              <a:pPr algn="ctr"/>
              <a:r>
                <a:rPr lang="es-CO" sz="1000" dirty="0">
                  <a:latin typeface="Century Gothic" panose="020B0502020202020204" pitchFamily="34" charset="0"/>
                </a:rPr>
                <a:t>$ </a:t>
              </a:r>
              <a:r>
                <a:rPr lang="es-CO" sz="1000" dirty="0" smtClean="0">
                  <a:latin typeface="Century Gothic" panose="020B0502020202020204" pitchFamily="34" charset="0"/>
                </a:rPr>
                <a:t>2.425 millones</a:t>
              </a:r>
              <a:endParaRPr lang="es-CO" sz="1000" dirty="0">
                <a:latin typeface="Century Gothic" panose="020B0502020202020204" pitchFamily="34" charset="0"/>
              </a:endParaRPr>
            </a:p>
          </p:txBody>
        </p:sp>
      </p:grpSp>
      <p:grpSp>
        <p:nvGrpSpPr>
          <p:cNvPr id="61" name="60 Grupo"/>
          <p:cNvGrpSpPr/>
          <p:nvPr/>
        </p:nvGrpSpPr>
        <p:grpSpPr>
          <a:xfrm>
            <a:off x="1029094" y="5445224"/>
            <a:ext cx="7865414" cy="1272232"/>
            <a:chOff x="3635896" y="3386117"/>
            <a:chExt cx="7865414" cy="1272232"/>
          </a:xfrm>
        </p:grpSpPr>
        <p:grpSp>
          <p:nvGrpSpPr>
            <p:cNvPr id="70" name="69 Grupo"/>
            <p:cNvGrpSpPr/>
            <p:nvPr/>
          </p:nvGrpSpPr>
          <p:grpSpPr>
            <a:xfrm>
              <a:off x="4571992" y="3935759"/>
              <a:ext cx="6929318" cy="577875"/>
              <a:chOff x="3514796" y="4009463"/>
              <a:chExt cx="6929318" cy="577875"/>
            </a:xfrm>
          </p:grpSpPr>
          <p:sp>
            <p:nvSpPr>
              <p:cNvPr id="76" name="75 Pentágono"/>
              <p:cNvSpPr/>
              <p:nvPr/>
            </p:nvSpPr>
            <p:spPr>
              <a:xfrm flipH="1">
                <a:off x="3514796" y="4009463"/>
                <a:ext cx="6929318" cy="577875"/>
              </a:xfrm>
              <a:prstGeom prst="homePlate">
                <a:avLst>
                  <a:gd name="adj" fmla="val 37017"/>
                </a:avLst>
              </a:prstGeom>
              <a:noFill/>
              <a:ln w="3175">
                <a:solidFill>
                  <a:srgbClr val="FFC000"/>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7" name="76 CuadroTexto"/>
              <p:cNvSpPr txBox="1"/>
              <p:nvPr/>
            </p:nvSpPr>
            <p:spPr>
              <a:xfrm>
                <a:off x="3960688" y="4115220"/>
                <a:ext cx="6409390" cy="246221"/>
              </a:xfrm>
              <a:prstGeom prst="rect">
                <a:avLst/>
              </a:prstGeom>
              <a:noFill/>
              <a:ln>
                <a:noFill/>
              </a:ln>
            </p:spPr>
            <p:txBody>
              <a:bodyPr wrap="square" rtlCol="0">
                <a:spAutoFit/>
              </a:bodyPr>
              <a:lstStyle/>
              <a:p>
                <a:pPr algn="just"/>
                <a:r>
                  <a:rPr lang="es-CO" sz="1000" dirty="0">
                    <a:latin typeface="Century Gothic" panose="020B0502020202020204" pitchFamily="34" charset="0"/>
                  </a:rPr>
                  <a:t>Mejorar la capacidad de prevención y reacción de la justicia en los territorios contra la criminalidad </a:t>
                </a:r>
                <a:endParaRPr lang="es-CO" sz="1000" dirty="0">
                  <a:latin typeface="Century Gothic" panose="020B0502020202020204" pitchFamily="34" charset="0"/>
                </a:endParaRPr>
              </a:p>
            </p:txBody>
          </p:sp>
        </p:grpSp>
        <p:grpSp>
          <p:nvGrpSpPr>
            <p:cNvPr id="71" name="70 Grupo"/>
            <p:cNvGrpSpPr/>
            <p:nvPr/>
          </p:nvGrpSpPr>
          <p:grpSpPr>
            <a:xfrm>
              <a:off x="3635896" y="3386117"/>
              <a:ext cx="1224136" cy="1272232"/>
              <a:chOff x="3934196" y="2348880"/>
              <a:chExt cx="1224136" cy="1272232"/>
            </a:xfrm>
          </p:grpSpPr>
          <p:grpSp>
            <p:nvGrpSpPr>
              <p:cNvPr id="72" name="71 Grupo"/>
              <p:cNvGrpSpPr/>
              <p:nvPr/>
            </p:nvGrpSpPr>
            <p:grpSpPr>
              <a:xfrm>
                <a:off x="4089836" y="2714734"/>
                <a:ext cx="914798" cy="906378"/>
                <a:chOff x="7474559" y="2984464"/>
                <a:chExt cx="1248109" cy="1236624"/>
              </a:xfrm>
            </p:grpSpPr>
            <p:pic>
              <p:nvPicPr>
                <p:cNvPr id="74" name="Picture 5"/>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98532" y="3056472"/>
                  <a:ext cx="1197515" cy="1093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5" name="74 Anillo"/>
                <p:cNvSpPr/>
                <p:nvPr/>
              </p:nvSpPr>
              <p:spPr>
                <a:xfrm>
                  <a:off x="7474559" y="2984464"/>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73" name="72 CuadroTexto"/>
              <p:cNvSpPr txBox="1"/>
              <p:nvPr/>
            </p:nvSpPr>
            <p:spPr>
              <a:xfrm>
                <a:off x="3934196" y="2348880"/>
                <a:ext cx="1224136" cy="400110"/>
              </a:xfrm>
              <a:prstGeom prst="rect">
                <a:avLst/>
              </a:prstGeom>
              <a:noFill/>
            </p:spPr>
            <p:txBody>
              <a:bodyPr wrap="square" rtlCol="0">
                <a:spAutoFit/>
              </a:bodyPr>
              <a:lstStyle/>
              <a:p>
                <a:pPr algn="ctr"/>
                <a:r>
                  <a:rPr lang="es-CO" sz="1000" dirty="0">
                    <a:latin typeface="Comic Sans MS" panose="030F0702030302020204" pitchFamily="66" charset="0"/>
                  </a:rPr>
                  <a:t>OBJETIVO</a:t>
                </a:r>
              </a:p>
              <a:p>
                <a:pPr algn="ctr"/>
                <a:r>
                  <a:rPr lang="es-CO" sz="1000" dirty="0">
                    <a:latin typeface="Comic Sans MS" panose="030F0702030302020204" pitchFamily="66" charset="0"/>
                  </a:rPr>
                  <a:t>GENERAL</a:t>
                </a:r>
              </a:p>
            </p:txBody>
          </p:sp>
        </p:grpSp>
      </p:grpSp>
      <p:grpSp>
        <p:nvGrpSpPr>
          <p:cNvPr id="62" name="61 Grupo"/>
          <p:cNvGrpSpPr/>
          <p:nvPr/>
        </p:nvGrpSpPr>
        <p:grpSpPr>
          <a:xfrm>
            <a:off x="1052867" y="950531"/>
            <a:ext cx="7841583" cy="1110317"/>
            <a:chOff x="1486692" y="302026"/>
            <a:chExt cx="7841583" cy="1110317"/>
          </a:xfrm>
        </p:grpSpPr>
        <p:sp>
          <p:nvSpPr>
            <p:cNvPr id="63" name="62 Pentágono"/>
            <p:cNvSpPr/>
            <p:nvPr/>
          </p:nvSpPr>
          <p:spPr>
            <a:xfrm flipH="1">
              <a:off x="2400886" y="623215"/>
              <a:ext cx="6927389" cy="621485"/>
            </a:xfrm>
            <a:prstGeom prst="homePlate">
              <a:avLst>
                <a:gd name="adj" fmla="val 37017"/>
              </a:avLst>
            </a:prstGeom>
            <a:noFill/>
            <a:ln w="3175">
              <a:solidFill>
                <a:srgbClr val="FFC000"/>
              </a:solidFill>
              <a:prstDash val="dashDot"/>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grpSp>
          <p:nvGrpSpPr>
            <p:cNvPr id="64" name="63 Grupo"/>
            <p:cNvGrpSpPr/>
            <p:nvPr/>
          </p:nvGrpSpPr>
          <p:grpSpPr>
            <a:xfrm>
              <a:off x="1486692" y="302026"/>
              <a:ext cx="1224136" cy="1110317"/>
              <a:chOff x="5854325" y="2474451"/>
              <a:chExt cx="1224136" cy="1110317"/>
            </a:xfrm>
          </p:grpSpPr>
          <p:grpSp>
            <p:nvGrpSpPr>
              <p:cNvPr id="66" name="65 Grupo"/>
              <p:cNvGrpSpPr/>
              <p:nvPr/>
            </p:nvGrpSpPr>
            <p:grpSpPr>
              <a:xfrm>
                <a:off x="5987305" y="2678390"/>
                <a:ext cx="914798" cy="906378"/>
                <a:chOff x="7470453" y="4338064"/>
                <a:chExt cx="1248109" cy="1236624"/>
              </a:xfrm>
            </p:grpSpPr>
            <p:pic>
              <p:nvPicPr>
                <p:cNvPr id="68"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92459" y="4459533"/>
                  <a:ext cx="1008112" cy="1026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9" name="68 Anillo"/>
                <p:cNvSpPr/>
                <p:nvPr/>
              </p:nvSpPr>
              <p:spPr>
                <a:xfrm>
                  <a:off x="7470453" y="4338064"/>
                  <a:ext cx="1248109" cy="1236624"/>
                </a:xfrm>
                <a:prstGeom prst="donut">
                  <a:avLst>
                    <a:gd name="adj" fmla="val 9316"/>
                  </a:avLst>
                </a:prstGeom>
                <a:solidFill>
                  <a:schemeClr val="bg1"/>
                </a:solidFill>
                <a:ln w="6350">
                  <a:noFill/>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grpSp>
          <p:sp>
            <p:nvSpPr>
              <p:cNvPr id="67" name="66 CuadroTexto"/>
              <p:cNvSpPr txBox="1"/>
              <p:nvPr/>
            </p:nvSpPr>
            <p:spPr>
              <a:xfrm>
                <a:off x="5854325" y="2474451"/>
                <a:ext cx="1224136" cy="246221"/>
              </a:xfrm>
              <a:prstGeom prst="rect">
                <a:avLst/>
              </a:prstGeom>
              <a:noFill/>
            </p:spPr>
            <p:txBody>
              <a:bodyPr wrap="square" rtlCol="0">
                <a:spAutoFit/>
              </a:bodyPr>
              <a:lstStyle/>
              <a:p>
                <a:pPr algn="ctr"/>
                <a:r>
                  <a:rPr lang="es-CO" sz="1000" dirty="0" smtClean="0">
                    <a:latin typeface="Comic Sans MS" panose="030F0702030302020204" pitchFamily="66" charset="0"/>
                  </a:rPr>
                  <a:t>PROPÓSITO</a:t>
                </a:r>
                <a:endParaRPr lang="es-CO" sz="1000" dirty="0">
                  <a:latin typeface="Comic Sans MS" panose="030F0702030302020204" pitchFamily="66" charset="0"/>
                </a:endParaRPr>
              </a:p>
            </p:txBody>
          </p:sp>
        </p:grpSp>
        <p:sp>
          <p:nvSpPr>
            <p:cNvPr id="65" name="64 CuadroTexto"/>
            <p:cNvSpPr txBox="1"/>
            <p:nvPr/>
          </p:nvSpPr>
          <p:spPr>
            <a:xfrm>
              <a:off x="2794597" y="748074"/>
              <a:ext cx="6459699" cy="400110"/>
            </a:xfrm>
            <a:prstGeom prst="rect">
              <a:avLst/>
            </a:prstGeom>
            <a:noFill/>
          </p:spPr>
          <p:txBody>
            <a:bodyPr wrap="square" rtlCol="0">
              <a:spAutoFit/>
            </a:bodyPr>
            <a:lstStyle/>
            <a:p>
              <a:pPr algn="just"/>
              <a:r>
                <a:rPr lang="es-CO" sz="1000" dirty="0">
                  <a:latin typeface="Century Gothic" panose="020B0502020202020204" pitchFamily="34" charset="0"/>
                </a:rPr>
                <a:t> </a:t>
              </a:r>
              <a:r>
                <a:rPr lang="es-CO" sz="1000" dirty="0" smtClean="0">
                  <a:latin typeface="Century Gothic" panose="020B0502020202020204" pitchFamily="34" charset="0"/>
                </a:rPr>
                <a:t>Fortalecer </a:t>
              </a:r>
              <a:r>
                <a:rPr lang="es-CO" sz="1000" dirty="0">
                  <a:latin typeface="Century Gothic" panose="020B0502020202020204" pitchFamily="34" charset="0"/>
                </a:rPr>
                <a:t>la articulación del Estado en un marco de Política Criminal coherente, eficaz y con enfoque </a:t>
              </a:r>
              <a:r>
                <a:rPr lang="es-CO" sz="1000" dirty="0" smtClean="0">
                  <a:latin typeface="Century Gothic" panose="020B0502020202020204" pitchFamily="34" charset="0"/>
                </a:rPr>
                <a:t>restaurativo.</a:t>
              </a:r>
              <a:endParaRPr lang="es-CO" sz="1000" dirty="0">
                <a:latin typeface="Century Gothic" panose="020B0502020202020204" pitchFamily="34" charset="0"/>
              </a:endParaRPr>
            </a:p>
          </p:txBody>
        </p:sp>
      </p:grpSp>
      <p:cxnSp>
        <p:nvCxnSpPr>
          <p:cNvPr id="9" name="8 Conector recto"/>
          <p:cNvCxnSpPr>
            <a:stCxn id="139" idx="0"/>
          </p:cNvCxnSpPr>
          <p:nvPr/>
        </p:nvCxnSpPr>
        <p:spPr>
          <a:xfrm flipH="1" flipV="1">
            <a:off x="899592" y="2060848"/>
            <a:ext cx="486616" cy="72008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1" name="10 Conector recto"/>
          <p:cNvCxnSpPr>
            <a:endCxn id="69" idx="2"/>
          </p:cNvCxnSpPr>
          <p:nvPr/>
        </p:nvCxnSpPr>
        <p:spPr>
          <a:xfrm flipV="1">
            <a:off x="899592" y="1607659"/>
            <a:ext cx="286255" cy="369429"/>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1" name="140 Conector recto"/>
          <p:cNvCxnSpPr>
            <a:endCxn id="139" idx="4"/>
          </p:cNvCxnSpPr>
          <p:nvPr/>
        </p:nvCxnSpPr>
        <p:spPr>
          <a:xfrm flipV="1">
            <a:off x="849661" y="5019610"/>
            <a:ext cx="536547" cy="844246"/>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2" name="141 Conector recto"/>
          <p:cNvCxnSpPr>
            <a:stCxn id="75" idx="2"/>
          </p:cNvCxnSpPr>
          <p:nvPr/>
        </p:nvCxnSpPr>
        <p:spPr>
          <a:xfrm flipH="1" flipV="1">
            <a:off x="849661" y="5863857"/>
            <a:ext cx="335073" cy="40041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3" name="142 Conector recto"/>
          <p:cNvCxnSpPr/>
          <p:nvPr/>
        </p:nvCxnSpPr>
        <p:spPr>
          <a:xfrm flipV="1">
            <a:off x="1965193" y="2420888"/>
            <a:ext cx="176752" cy="446233"/>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4" name="143 Conector recto"/>
          <p:cNvCxnSpPr/>
          <p:nvPr/>
        </p:nvCxnSpPr>
        <p:spPr>
          <a:xfrm flipV="1">
            <a:off x="2175570" y="2420888"/>
            <a:ext cx="345326" cy="1"/>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nvGrpSpPr>
          <p:cNvPr id="29" name="28 Grupo"/>
          <p:cNvGrpSpPr/>
          <p:nvPr/>
        </p:nvGrpSpPr>
        <p:grpSpPr>
          <a:xfrm flipV="1">
            <a:off x="1928065" y="4869160"/>
            <a:ext cx="555703" cy="446233"/>
            <a:chOff x="2189601" y="2573288"/>
            <a:chExt cx="555703" cy="446233"/>
          </a:xfrm>
        </p:grpSpPr>
        <p:cxnSp>
          <p:nvCxnSpPr>
            <p:cNvPr id="146" name="145 Conector recto"/>
            <p:cNvCxnSpPr/>
            <p:nvPr/>
          </p:nvCxnSpPr>
          <p:spPr>
            <a:xfrm flipV="1">
              <a:off x="2189601" y="2573288"/>
              <a:ext cx="176752" cy="446233"/>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48" name="147 Conector recto"/>
            <p:cNvCxnSpPr/>
            <p:nvPr/>
          </p:nvCxnSpPr>
          <p:spPr>
            <a:xfrm flipV="1">
              <a:off x="2399978" y="2573288"/>
              <a:ext cx="345326" cy="1"/>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sp>
        <p:nvSpPr>
          <p:cNvPr id="2" name="1 Rectángulo"/>
          <p:cNvSpPr/>
          <p:nvPr/>
        </p:nvSpPr>
        <p:spPr>
          <a:xfrm>
            <a:off x="4257495" y="3431322"/>
            <a:ext cx="4562977" cy="861774"/>
          </a:xfrm>
          <a:prstGeom prst="rect">
            <a:avLst/>
          </a:prstGeom>
        </p:spPr>
        <p:txBody>
          <a:bodyPr wrap="square">
            <a:spAutoFit/>
          </a:bodyPr>
          <a:lstStyle/>
          <a:p>
            <a:pPr algn="just"/>
            <a:r>
              <a:rPr lang="es-CO" sz="1000" dirty="0" smtClean="0">
                <a:latin typeface="Century Gothic" panose="020B0502020202020204" pitchFamily="34" charset="0"/>
              </a:rPr>
              <a:t>1. Fortalecer </a:t>
            </a:r>
            <a:r>
              <a:rPr lang="es-CO" sz="1000" dirty="0">
                <a:latin typeface="Century Gothic" panose="020B0502020202020204" pitchFamily="34" charset="0"/>
              </a:rPr>
              <a:t>estrategias interinstitucionales para el desmantelamiento de organizaciones criminales y la </a:t>
            </a:r>
            <a:r>
              <a:rPr lang="es-CO" sz="1000" dirty="0" smtClean="0">
                <a:latin typeface="Century Gothic" panose="020B0502020202020204" pitchFamily="34" charset="0"/>
              </a:rPr>
              <a:t>corrupción.</a:t>
            </a:r>
          </a:p>
          <a:p>
            <a:pPr algn="just"/>
            <a:endParaRPr lang="es-CO" sz="1000" dirty="0">
              <a:latin typeface="Century Gothic" panose="020B0502020202020204" pitchFamily="34" charset="0"/>
            </a:endParaRPr>
          </a:p>
          <a:p>
            <a:pPr algn="just"/>
            <a:r>
              <a:rPr lang="es-CO" sz="1000" dirty="0" smtClean="0">
                <a:latin typeface="Century Gothic" panose="020B0502020202020204" pitchFamily="34" charset="0"/>
              </a:rPr>
              <a:t>2. Generar </a:t>
            </a:r>
            <a:r>
              <a:rPr lang="es-CO" sz="1000" dirty="0">
                <a:latin typeface="Century Gothic" panose="020B0502020202020204" pitchFamily="34" charset="0"/>
              </a:rPr>
              <a:t>lineamientos de política criminal en el territorio frente a la violencia basada en </a:t>
            </a:r>
            <a:r>
              <a:rPr lang="es-CO" sz="1000" dirty="0" smtClean="0">
                <a:latin typeface="Century Gothic" panose="020B0502020202020204" pitchFamily="34" charset="0"/>
              </a:rPr>
              <a:t>género.</a:t>
            </a:r>
            <a:endParaRPr lang="es-CO" sz="1000" dirty="0">
              <a:latin typeface="Century Gothic" panose="020B0502020202020204" pitchFamily="34" charset="0"/>
            </a:endParaRPr>
          </a:p>
        </p:txBody>
      </p:sp>
      <p:sp>
        <p:nvSpPr>
          <p:cNvPr id="94" name="93 CuadroTexto"/>
          <p:cNvSpPr txBox="1"/>
          <p:nvPr/>
        </p:nvSpPr>
        <p:spPr>
          <a:xfrm>
            <a:off x="453717" y="3356992"/>
            <a:ext cx="1864981" cy="1015663"/>
          </a:xfrm>
          <a:prstGeom prst="rect">
            <a:avLst/>
          </a:prstGeom>
          <a:noFill/>
        </p:spPr>
        <p:txBody>
          <a:bodyPr wrap="square" lIns="0" tIns="0" rIns="0" bIns="0" rtlCol="0">
            <a:spAutoFit/>
          </a:bodyPr>
          <a:lstStyle/>
          <a:p>
            <a:pPr algn="ctr"/>
            <a:r>
              <a:rPr lang="es-CO" sz="1100" b="1" dirty="0">
                <a:solidFill>
                  <a:schemeClr val="bg1"/>
                </a:solidFill>
                <a:effectLst>
                  <a:outerShdw blurRad="38100" dist="38100" dir="2700000" algn="tl">
                    <a:srgbClr val="000000">
                      <a:alpha val="43137"/>
                    </a:srgbClr>
                  </a:outerShdw>
                </a:effectLst>
                <a:latin typeface="Century Gothic" panose="020B0502020202020204" pitchFamily="34" charset="0"/>
              </a:rPr>
              <a:t> </a:t>
            </a:r>
            <a:r>
              <a:rPr lang="es-CO" sz="1100" b="1" dirty="0" smtClean="0">
                <a:solidFill>
                  <a:schemeClr val="bg1"/>
                </a:solidFill>
                <a:effectLst>
                  <a:outerShdw blurRad="38100" dist="38100" dir="2700000" algn="tl">
                    <a:srgbClr val="000000">
                      <a:alpha val="43137"/>
                    </a:srgbClr>
                  </a:outerShdw>
                </a:effectLst>
                <a:latin typeface="Century Gothic" panose="020B0502020202020204" pitchFamily="34" charset="0"/>
              </a:rPr>
              <a:t>FORTALECIMIENTO DE LA TERRITORIALIZACIÓN DE LA POLITÍCA CRIMINAL CONTRA EL CRIMEN ORGANIZADO Y LA CORRUPCIÓN NACIONAL </a:t>
            </a:r>
            <a:endParaRPr lang="es-CO" sz="11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grpSp>
        <p:nvGrpSpPr>
          <p:cNvPr id="95" name="Grupo 94"/>
          <p:cNvGrpSpPr/>
          <p:nvPr/>
        </p:nvGrpSpPr>
        <p:grpSpPr>
          <a:xfrm>
            <a:off x="-2008" y="247000"/>
            <a:ext cx="8030392" cy="648072"/>
            <a:chOff x="-2008" y="247000"/>
            <a:chExt cx="8030392" cy="648072"/>
          </a:xfrm>
        </p:grpSpPr>
        <p:pic>
          <p:nvPicPr>
            <p:cNvPr id="96" name="Imagen 9" descr="Min + Lema.jpg"/>
            <p:cNvPicPr>
              <a:picLocks noChangeAspect="1"/>
            </p:cNvPicPr>
            <p:nvPr/>
          </p:nvPicPr>
          <p:blipFill rotWithShape="1">
            <a:blip r:embed="rId8">
              <a:extLst>
                <a:ext uri="{28A0092B-C50C-407E-A947-70E740481C1C}">
                  <a14:useLocalDpi xmlns:a14="http://schemas.microsoft.com/office/drawing/2010/main" val="0"/>
                </a:ext>
              </a:extLst>
            </a:blip>
            <a:srcRect t="19999" r="47742" b="10000"/>
            <a:stretch/>
          </p:blipFill>
          <p:spPr>
            <a:xfrm>
              <a:off x="5806672" y="276830"/>
              <a:ext cx="2221712" cy="576000"/>
            </a:xfrm>
            <a:prstGeom prst="rect">
              <a:avLst/>
            </a:prstGeom>
            <a:effectLst/>
          </p:spPr>
        </p:pic>
        <p:sp>
          <p:nvSpPr>
            <p:cNvPr id="97" name="4 Rectángulo"/>
            <p:cNvSpPr/>
            <p:nvPr/>
          </p:nvSpPr>
          <p:spPr>
            <a:xfrm>
              <a:off x="-2008" y="247000"/>
              <a:ext cx="4572000" cy="648072"/>
            </a:xfrm>
            <a:prstGeom prst="rect">
              <a:avLst/>
            </a:prstGeom>
            <a:solidFill>
              <a:srgbClr val="003399"/>
            </a:solidFill>
            <a:ln>
              <a:solidFill>
                <a:srgbClr val="003399"/>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DISTRIBUCIÓN DE LOS PROYECTOS DE INVERSIÓN</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grpSp>
    </p:spTree>
    <p:extLst>
      <p:ext uri="{BB962C8B-B14F-4D97-AF65-F5344CB8AC3E}">
        <p14:creationId xmlns:p14="http://schemas.microsoft.com/office/powerpoint/2010/main" val="1473194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81cc8fc0-8d1e-4295-8f37-5d076116407c">2TV4CCKVFCYA-1167877901-35</_dlc_DocId>
    <_dlc_DocIdUrl xmlns="81cc8fc0-8d1e-4295-8f37-5d076116407c">
      <Url>https://www.minjusticia.gov.co/ministerio/_layouts/15/DocIdRedir.aspx?ID=2TV4CCKVFCYA-1167877901-35</Url>
      <Description>2TV4CCKVFCYA-1167877901-35</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o" ma:contentTypeID="0x01010020FBA7F62C14F041A0FB3EFC7596E368" ma:contentTypeVersion="1" ma:contentTypeDescription="Crear nuevo documento." ma:contentTypeScope="" ma:versionID="348b18b5fc41e64fad00b1cd561ffcbc">
  <xsd:schema xmlns:xsd="http://www.w3.org/2001/XMLSchema" xmlns:xs="http://www.w3.org/2001/XMLSchema" xmlns:p="http://schemas.microsoft.com/office/2006/metadata/properties" xmlns:ns1="http://schemas.microsoft.com/sharepoint/v3" xmlns:ns2="81cc8fc0-8d1e-4295-8f37-5d076116407c" targetNamespace="http://schemas.microsoft.com/office/2006/metadata/properties" ma:root="true" ma:fieldsID="0ca9f3ac2d15db8bb029348aee8f1b74" ns1:_="" ns2:_="">
    <xsd:import namespace="http://schemas.microsoft.com/sharepoint/v3"/>
    <xsd:import namespace="81cc8fc0-8d1e-4295-8f37-5d076116407c"/>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1cc8fc0-8d1e-4295-8f37-5d076116407c" elementFormDefault="qualified">
    <xsd:import namespace="http://schemas.microsoft.com/office/2006/documentManagement/types"/>
    <xsd:import namespace="http://schemas.microsoft.com/office/infopath/2007/PartnerControls"/>
    <xsd:element name="_dlc_DocId" ma:index="10" nillable="true" ma:displayName="Valor de Id. de documento" ma:description="El valor del identificador de documento asignado a este elemento." ma:internalName="_dlc_DocId" ma:readOnly="true">
      <xsd:simpleType>
        <xsd:restriction base="dms:Text"/>
      </xsd:simpleType>
    </xsd:element>
    <xsd:element name="_dlc_DocIdUrl" ma:index="11"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B746A64-E281-43D8-92BF-65E1E70C36C3}"/>
</file>

<file path=customXml/itemProps2.xml><?xml version="1.0" encoding="utf-8"?>
<ds:datastoreItem xmlns:ds="http://schemas.openxmlformats.org/officeDocument/2006/customXml" ds:itemID="{AA4135F0-7D16-43D9-B28E-7FC4D5F87C25}"/>
</file>

<file path=customXml/itemProps3.xml><?xml version="1.0" encoding="utf-8"?>
<ds:datastoreItem xmlns:ds="http://schemas.openxmlformats.org/officeDocument/2006/customXml" ds:itemID="{CF9C3BE2-0F23-4B56-A844-B046BA63E4A0}"/>
</file>

<file path=customXml/itemProps4.xml><?xml version="1.0" encoding="utf-8"?>
<ds:datastoreItem xmlns:ds="http://schemas.openxmlformats.org/officeDocument/2006/customXml" ds:itemID="{6369C592-E457-48D2-81B4-A5BB2F2423B3}"/>
</file>

<file path=docProps/app.xml><?xml version="1.0" encoding="utf-8"?>
<Properties xmlns="http://schemas.openxmlformats.org/officeDocument/2006/extended-properties" xmlns:vt="http://schemas.openxmlformats.org/officeDocument/2006/docPropsVTypes">
  <TotalTime>4997</TotalTime>
  <Words>2051</Words>
  <Application>Microsoft Office PowerPoint</Application>
  <PresentationFormat>Presentación en pantalla (4:3)</PresentationFormat>
  <Paragraphs>297</Paragraphs>
  <Slides>21</Slides>
  <Notes>15</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21</vt:i4>
      </vt:variant>
    </vt:vector>
  </HeadingPairs>
  <TitlesOfParts>
    <vt:vector size="26" baseType="lpstr">
      <vt:lpstr>Arial</vt:lpstr>
      <vt:lpstr>Calibri</vt:lpstr>
      <vt:lpstr>Century Gothic</vt:lpstr>
      <vt:lpstr>Comic Sans MS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ANDRES FERNANDO VIVEROS GUEVARA</dc:creator>
  <cp:lastModifiedBy>MONICA PAOLA CIFUENTES CHALARCA</cp:lastModifiedBy>
  <cp:revision>431</cp:revision>
  <dcterms:created xsi:type="dcterms:W3CDTF">2015-11-24T16:09:43Z</dcterms:created>
  <dcterms:modified xsi:type="dcterms:W3CDTF">2019-01-10T16:23:37Z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0x01010020FBA7F62C14F041A0FB3EFC7596E368</vt:lpwstr>
  </property>
  <property fmtid="{D5CDD505-2E9C-101B-9397-08002B2CF9AE}" pid="3" name="_dlc_DocIdItemGuid">
    <vt:lpwstr>0e352a26-3916-4b6a-9264-d0d917c50cd1</vt:lpwstr>
  </property>
</Properties>
</file>