
<file path=[Content_Types].xml><?xml version="1.0" encoding="utf-8"?>
<Types xmlns="http://schemas.openxmlformats.org/package/2006/content-types">
  <Default Extension="jfif" ContentType="image/j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diagrams/data1.xml" ContentType="application/vnd.openxmlformats-officedocument.drawingml.diagramData+xml"/>
  <Override PartName="/ppt/slideMasters/slideMaster1.xml" ContentType="application/vnd.openxmlformats-officedocument.presentationml.slideMaster+xml"/>
  <Override PartName="/ppt/notesSlides/notesSlide23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Masters/notesMaster1.xml" ContentType="application/vnd.openxmlformats-officedocument.presentationml.notesMaster+xml"/>
  <Override PartName="/ppt/charts/style7.xml" ContentType="application/vnd.ms-office.chartstyle+xml"/>
  <Override PartName="/ppt/charts/colors7.xml" ContentType="application/vnd.ms-office.chartcolorstyle+xml"/>
  <Override PartName="/ppt/theme/theme1.xml" ContentType="application/vnd.openxmlformats-officedocument.theme+xml"/>
  <Override PartName="/ppt/theme/theme2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olors12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5.xml" ContentType="application/vnd.openxmlformats-officedocument.drawingml.chart+xml"/>
  <Override PartName="/ppt/charts/chart10.xml" ContentType="application/vnd.openxmlformats-officedocument.drawingml.chart+xml"/>
  <Override PartName="/ppt/charts/style10.xml" ContentType="application/vnd.ms-office.chartstyle+xml"/>
  <Override PartName="/ppt/charts/style5.xml" ContentType="application/vnd.ms-office.chartstyle+xml"/>
  <Override PartName="/ppt/charts/colors5.xml" ContentType="application/vnd.ms-office.chartcolor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95" r:id="rId1"/>
  </p:sldMasterIdLst>
  <p:notesMasterIdLst>
    <p:notesMasterId r:id="rId36"/>
  </p:notesMasterIdLst>
  <p:sldIdLst>
    <p:sldId id="355" r:id="rId2"/>
    <p:sldId id="260" r:id="rId3"/>
    <p:sldId id="297" r:id="rId4"/>
    <p:sldId id="287" r:id="rId5"/>
    <p:sldId id="299" r:id="rId6"/>
    <p:sldId id="341" r:id="rId7"/>
    <p:sldId id="345" r:id="rId8"/>
    <p:sldId id="373" r:id="rId9"/>
    <p:sldId id="361" r:id="rId10"/>
    <p:sldId id="372" r:id="rId11"/>
    <p:sldId id="371" r:id="rId12"/>
    <p:sldId id="362" r:id="rId13"/>
    <p:sldId id="342" r:id="rId14"/>
    <p:sldId id="374" r:id="rId15"/>
    <p:sldId id="375" r:id="rId16"/>
    <p:sldId id="376" r:id="rId17"/>
    <p:sldId id="363" r:id="rId18"/>
    <p:sldId id="377" r:id="rId19"/>
    <p:sldId id="378" r:id="rId20"/>
    <p:sldId id="300" r:id="rId21"/>
    <p:sldId id="364" r:id="rId22"/>
    <p:sldId id="365" r:id="rId23"/>
    <p:sldId id="366" r:id="rId24"/>
    <p:sldId id="367" r:id="rId25"/>
    <p:sldId id="369" r:id="rId26"/>
    <p:sldId id="379" r:id="rId27"/>
    <p:sldId id="380" r:id="rId28"/>
    <p:sldId id="381" r:id="rId29"/>
    <p:sldId id="382" r:id="rId30"/>
    <p:sldId id="383" r:id="rId31"/>
    <p:sldId id="384" r:id="rId32"/>
    <p:sldId id="337" r:id="rId33"/>
    <p:sldId id="360" r:id="rId34"/>
    <p:sldId id="359" r:id="rId35"/>
  </p:sldIdLst>
  <p:sldSz cx="9144000" cy="5143500" type="screen16x9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CCFFFF"/>
    <a:srgbClr val="000000"/>
    <a:srgbClr val="9900CC"/>
    <a:srgbClr val="FF00FF"/>
    <a:srgbClr val="FF6600"/>
    <a:srgbClr val="FFFFFF"/>
    <a:srgbClr val="666699"/>
    <a:srgbClr val="2929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202B0CA-FC54-4496-8BCA-5EF66A818D29}" styleName="Estilo oscuro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25E5076-3810-47DD-B79F-674D7AD40C01}" styleName="Estilo oscuro 1 - Énfasis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Estilo oscuro 2 - Énfasis 1/Énfasis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93D81CF-94F2-401A-BA57-92F5A7B2D0C5}" styleName="Estilo me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0A1B5D5-9B99-4C35-A422-299274C87663}" styleName="Estilo medio 1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E8B1032C-EA38-4F05-BA0D-38AFFFC7BED3}" styleName="Estilo claro 3 - Acento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0729" autoAdjust="0"/>
  </p:normalViewPr>
  <p:slideViewPr>
    <p:cSldViewPr snapToGrid="0">
      <p:cViewPr varScale="1">
        <p:scale>
          <a:sx n="121" d="100"/>
          <a:sy n="121" d="100"/>
        </p:scale>
        <p:origin x="1314" y="10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ustomXml" Target="../customXml/item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ustomXml" Target="../customXml/item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ustomXml" Target="../customXml/item3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Pregunta 1 ¿Considera que la reunión cumplió con los objetivos para la cual fue convocada?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581-4E9C-AEFC-F0904009AA78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581-4E9C-AEFC-F0904009AA7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Hoja1!$A$2:$A$3</c:f>
              <c:strCache>
                <c:ptCount val="2"/>
                <c:pt idx="0">
                  <c:v>SI</c:v>
                </c:pt>
                <c:pt idx="1">
                  <c:v>NO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100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B90-4FBE-9872-06B7279AF9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" dirty="0"/>
              <a:t>Pregunta 4 ¿Le parece que el tiempo de la reunión fue?</a:t>
            </a:r>
          </a:p>
        </c:rich>
      </c:tx>
      <c:layout>
        <c:manualLayout>
          <c:xMode val="edge"/>
          <c:yMode val="edge"/>
          <c:x val="0.10171419509985824"/>
          <c:y val="3.990576235018755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Pregunta 1 ¿Considera que la reunión cumplió con los objetivos para la cual fue convocada?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</c:spPr>
          <c:dPt>
            <c:idx val="0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2DB-48D6-8AAE-165D78E454CC}"/>
              </c:ext>
            </c:extLst>
          </c:dPt>
          <c:dPt>
            <c:idx val="1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2DB-48D6-8AAE-165D78E454CC}"/>
              </c:ext>
            </c:extLst>
          </c:dPt>
          <c:dPt>
            <c:idx val="2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45B3-45CA-8977-C690840B0855}"/>
              </c:ext>
            </c:extLst>
          </c:dPt>
          <c:dLbls>
            <c:dLbl>
              <c:idx val="0"/>
              <c:layout>
                <c:manualLayout>
                  <c:x val="4.4720385364504033E-2"/>
                  <c:y val="4.6106342746857114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4,2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E2DB-48D6-8AAE-165D78E454CC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90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E2DB-48D6-8AAE-165D78E454CC}"/>
                </c:ext>
              </c:extLst>
            </c:dLbl>
            <c:dLbl>
              <c:idx val="2"/>
              <c:layout>
                <c:manualLayout>
                  <c:x val="-4.4931013937131913E-2"/>
                  <c:y val="1.317029810267826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5,8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45B3-45CA-8977-C690840B085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Hoja1!$A$2:$A$4</c:f>
              <c:strCache>
                <c:ptCount val="3"/>
                <c:pt idx="0">
                  <c:v>Largo</c:v>
                </c:pt>
                <c:pt idx="1">
                  <c:v>Adecuado</c:v>
                </c:pt>
                <c:pt idx="2">
                  <c:v>Corto</c:v>
                </c:pt>
              </c:strCache>
            </c:strRef>
          </c:cat>
          <c:val>
            <c:numRef>
              <c:f>Hoja1!$B$2:$B$4</c:f>
              <c:numCache>
                <c:formatCode>General</c:formatCode>
                <c:ptCount val="3"/>
                <c:pt idx="0">
                  <c:v>3.17</c:v>
                </c:pt>
                <c:pt idx="1">
                  <c:v>90.4</c:v>
                </c:pt>
                <c:pt idx="2">
                  <c:v>6.43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B90-4FBE-9872-06B7279AF9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" dirty="0"/>
              <a:t>Pregunta 4 ¿Le parece que el tiempo de la reunión fue?</a:t>
            </a:r>
          </a:p>
        </c:rich>
      </c:tx>
      <c:layout>
        <c:manualLayout>
          <c:xMode val="edge"/>
          <c:yMode val="edge"/>
          <c:x val="0.10171419509985824"/>
          <c:y val="3.990576235018755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12495334358696733"/>
          <c:y val="3.42616347925552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0.40742386587568902"/>
          <c:y val="0.26166099943000048"/>
          <c:w val="0.54425302246598262"/>
          <c:h val="0.5221446164720228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¿Tiene alguna sugerencia para la próxima socialización?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Hoja1!$A$2:$A$9</c:f>
              <c:strCache>
                <c:ptCount val="8"/>
                <c:pt idx="0">
                  <c:v>Sin respuesta</c:v>
                </c:pt>
                <c:pt idx="1">
                  <c:v>Nada</c:v>
                </c:pt>
                <c:pt idx="2">
                  <c:v>Ninguno/a</c:v>
                </c:pt>
                <c:pt idx="3">
                  <c:v>No aplica o n/a</c:v>
                </c:pt>
                <c:pt idx="4">
                  <c:v>Excelente Socialización</c:v>
                </c:pt>
                <c:pt idx="5">
                  <c:v>Buen proyecto tecnológico</c:v>
                </c:pt>
                <c:pt idx="6">
                  <c:v>Gran ayuda a nosotros los estudiantes</c:v>
                </c:pt>
                <c:pt idx="7">
                  <c:v>Muy útil</c:v>
                </c:pt>
              </c:strCache>
            </c:strRef>
          </c:cat>
          <c:val>
            <c:numRef>
              <c:f>Hoja1!$B$2:$B$9</c:f>
              <c:numCache>
                <c:formatCode>General</c:formatCode>
                <c:ptCount val="8"/>
                <c:pt idx="0">
                  <c:v>74</c:v>
                </c:pt>
                <c:pt idx="1">
                  <c:v>6</c:v>
                </c:pt>
                <c:pt idx="2">
                  <c:v>6</c:v>
                </c:pt>
                <c:pt idx="3">
                  <c:v>16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E17-4613-B1DE-6A1AEFFB54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397362160"/>
        <c:axId val="397359248"/>
      </c:barChart>
      <c:catAx>
        <c:axId val="3973621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397359248"/>
        <c:crosses val="autoZero"/>
        <c:auto val="1"/>
        <c:lblAlgn val="ctr"/>
        <c:lblOffset val="100"/>
        <c:noMultiLvlLbl val="0"/>
      </c:catAx>
      <c:valAx>
        <c:axId val="3973592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3973621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" dirty="0"/>
              <a:t>Pregunta 2 ¿El uso del tiempo fue eficiente y efectivo?</a:t>
            </a:r>
          </a:p>
        </c:rich>
      </c:tx>
      <c:layout>
        <c:manualLayout>
          <c:xMode val="edge"/>
          <c:yMode val="edge"/>
          <c:x val="0.10171419509985824"/>
          <c:y val="3.990576235018755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Pregunta 1 ¿Considera que la reunión cumplió con los objetivos para la cual fue convocada?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2DB-48D6-8AAE-165D78E454CC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2DB-48D6-8AAE-165D78E454C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Hoja1!$A$2:$A$3</c:f>
              <c:strCache>
                <c:ptCount val="2"/>
                <c:pt idx="0">
                  <c:v>SI</c:v>
                </c:pt>
                <c:pt idx="1">
                  <c:v>NO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100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B90-4FBE-9872-06B7279AF9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" dirty="0"/>
              <a:t>Pregunta 3 ¿Se</a:t>
            </a:r>
            <a:r>
              <a:rPr lang="es-ES" baseline="0" dirty="0"/>
              <a:t> acordaron compromisos y conclusiones</a:t>
            </a:r>
            <a:r>
              <a:rPr lang="es-ES" dirty="0"/>
              <a:t>?</a:t>
            </a:r>
          </a:p>
        </c:rich>
      </c:tx>
      <c:layout>
        <c:manualLayout>
          <c:xMode val="edge"/>
          <c:yMode val="edge"/>
          <c:x val="0.10171419509985824"/>
          <c:y val="3.990576235018755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Pregunta 1 ¿Considera que la reunión cumplió con los objetivos para la cual fue convocada?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2DB-48D6-8AAE-165D78E454CC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2DB-48D6-8AAE-165D78E454C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Hoja1!$A$2:$A$3</c:f>
              <c:strCache>
                <c:ptCount val="2"/>
                <c:pt idx="0">
                  <c:v>SI</c:v>
                </c:pt>
                <c:pt idx="1">
                  <c:v>NO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0</c:v>
                </c:pt>
                <c:pt idx="1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B90-4FBE-9872-06B7279AF9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" dirty="0"/>
              <a:t>Pregunta 4 ¿Le parece que el tiempo de la reunión fue?</a:t>
            </a:r>
          </a:p>
        </c:rich>
      </c:tx>
      <c:layout>
        <c:manualLayout>
          <c:xMode val="edge"/>
          <c:yMode val="edge"/>
          <c:x val="0.10171419509985824"/>
          <c:y val="3.990576235018755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Pregunta 1 ¿Considera que la reunión cumplió con los objetivos para la cual fue convocada?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</c:spPr>
          <c:dPt>
            <c:idx val="0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2DB-48D6-8AAE-165D78E454CC}"/>
              </c:ext>
            </c:extLst>
          </c:dPt>
          <c:dPt>
            <c:idx val="1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2DB-48D6-8AAE-165D78E454CC}"/>
              </c:ext>
            </c:extLst>
          </c:dPt>
          <c:dPt>
            <c:idx val="2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45B3-45CA-8977-C690840B0855}"/>
              </c:ext>
            </c:extLst>
          </c:dPt>
          <c:dLbls>
            <c:dLbl>
              <c:idx val="0"/>
              <c:layout>
                <c:manualLayout>
                  <c:x val="4.4720385364504033E-2"/>
                  <c:y val="4.610634274685711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2DB-48D6-8AAE-165D78E454CC}"/>
                </c:ext>
              </c:extLst>
            </c:dLbl>
            <c:dLbl>
              <c:idx val="2"/>
              <c:layout>
                <c:manualLayout>
                  <c:x val="-4.4931013937131913E-2"/>
                  <c:y val="1.317029810267826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6,43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45B3-45CA-8977-C690840B085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Hoja1!$A$2:$A$4</c:f>
              <c:strCache>
                <c:ptCount val="3"/>
                <c:pt idx="0">
                  <c:v>Largo</c:v>
                </c:pt>
                <c:pt idx="1">
                  <c:v>Adecuado</c:v>
                </c:pt>
                <c:pt idx="2">
                  <c:v>Corto</c:v>
                </c:pt>
              </c:strCache>
            </c:strRef>
          </c:cat>
          <c:val>
            <c:numRef>
              <c:f>Hoja1!$B$2:$B$4</c:f>
              <c:numCache>
                <c:formatCode>General</c:formatCode>
                <c:ptCount val="3"/>
                <c:pt idx="0">
                  <c:v>3.17</c:v>
                </c:pt>
                <c:pt idx="1">
                  <c:v>90.4</c:v>
                </c:pt>
                <c:pt idx="2">
                  <c:v>6.43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B90-4FBE-9872-06B7279AF9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" dirty="0"/>
              <a:t>Pregunta 4 ¿Le parece que el tiempo de la reunión fue?</a:t>
            </a:r>
          </a:p>
        </c:rich>
      </c:tx>
      <c:layout>
        <c:manualLayout>
          <c:xMode val="edge"/>
          <c:yMode val="edge"/>
          <c:x val="0.10171419509985824"/>
          <c:y val="3.990576235018755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12495334358696733"/>
          <c:y val="3.42616347925552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0.40742386587568902"/>
          <c:y val="0.26166099943000048"/>
          <c:w val="0.54425302246598262"/>
          <c:h val="0.5221446164720228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¿Tiene alguna sugerencia para la próxima socialización?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Hoja1!$A$2:$A$9</c:f>
              <c:strCache>
                <c:ptCount val="8"/>
                <c:pt idx="0">
                  <c:v>Sin respuesta</c:v>
                </c:pt>
                <c:pt idx="1">
                  <c:v>Nada</c:v>
                </c:pt>
                <c:pt idx="2">
                  <c:v>Ninguno/a</c:v>
                </c:pt>
                <c:pt idx="3">
                  <c:v>No aplica o n/a</c:v>
                </c:pt>
                <c:pt idx="4">
                  <c:v>Excelente Socialización</c:v>
                </c:pt>
                <c:pt idx="5">
                  <c:v>Buen proyecto tecnológico</c:v>
                </c:pt>
                <c:pt idx="6">
                  <c:v>Gran ayuda a nosotros los estudiantes</c:v>
                </c:pt>
                <c:pt idx="7">
                  <c:v>Muy útil</c:v>
                </c:pt>
              </c:strCache>
            </c:strRef>
          </c:cat>
          <c:val>
            <c:numRef>
              <c:f>Hoja1!$B$2:$B$9</c:f>
              <c:numCache>
                <c:formatCode>General</c:formatCode>
                <c:ptCount val="8"/>
                <c:pt idx="0">
                  <c:v>74</c:v>
                </c:pt>
                <c:pt idx="1">
                  <c:v>6</c:v>
                </c:pt>
                <c:pt idx="2">
                  <c:v>6</c:v>
                </c:pt>
                <c:pt idx="3">
                  <c:v>16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E17-4613-B1DE-6A1AEFFB54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397362160"/>
        <c:axId val="397359248"/>
      </c:barChart>
      <c:catAx>
        <c:axId val="3973621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397359248"/>
        <c:crosses val="autoZero"/>
        <c:auto val="1"/>
        <c:lblAlgn val="ctr"/>
        <c:lblOffset val="100"/>
        <c:noMultiLvlLbl val="0"/>
      </c:catAx>
      <c:valAx>
        <c:axId val="3973592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3973621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Pregunta 1 ¿Considera que la reunión cumplió con los objetivos para la cual fue convocada?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581-4E9C-AEFC-F0904009AA78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581-4E9C-AEFC-F0904009AA7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Hoja1!$A$2:$A$3</c:f>
              <c:strCache>
                <c:ptCount val="2"/>
                <c:pt idx="0">
                  <c:v>SI</c:v>
                </c:pt>
                <c:pt idx="1">
                  <c:v>NO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100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B90-4FBE-9872-06B7279AF9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" dirty="0"/>
              <a:t>Pregunta 2 ¿El uso del tiempo fue eficiente y efectivo?</a:t>
            </a:r>
          </a:p>
        </c:rich>
      </c:tx>
      <c:layout>
        <c:manualLayout>
          <c:xMode val="edge"/>
          <c:yMode val="edge"/>
          <c:x val="0.10171419509985824"/>
          <c:y val="3.990576235018755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Pregunta 1 ¿Considera que la reunión cumplió con los objetivos para la cual fue convocada?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2DB-48D6-8AAE-165D78E454CC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2DB-48D6-8AAE-165D78E454C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Hoja1!$A$2:$A$3</c:f>
              <c:strCache>
                <c:ptCount val="2"/>
                <c:pt idx="0">
                  <c:v>SI</c:v>
                </c:pt>
                <c:pt idx="1">
                  <c:v>NO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100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B90-4FBE-9872-06B7279AF9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" dirty="0"/>
              <a:t>Pregunta 3 ¿Se</a:t>
            </a:r>
            <a:r>
              <a:rPr lang="es-ES" baseline="0" dirty="0"/>
              <a:t> acordaron compromisos y conclusiones</a:t>
            </a:r>
            <a:r>
              <a:rPr lang="es-ES" dirty="0"/>
              <a:t>?</a:t>
            </a:r>
          </a:p>
        </c:rich>
      </c:tx>
      <c:layout>
        <c:manualLayout>
          <c:xMode val="edge"/>
          <c:yMode val="edge"/>
          <c:x val="0.10171419509985824"/>
          <c:y val="3.990576235018755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Pregunta 1 ¿Considera que la reunión cumplió con los objetivos para la cual fue convocada?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2DB-48D6-8AAE-165D78E454CC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2DB-48D6-8AAE-165D78E454C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Hoja1!$A$2:$A$3</c:f>
              <c:strCache>
                <c:ptCount val="2"/>
                <c:pt idx="0">
                  <c:v>SI</c:v>
                </c:pt>
                <c:pt idx="1">
                  <c:v>NO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0</c:v>
                </c:pt>
                <c:pt idx="1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B90-4FBE-9872-06B7279AF9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11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5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6216315-6925-4403-BA52-1C795E83902A}" type="doc">
      <dgm:prSet loTypeId="urn:microsoft.com/office/officeart/2005/8/layout/radial6" loCatId="relationship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A7A0AE7A-35B3-4AFD-A3C2-40F25929EBD8}">
      <dgm:prSet custT="1"/>
      <dgm:spPr/>
      <dgm:t>
        <a:bodyPr/>
        <a:lstStyle/>
        <a:p>
          <a:pPr rtl="0"/>
          <a:r>
            <a:rPr lang="es-CO" sz="1200" b="1" i="0" dirty="0">
              <a:solidFill>
                <a:srgbClr val="000000"/>
              </a:solidFill>
              <a:latin typeface="Gadugi" panose="020B0502040204020203" pitchFamily="34" charset="0"/>
            </a:rPr>
            <a:t>A través de las fases de:</a:t>
          </a:r>
          <a:endParaRPr lang="es-CO" sz="1200" b="1" dirty="0">
            <a:solidFill>
              <a:srgbClr val="000000"/>
            </a:solidFill>
            <a:latin typeface="Gadugi" panose="020B0502040204020203" pitchFamily="34" charset="0"/>
          </a:endParaRPr>
        </a:p>
      </dgm:t>
    </dgm:pt>
    <dgm:pt modelId="{96951801-262C-414A-86F6-27C9D38DE2E7}" type="parTrans" cxnId="{DE9AD3EB-01E7-4254-94AE-97C43DF70F77}">
      <dgm:prSet/>
      <dgm:spPr/>
      <dgm:t>
        <a:bodyPr/>
        <a:lstStyle/>
        <a:p>
          <a:endParaRPr lang="es-ES" sz="900" b="0">
            <a:solidFill>
              <a:srgbClr val="000000"/>
            </a:solidFill>
            <a:latin typeface="Gadugi" panose="020B0502040204020203" pitchFamily="34" charset="0"/>
          </a:endParaRPr>
        </a:p>
      </dgm:t>
    </dgm:pt>
    <dgm:pt modelId="{3420C22A-72D2-426D-89EB-975C429E0D6F}" type="sibTrans" cxnId="{DE9AD3EB-01E7-4254-94AE-97C43DF70F77}">
      <dgm:prSet/>
      <dgm:spPr/>
      <dgm:t>
        <a:bodyPr/>
        <a:lstStyle/>
        <a:p>
          <a:endParaRPr lang="es-ES" sz="900" b="0">
            <a:solidFill>
              <a:srgbClr val="000000"/>
            </a:solidFill>
            <a:latin typeface="Gadugi" panose="020B0502040204020203" pitchFamily="34" charset="0"/>
          </a:endParaRPr>
        </a:p>
      </dgm:t>
    </dgm:pt>
    <dgm:pt modelId="{260AF2A9-E5EF-4982-AC4A-2D56BCEF4336}">
      <dgm:prSet custT="1"/>
      <dgm:spPr/>
      <dgm:t>
        <a:bodyPr/>
        <a:lstStyle/>
        <a:p>
          <a:pPr rtl="0"/>
          <a:r>
            <a:rPr lang="es-CO" sz="1200" b="1" i="0" dirty="0">
              <a:solidFill>
                <a:srgbClr val="000000"/>
              </a:solidFill>
              <a:latin typeface="Gadugi" panose="020B0502040204020203" pitchFamily="34" charset="0"/>
            </a:rPr>
            <a:t>2. </a:t>
          </a:r>
          <a:r>
            <a:rPr lang="es-CO" sz="900" b="0" i="0" dirty="0">
              <a:solidFill>
                <a:srgbClr val="000000"/>
              </a:solidFill>
              <a:latin typeface="Gadugi" panose="020B0502040204020203" pitchFamily="34" charset="0"/>
            </a:rPr>
            <a:t>Desarrollo del las actividades</a:t>
          </a:r>
          <a:endParaRPr lang="es-CO" sz="900" b="0" dirty="0">
            <a:solidFill>
              <a:srgbClr val="000000"/>
            </a:solidFill>
            <a:latin typeface="Gadugi" panose="020B0502040204020203" pitchFamily="34" charset="0"/>
          </a:endParaRPr>
        </a:p>
      </dgm:t>
    </dgm:pt>
    <dgm:pt modelId="{028E8EB6-F3C6-4E1B-B8DB-372AB658701E}" type="parTrans" cxnId="{81535919-168C-4AFD-B6F3-BEA669EC9804}">
      <dgm:prSet/>
      <dgm:spPr/>
      <dgm:t>
        <a:bodyPr/>
        <a:lstStyle/>
        <a:p>
          <a:endParaRPr lang="es-ES" sz="900" b="0">
            <a:solidFill>
              <a:srgbClr val="000000"/>
            </a:solidFill>
            <a:latin typeface="Gadugi" panose="020B0502040204020203" pitchFamily="34" charset="0"/>
          </a:endParaRPr>
        </a:p>
      </dgm:t>
    </dgm:pt>
    <dgm:pt modelId="{BE4B2E44-E9F9-4E33-8F6D-274967894AD9}" type="sibTrans" cxnId="{81535919-168C-4AFD-B6F3-BEA669EC9804}">
      <dgm:prSet/>
      <dgm:spPr/>
      <dgm:t>
        <a:bodyPr/>
        <a:lstStyle/>
        <a:p>
          <a:endParaRPr lang="es-ES" sz="900" b="0">
            <a:solidFill>
              <a:srgbClr val="000000"/>
            </a:solidFill>
            <a:latin typeface="Gadugi" panose="020B0502040204020203" pitchFamily="34" charset="0"/>
          </a:endParaRPr>
        </a:p>
      </dgm:t>
    </dgm:pt>
    <dgm:pt modelId="{DDC8C45B-B192-46E8-A552-E425FDEF2813}">
      <dgm:prSet custT="1"/>
      <dgm:spPr/>
      <dgm:t>
        <a:bodyPr/>
        <a:lstStyle/>
        <a:p>
          <a:pPr rtl="0"/>
          <a:r>
            <a:rPr lang="es-CO" sz="1200" b="1" i="0" dirty="0">
              <a:solidFill>
                <a:srgbClr val="000000"/>
              </a:solidFill>
              <a:latin typeface="Gadugi" panose="020B0502040204020203" pitchFamily="34" charset="0"/>
            </a:rPr>
            <a:t>3. </a:t>
          </a:r>
        </a:p>
        <a:p>
          <a:pPr rtl="0"/>
          <a:r>
            <a:rPr lang="es-CO" sz="900" b="0" dirty="0">
              <a:solidFill>
                <a:srgbClr val="000000"/>
              </a:solidFill>
              <a:latin typeface="Gadugi" panose="020B0502040204020203" pitchFamily="34" charset="0"/>
            </a:rPr>
            <a:t>Evidencias</a:t>
          </a:r>
        </a:p>
      </dgm:t>
    </dgm:pt>
    <dgm:pt modelId="{777DD3F0-262B-4DF4-BC4F-36969F1EF6EC}" type="parTrans" cxnId="{E315574C-F63B-4063-9159-8D22ADAC3BC4}">
      <dgm:prSet/>
      <dgm:spPr/>
      <dgm:t>
        <a:bodyPr/>
        <a:lstStyle/>
        <a:p>
          <a:endParaRPr lang="es-ES" sz="900" b="0">
            <a:solidFill>
              <a:srgbClr val="000000"/>
            </a:solidFill>
            <a:latin typeface="Gadugi" panose="020B0502040204020203" pitchFamily="34" charset="0"/>
          </a:endParaRPr>
        </a:p>
      </dgm:t>
    </dgm:pt>
    <dgm:pt modelId="{97DB78CB-0EF3-421B-8B01-DD97A756322D}" type="sibTrans" cxnId="{E315574C-F63B-4063-9159-8D22ADAC3BC4}">
      <dgm:prSet/>
      <dgm:spPr/>
      <dgm:t>
        <a:bodyPr/>
        <a:lstStyle/>
        <a:p>
          <a:endParaRPr lang="es-ES" sz="900" b="0">
            <a:solidFill>
              <a:srgbClr val="000000"/>
            </a:solidFill>
            <a:latin typeface="Gadugi" panose="020B0502040204020203" pitchFamily="34" charset="0"/>
          </a:endParaRPr>
        </a:p>
      </dgm:t>
    </dgm:pt>
    <dgm:pt modelId="{7E3CA807-0F8A-47FA-A7F4-857DEDD2E877}">
      <dgm:prSet custT="1"/>
      <dgm:spPr/>
      <dgm:t>
        <a:bodyPr/>
        <a:lstStyle/>
        <a:p>
          <a:pPr rtl="0"/>
          <a:r>
            <a:rPr lang="es-CO" sz="1200" b="1" i="0">
              <a:solidFill>
                <a:srgbClr val="000000"/>
              </a:solidFill>
              <a:latin typeface="Gadugi" panose="020B0502040204020203" pitchFamily="34" charset="0"/>
            </a:rPr>
            <a:t>4.</a:t>
          </a:r>
        </a:p>
        <a:p>
          <a:pPr rtl="0"/>
          <a:r>
            <a:rPr lang="es-CO" sz="900" b="0" i="0">
              <a:solidFill>
                <a:srgbClr val="000000"/>
              </a:solidFill>
              <a:latin typeface="Gadugi" panose="020B0502040204020203" pitchFamily="34" charset="0"/>
            </a:rPr>
            <a:t>Publicación de resultados</a:t>
          </a:r>
          <a:endParaRPr lang="es-CO" sz="900" b="0">
            <a:solidFill>
              <a:srgbClr val="000000"/>
            </a:solidFill>
            <a:latin typeface="Gadugi" panose="020B0502040204020203" pitchFamily="34" charset="0"/>
          </a:endParaRPr>
        </a:p>
      </dgm:t>
    </dgm:pt>
    <dgm:pt modelId="{88756394-A610-4679-A34E-106292BA7D41}" type="parTrans" cxnId="{4AF24693-6AAD-43C6-98F7-A3973CA8D0C1}">
      <dgm:prSet/>
      <dgm:spPr/>
      <dgm:t>
        <a:bodyPr/>
        <a:lstStyle/>
        <a:p>
          <a:endParaRPr lang="es-ES" sz="900" b="0">
            <a:solidFill>
              <a:srgbClr val="000000"/>
            </a:solidFill>
            <a:latin typeface="Gadugi" panose="020B0502040204020203" pitchFamily="34" charset="0"/>
          </a:endParaRPr>
        </a:p>
      </dgm:t>
    </dgm:pt>
    <dgm:pt modelId="{944700B0-EBFF-47B8-86FE-53F6A16C6B1E}" type="sibTrans" cxnId="{4AF24693-6AAD-43C6-98F7-A3973CA8D0C1}">
      <dgm:prSet/>
      <dgm:spPr/>
      <dgm:t>
        <a:bodyPr/>
        <a:lstStyle/>
        <a:p>
          <a:endParaRPr lang="es-ES" sz="900" b="0">
            <a:solidFill>
              <a:srgbClr val="000000"/>
            </a:solidFill>
            <a:latin typeface="Gadugi" panose="020B0502040204020203" pitchFamily="34" charset="0"/>
          </a:endParaRPr>
        </a:p>
      </dgm:t>
    </dgm:pt>
    <dgm:pt modelId="{19262BE6-DB17-42AC-B9F8-63D31843E030}">
      <dgm:prSet custT="1"/>
      <dgm:spPr/>
      <dgm:t>
        <a:bodyPr/>
        <a:lstStyle/>
        <a:p>
          <a:pPr rtl="0"/>
          <a:r>
            <a:rPr lang="es-CO" sz="1100" b="1" i="0" dirty="0">
              <a:solidFill>
                <a:srgbClr val="000000"/>
              </a:solidFill>
              <a:latin typeface="Gadugi" panose="020B0502040204020203" pitchFamily="34" charset="0"/>
            </a:rPr>
            <a:t>1. </a:t>
          </a:r>
        </a:p>
        <a:p>
          <a:pPr rtl="0"/>
          <a:r>
            <a:rPr lang="es-CO" sz="900" b="0" i="0" dirty="0">
              <a:solidFill>
                <a:srgbClr val="000000"/>
              </a:solidFill>
              <a:latin typeface="Gadugi" panose="020B0502040204020203" pitchFamily="34" charset="0"/>
            </a:rPr>
            <a:t>Divulgación de información</a:t>
          </a:r>
          <a:endParaRPr lang="es-CO" sz="900" b="0" dirty="0">
            <a:solidFill>
              <a:srgbClr val="000000"/>
            </a:solidFill>
            <a:latin typeface="Gadugi" panose="020B0502040204020203" pitchFamily="34" charset="0"/>
          </a:endParaRPr>
        </a:p>
      </dgm:t>
    </dgm:pt>
    <dgm:pt modelId="{0874A225-AF0A-4800-B125-0C3ED521F5AD}" type="parTrans" cxnId="{CBE53F6A-0BD1-452D-8699-DA8B2351516C}">
      <dgm:prSet/>
      <dgm:spPr/>
      <dgm:t>
        <a:bodyPr/>
        <a:lstStyle/>
        <a:p>
          <a:endParaRPr lang="es-ES" sz="900" b="0">
            <a:solidFill>
              <a:srgbClr val="000000"/>
            </a:solidFill>
            <a:latin typeface="Gadugi" panose="020B0502040204020203" pitchFamily="34" charset="0"/>
          </a:endParaRPr>
        </a:p>
      </dgm:t>
    </dgm:pt>
    <dgm:pt modelId="{A3F3371D-A38B-4CEA-AFDF-B8989418DEC3}" type="sibTrans" cxnId="{CBE53F6A-0BD1-452D-8699-DA8B2351516C}">
      <dgm:prSet/>
      <dgm:spPr/>
      <dgm:t>
        <a:bodyPr/>
        <a:lstStyle/>
        <a:p>
          <a:endParaRPr lang="es-ES" sz="900" b="0">
            <a:solidFill>
              <a:srgbClr val="000000"/>
            </a:solidFill>
            <a:latin typeface="Gadugi" panose="020B0502040204020203" pitchFamily="34" charset="0"/>
          </a:endParaRPr>
        </a:p>
      </dgm:t>
    </dgm:pt>
    <dgm:pt modelId="{916EE9CA-B670-464B-984B-4C15609F2104}">
      <dgm:prSet custT="1"/>
      <dgm:spPr/>
      <dgm:t>
        <a:bodyPr/>
        <a:lstStyle/>
        <a:p>
          <a:pPr rtl="0"/>
          <a:r>
            <a:rPr lang="es-CO" sz="1200" b="1" dirty="0">
              <a:solidFill>
                <a:srgbClr val="000000"/>
              </a:solidFill>
              <a:latin typeface="Gadugi" panose="020B0502040204020203" pitchFamily="34" charset="0"/>
            </a:rPr>
            <a:t>5.</a:t>
          </a:r>
        </a:p>
        <a:p>
          <a:pPr rtl="0"/>
          <a:r>
            <a:rPr lang="es-CO" sz="900" b="0" i="0" dirty="0">
              <a:solidFill>
                <a:srgbClr val="000000"/>
              </a:solidFill>
              <a:latin typeface="Gadugi" panose="020B0502040204020203" pitchFamily="34" charset="0"/>
            </a:rPr>
            <a:t>Respuestas a ciudadanos y seguimiento a compromisos</a:t>
          </a:r>
          <a:endParaRPr lang="es-CO" sz="900" b="0" dirty="0">
            <a:solidFill>
              <a:srgbClr val="000000"/>
            </a:solidFill>
            <a:latin typeface="Gadugi" panose="020B0502040204020203" pitchFamily="34" charset="0"/>
          </a:endParaRPr>
        </a:p>
      </dgm:t>
    </dgm:pt>
    <dgm:pt modelId="{5BFA1C0C-95B7-401A-8BD4-8A0624F7B314}" type="parTrans" cxnId="{25FCE5E2-6517-4957-8AD8-4ED55D600CF0}">
      <dgm:prSet/>
      <dgm:spPr/>
      <dgm:t>
        <a:bodyPr/>
        <a:lstStyle/>
        <a:p>
          <a:endParaRPr lang="es-ES" sz="900" b="0">
            <a:latin typeface="Gadugi" panose="020B0502040204020203" pitchFamily="34" charset="0"/>
          </a:endParaRPr>
        </a:p>
      </dgm:t>
    </dgm:pt>
    <dgm:pt modelId="{D6B76910-458A-4DC6-B94F-EF11D40ED8EE}" type="sibTrans" cxnId="{25FCE5E2-6517-4957-8AD8-4ED55D600CF0}">
      <dgm:prSet/>
      <dgm:spPr/>
      <dgm:t>
        <a:bodyPr/>
        <a:lstStyle/>
        <a:p>
          <a:endParaRPr lang="es-ES" sz="900" b="0">
            <a:latin typeface="Gadugi" panose="020B0502040204020203" pitchFamily="34" charset="0"/>
          </a:endParaRPr>
        </a:p>
      </dgm:t>
    </dgm:pt>
    <dgm:pt modelId="{61DE13D5-DA01-493E-AE57-8D405C71A482}" type="pres">
      <dgm:prSet presAssocID="{96216315-6925-4403-BA52-1C795E83902A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F97AB36-F257-439C-8A54-40393A270527}" type="pres">
      <dgm:prSet presAssocID="{A7A0AE7A-35B3-4AFD-A3C2-40F25929EBD8}" presName="centerShape" presStyleLbl="node0" presStyleIdx="0" presStyleCnt="1" custLinFactNeighborX="-366"/>
      <dgm:spPr/>
    </dgm:pt>
    <dgm:pt modelId="{AADA34DD-928A-4B76-A3B1-B0964EB56635}" type="pres">
      <dgm:prSet presAssocID="{19262BE6-DB17-42AC-B9F8-63D31843E030}" presName="node" presStyleLbl="node1" presStyleIdx="0" presStyleCnt="5">
        <dgm:presLayoutVars>
          <dgm:bulletEnabled val="1"/>
        </dgm:presLayoutVars>
      </dgm:prSet>
      <dgm:spPr/>
    </dgm:pt>
    <dgm:pt modelId="{8812DFB0-EB80-484E-9818-C51651D012C3}" type="pres">
      <dgm:prSet presAssocID="{19262BE6-DB17-42AC-B9F8-63D31843E030}" presName="dummy" presStyleCnt="0"/>
      <dgm:spPr/>
    </dgm:pt>
    <dgm:pt modelId="{CCF5F38C-465E-4344-9E99-19BBC29DEFFE}" type="pres">
      <dgm:prSet presAssocID="{A3F3371D-A38B-4CEA-AFDF-B8989418DEC3}" presName="sibTrans" presStyleLbl="sibTrans2D1" presStyleIdx="0" presStyleCnt="5"/>
      <dgm:spPr/>
    </dgm:pt>
    <dgm:pt modelId="{9D225A06-7990-4D42-AD22-E7CF63F62720}" type="pres">
      <dgm:prSet presAssocID="{260AF2A9-E5EF-4982-AC4A-2D56BCEF4336}" presName="node" presStyleLbl="node1" presStyleIdx="1" presStyleCnt="5" custRadScaleRad="98597" custRadScaleInc="955">
        <dgm:presLayoutVars>
          <dgm:bulletEnabled val="1"/>
        </dgm:presLayoutVars>
      </dgm:prSet>
      <dgm:spPr/>
    </dgm:pt>
    <dgm:pt modelId="{0AE6EAF3-DCA6-4605-8B9A-98F07DD9DA4F}" type="pres">
      <dgm:prSet presAssocID="{260AF2A9-E5EF-4982-AC4A-2D56BCEF4336}" presName="dummy" presStyleCnt="0"/>
      <dgm:spPr/>
    </dgm:pt>
    <dgm:pt modelId="{5D159E79-5AB8-42DA-9C55-8AA15A749AB6}" type="pres">
      <dgm:prSet presAssocID="{BE4B2E44-E9F9-4E33-8F6D-274967894AD9}" presName="sibTrans" presStyleLbl="sibTrans2D1" presStyleIdx="1" presStyleCnt="5"/>
      <dgm:spPr/>
    </dgm:pt>
    <dgm:pt modelId="{42953721-406A-4252-A6EA-DFAFD913BE1A}" type="pres">
      <dgm:prSet presAssocID="{DDC8C45B-B192-46E8-A552-E425FDEF2813}" presName="node" presStyleLbl="node1" presStyleIdx="2" presStyleCnt="5">
        <dgm:presLayoutVars>
          <dgm:bulletEnabled val="1"/>
        </dgm:presLayoutVars>
      </dgm:prSet>
      <dgm:spPr/>
    </dgm:pt>
    <dgm:pt modelId="{C2939C10-97A7-449F-A305-F208AE24636B}" type="pres">
      <dgm:prSet presAssocID="{DDC8C45B-B192-46E8-A552-E425FDEF2813}" presName="dummy" presStyleCnt="0"/>
      <dgm:spPr/>
    </dgm:pt>
    <dgm:pt modelId="{72897737-B3FA-4D94-9208-E26945629F1B}" type="pres">
      <dgm:prSet presAssocID="{97DB78CB-0EF3-421B-8B01-DD97A756322D}" presName="sibTrans" presStyleLbl="sibTrans2D1" presStyleIdx="2" presStyleCnt="5"/>
      <dgm:spPr/>
    </dgm:pt>
    <dgm:pt modelId="{E20F4305-DAB5-4FC2-9375-DE0DB1ED09C5}" type="pres">
      <dgm:prSet presAssocID="{7E3CA807-0F8A-47FA-A7F4-857DEDD2E877}" presName="node" presStyleLbl="node1" presStyleIdx="3" presStyleCnt="5">
        <dgm:presLayoutVars>
          <dgm:bulletEnabled val="1"/>
        </dgm:presLayoutVars>
      </dgm:prSet>
      <dgm:spPr/>
    </dgm:pt>
    <dgm:pt modelId="{44D17C97-9B98-48B9-BEE6-A185F1F3016C}" type="pres">
      <dgm:prSet presAssocID="{7E3CA807-0F8A-47FA-A7F4-857DEDD2E877}" presName="dummy" presStyleCnt="0"/>
      <dgm:spPr/>
    </dgm:pt>
    <dgm:pt modelId="{A16F2467-0BAF-4F24-A8A2-E38AACD56DC1}" type="pres">
      <dgm:prSet presAssocID="{944700B0-EBFF-47B8-86FE-53F6A16C6B1E}" presName="sibTrans" presStyleLbl="sibTrans2D1" presStyleIdx="3" presStyleCnt="5"/>
      <dgm:spPr/>
    </dgm:pt>
    <dgm:pt modelId="{4B2949FB-E99F-4A4B-A042-567D17A35E18}" type="pres">
      <dgm:prSet presAssocID="{916EE9CA-B670-464B-984B-4C15609F2104}" presName="node" presStyleLbl="node1" presStyleIdx="4" presStyleCnt="5">
        <dgm:presLayoutVars>
          <dgm:bulletEnabled val="1"/>
        </dgm:presLayoutVars>
      </dgm:prSet>
      <dgm:spPr/>
    </dgm:pt>
    <dgm:pt modelId="{4D8D1F0B-1503-4B7A-8D2A-B470267E1BBA}" type="pres">
      <dgm:prSet presAssocID="{916EE9CA-B670-464B-984B-4C15609F2104}" presName="dummy" presStyleCnt="0"/>
      <dgm:spPr/>
    </dgm:pt>
    <dgm:pt modelId="{7C95018A-4F95-4357-B6CD-0F380B99562E}" type="pres">
      <dgm:prSet presAssocID="{D6B76910-458A-4DC6-B94F-EF11D40ED8EE}" presName="sibTrans" presStyleLbl="sibTrans2D1" presStyleIdx="4" presStyleCnt="5"/>
      <dgm:spPr/>
    </dgm:pt>
  </dgm:ptLst>
  <dgm:cxnLst>
    <dgm:cxn modelId="{9CE71C14-B880-48AA-84BD-A1BD2E700286}" type="presOf" srcId="{944700B0-EBFF-47B8-86FE-53F6A16C6B1E}" destId="{A16F2467-0BAF-4F24-A8A2-E38AACD56DC1}" srcOrd="0" destOrd="0" presId="urn:microsoft.com/office/officeart/2005/8/layout/radial6"/>
    <dgm:cxn modelId="{81535919-168C-4AFD-B6F3-BEA669EC9804}" srcId="{A7A0AE7A-35B3-4AFD-A3C2-40F25929EBD8}" destId="{260AF2A9-E5EF-4982-AC4A-2D56BCEF4336}" srcOrd="1" destOrd="0" parTransId="{028E8EB6-F3C6-4E1B-B8DB-372AB658701E}" sibTransId="{BE4B2E44-E9F9-4E33-8F6D-274967894AD9}"/>
    <dgm:cxn modelId="{52C64230-0661-4E0D-A75F-EF607F735784}" type="presOf" srcId="{260AF2A9-E5EF-4982-AC4A-2D56BCEF4336}" destId="{9D225A06-7990-4D42-AD22-E7CF63F62720}" srcOrd="0" destOrd="0" presId="urn:microsoft.com/office/officeart/2005/8/layout/radial6"/>
    <dgm:cxn modelId="{E2C8AB42-E5EA-42D7-BF0F-DA802C1CCD19}" type="presOf" srcId="{A3F3371D-A38B-4CEA-AFDF-B8989418DEC3}" destId="{CCF5F38C-465E-4344-9E99-19BBC29DEFFE}" srcOrd="0" destOrd="0" presId="urn:microsoft.com/office/officeart/2005/8/layout/radial6"/>
    <dgm:cxn modelId="{CBE53F6A-0BD1-452D-8699-DA8B2351516C}" srcId="{A7A0AE7A-35B3-4AFD-A3C2-40F25929EBD8}" destId="{19262BE6-DB17-42AC-B9F8-63D31843E030}" srcOrd="0" destOrd="0" parTransId="{0874A225-AF0A-4800-B125-0C3ED521F5AD}" sibTransId="{A3F3371D-A38B-4CEA-AFDF-B8989418DEC3}"/>
    <dgm:cxn modelId="{E315574C-F63B-4063-9159-8D22ADAC3BC4}" srcId="{A7A0AE7A-35B3-4AFD-A3C2-40F25929EBD8}" destId="{DDC8C45B-B192-46E8-A552-E425FDEF2813}" srcOrd="2" destOrd="0" parTransId="{777DD3F0-262B-4DF4-BC4F-36969F1EF6EC}" sibTransId="{97DB78CB-0EF3-421B-8B01-DD97A756322D}"/>
    <dgm:cxn modelId="{F5AC2B6F-53F5-426A-A132-1A68D45C7EEA}" type="presOf" srcId="{916EE9CA-B670-464B-984B-4C15609F2104}" destId="{4B2949FB-E99F-4A4B-A042-567D17A35E18}" srcOrd="0" destOrd="0" presId="urn:microsoft.com/office/officeart/2005/8/layout/radial6"/>
    <dgm:cxn modelId="{B4ACC054-D400-48C9-B536-81F62F9859CD}" type="presOf" srcId="{97DB78CB-0EF3-421B-8B01-DD97A756322D}" destId="{72897737-B3FA-4D94-9208-E26945629F1B}" srcOrd="0" destOrd="0" presId="urn:microsoft.com/office/officeart/2005/8/layout/radial6"/>
    <dgm:cxn modelId="{0C79B55A-35F1-4512-8D58-060D767779D0}" type="presOf" srcId="{96216315-6925-4403-BA52-1C795E83902A}" destId="{61DE13D5-DA01-493E-AE57-8D405C71A482}" srcOrd="0" destOrd="0" presId="urn:microsoft.com/office/officeart/2005/8/layout/radial6"/>
    <dgm:cxn modelId="{4AF24693-6AAD-43C6-98F7-A3973CA8D0C1}" srcId="{A7A0AE7A-35B3-4AFD-A3C2-40F25929EBD8}" destId="{7E3CA807-0F8A-47FA-A7F4-857DEDD2E877}" srcOrd="3" destOrd="0" parTransId="{88756394-A610-4679-A34E-106292BA7D41}" sibTransId="{944700B0-EBFF-47B8-86FE-53F6A16C6B1E}"/>
    <dgm:cxn modelId="{ABECA494-9B57-4148-A4E7-6F5200706351}" type="presOf" srcId="{DDC8C45B-B192-46E8-A552-E425FDEF2813}" destId="{42953721-406A-4252-A6EA-DFAFD913BE1A}" srcOrd="0" destOrd="0" presId="urn:microsoft.com/office/officeart/2005/8/layout/radial6"/>
    <dgm:cxn modelId="{6038B2A1-4FCD-4EE3-8E54-078F6ADD512E}" type="presOf" srcId="{D6B76910-458A-4DC6-B94F-EF11D40ED8EE}" destId="{7C95018A-4F95-4357-B6CD-0F380B99562E}" srcOrd="0" destOrd="0" presId="urn:microsoft.com/office/officeart/2005/8/layout/radial6"/>
    <dgm:cxn modelId="{EFCDECA8-1F15-4C96-9499-9C3662CFD4D1}" type="presOf" srcId="{19262BE6-DB17-42AC-B9F8-63D31843E030}" destId="{AADA34DD-928A-4B76-A3B1-B0964EB56635}" srcOrd="0" destOrd="0" presId="urn:microsoft.com/office/officeart/2005/8/layout/radial6"/>
    <dgm:cxn modelId="{17D288BC-504B-4923-8515-AA88A3256DE7}" type="presOf" srcId="{A7A0AE7A-35B3-4AFD-A3C2-40F25929EBD8}" destId="{3F97AB36-F257-439C-8A54-40393A270527}" srcOrd="0" destOrd="0" presId="urn:microsoft.com/office/officeart/2005/8/layout/radial6"/>
    <dgm:cxn modelId="{CC81AED5-ADCC-453D-885E-7B1AD31EFD78}" type="presOf" srcId="{BE4B2E44-E9F9-4E33-8F6D-274967894AD9}" destId="{5D159E79-5AB8-42DA-9C55-8AA15A749AB6}" srcOrd="0" destOrd="0" presId="urn:microsoft.com/office/officeart/2005/8/layout/radial6"/>
    <dgm:cxn modelId="{25FCE5E2-6517-4957-8AD8-4ED55D600CF0}" srcId="{A7A0AE7A-35B3-4AFD-A3C2-40F25929EBD8}" destId="{916EE9CA-B670-464B-984B-4C15609F2104}" srcOrd="4" destOrd="0" parTransId="{5BFA1C0C-95B7-401A-8BD4-8A0624F7B314}" sibTransId="{D6B76910-458A-4DC6-B94F-EF11D40ED8EE}"/>
    <dgm:cxn modelId="{DE9AD3EB-01E7-4254-94AE-97C43DF70F77}" srcId="{96216315-6925-4403-BA52-1C795E83902A}" destId="{A7A0AE7A-35B3-4AFD-A3C2-40F25929EBD8}" srcOrd="0" destOrd="0" parTransId="{96951801-262C-414A-86F6-27C9D38DE2E7}" sibTransId="{3420C22A-72D2-426D-89EB-975C429E0D6F}"/>
    <dgm:cxn modelId="{F47D41F1-9BBC-45B7-A71A-0CF4D1A09F6E}" type="presOf" srcId="{7E3CA807-0F8A-47FA-A7F4-857DEDD2E877}" destId="{E20F4305-DAB5-4FC2-9375-DE0DB1ED09C5}" srcOrd="0" destOrd="0" presId="urn:microsoft.com/office/officeart/2005/8/layout/radial6"/>
    <dgm:cxn modelId="{528222D7-38A0-4BBC-921F-50B8C59783DE}" type="presParOf" srcId="{61DE13D5-DA01-493E-AE57-8D405C71A482}" destId="{3F97AB36-F257-439C-8A54-40393A270527}" srcOrd="0" destOrd="0" presId="urn:microsoft.com/office/officeart/2005/8/layout/radial6"/>
    <dgm:cxn modelId="{181DA334-260E-4FA3-8A7C-3E62B19B5BD6}" type="presParOf" srcId="{61DE13D5-DA01-493E-AE57-8D405C71A482}" destId="{AADA34DD-928A-4B76-A3B1-B0964EB56635}" srcOrd="1" destOrd="0" presId="urn:microsoft.com/office/officeart/2005/8/layout/radial6"/>
    <dgm:cxn modelId="{C93DFA93-C90F-48C9-9427-34373EEF1A34}" type="presParOf" srcId="{61DE13D5-DA01-493E-AE57-8D405C71A482}" destId="{8812DFB0-EB80-484E-9818-C51651D012C3}" srcOrd="2" destOrd="0" presId="urn:microsoft.com/office/officeart/2005/8/layout/radial6"/>
    <dgm:cxn modelId="{BCE8B19F-D24E-4698-9DC3-5083A95815AB}" type="presParOf" srcId="{61DE13D5-DA01-493E-AE57-8D405C71A482}" destId="{CCF5F38C-465E-4344-9E99-19BBC29DEFFE}" srcOrd="3" destOrd="0" presId="urn:microsoft.com/office/officeart/2005/8/layout/radial6"/>
    <dgm:cxn modelId="{A735886F-18B1-4C8B-8ECA-D8D900D54A4F}" type="presParOf" srcId="{61DE13D5-DA01-493E-AE57-8D405C71A482}" destId="{9D225A06-7990-4D42-AD22-E7CF63F62720}" srcOrd="4" destOrd="0" presId="urn:microsoft.com/office/officeart/2005/8/layout/radial6"/>
    <dgm:cxn modelId="{3655F843-EE19-452E-A9FA-12A72C0C8AE2}" type="presParOf" srcId="{61DE13D5-DA01-493E-AE57-8D405C71A482}" destId="{0AE6EAF3-DCA6-4605-8B9A-98F07DD9DA4F}" srcOrd="5" destOrd="0" presId="urn:microsoft.com/office/officeart/2005/8/layout/radial6"/>
    <dgm:cxn modelId="{961E0D6F-322A-4F99-B8D2-5DD3D0326F19}" type="presParOf" srcId="{61DE13D5-DA01-493E-AE57-8D405C71A482}" destId="{5D159E79-5AB8-42DA-9C55-8AA15A749AB6}" srcOrd="6" destOrd="0" presId="urn:microsoft.com/office/officeart/2005/8/layout/radial6"/>
    <dgm:cxn modelId="{9E208030-4C88-4AC5-ABD1-FA8251578DE5}" type="presParOf" srcId="{61DE13D5-DA01-493E-AE57-8D405C71A482}" destId="{42953721-406A-4252-A6EA-DFAFD913BE1A}" srcOrd="7" destOrd="0" presId="urn:microsoft.com/office/officeart/2005/8/layout/radial6"/>
    <dgm:cxn modelId="{66DC9060-B2D2-4BDE-8EA1-CAACECEEDDB3}" type="presParOf" srcId="{61DE13D5-DA01-493E-AE57-8D405C71A482}" destId="{C2939C10-97A7-449F-A305-F208AE24636B}" srcOrd="8" destOrd="0" presId="urn:microsoft.com/office/officeart/2005/8/layout/radial6"/>
    <dgm:cxn modelId="{4E4EAA7C-B1DF-4374-AB16-70AB00518533}" type="presParOf" srcId="{61DE13D5-DA01-493E-AE57-8D405C71A482}" destId="{72897737-B3FA-4D94-9208-E26945629F1B}" srcOrd="9" destOrd="0" presId="urn:microsoft.com/office/officeart/2005/8/layout/radial6"/>
    <dgm:cxn modelId="{9BFE684F-363D-461C-BB2F-085C19D5AC17}" type="presParOf" srcId="{61DE13D5-DA01-493E-AE57-8D405C71A482}" destId="{E20F4305-DAB5-4FC2-9375-DE0DB1ED09C5}" srcOrd="10" destOrd="0" presId="urn:microsoft.com/office/officeart/2005/8/layout/radial6"/>
    <dgm:cxn modelId="{85C82454-BF08-48DA-834F-2B8E73A0491C}" type="presParOf" srcId="{61DE13D5-DA01-493E-AE57-8D405C71A482}" destId="{44D17C97-9B98-48B9-BEE6-A185F1F3016C}" srcOrd="11" destOrd="0" presId="urn:microsoft.com/office/officeart/2005/8/layout/radial6"/>
    <dgm:cxn modelId="{D5B14BC2-8A74-4A88-8F1A-35ABA75CC168}" type="presParOf" srcId="{61DE13D5-DA01-493E-AE57-8D405C71A482}" destId="{A16F2467-0BAF-4F24-A8A2-E38AACD56DC1}" srcOrd="12" destOrd="0" presId="urn:microsoft.com/office/officeart/2005/8/layout/radial6"/>
    <dgm:cxn modelId="{F9D28EA6-32F0-48EC-9254-FE0D3F3837D2}" type="presParOf" srcId="{61DE13D5-DA01-493E-AE57-8D405C71A482}" destId="{4B2949FB-E99F-4A4B-A042-567D17A35E18}" srcOrd="13" destOrd="0" presId="urn:microsoft.com/office/officeart/2005/8/layout/radial6"/>
    <dgm:cxn modelId="{7246E65D-2D3F-417C-B6ED-E2F33A703396}" type="presParOf" srcId="{61DE13D5-DA01-493E-AE57-8D405C71A482}" destId="{4D8D1F0B-1503-4B7A-8D2A-B470267E1BBA}" srcOrd="14" destOrd="0" presId="urn:microsoft.com/office/officeart/2005/8/layout/radial6"/>
    <dgm:cxn modelId="{448D3D21-FC8A-4B63-A283-123CA554746B}" type="presParOf" srcId="{61DE13D5-DA01-493E-AE57-8D405C71A482}" destId="{7C95018A-4F95-4357-B6CD-0F380B99562E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95018A-4F95-4357-B6CD-0F380B99562E}">
      <dsp:nvSpPr>
        <dsp:cNvPr id="0" name=""/>
        <dsp:cNvSpPr/>
      </dsp:nvSpPr>
      <dsp:spPr>
        <a:xfrm>
          <a:off x="1742046" y="483412"/>
          <a:ext cx="3223330" cy="3223330"/>
        </a:xfrm>
        <a:prstGeom prst="blockArc">
          <a:avLst>
            <a:gd name="adj1" fmla="val 11880000"/>
            <a:gd name="adj2" fmla="val 16200000"/>
            <a:gd name="adj3" fmla="val 464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16F2467-0BAF-4F24-A8A2-E38AACD56DC1}">
      <dsp:nvSpPr>
        <dsp:cNvPr id="0" name=""/>
        <dsp:cNvSpPr/>
      </dsp:nvSpPr>
      <dsp:spPr>
        <a:xfrm>
          <a:off x="1742046" y="483412"/>
          <a:ext cx="3223330" cy="3223330"/>
        </a:xfrm>
        <a:prstGeom prst="blockArc">
          <a:avLst>
            <a:gd name="adj1" fmla="val 7560000"/>
            <a:gd name="adj2" fmla="val 11880000"/>
            <a:gd name="adj3" fmla="val 464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2897737-B3FA-4D94-9208-E26945629F1B}">
      <dsp:nvSpPr>
        <dsp:cNvPr id="0" name=""/>
        <dsp:cNvSpPr/>
      </dsp:nvSpPr>
      <dsp:spPr>
        <a:xfrm>
          <a:off x="1742046" y="483412"/>
          <a:ext cx="3223330" cy="3223330"/>
        </a:xfrm>
        <a:prstGeom prst="blockArc">
          <a:avLst>
            <a:gd name="adj1" fmla="val 3240000"/>
            <a:gd name="adj2" fmla="val 7560000"/>
            <a:gd name="adj3" fmla="val 464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D159E79-5AB8-42DA-9C55-8AA15A749AB6}">
      <dsp:nvSpPr>
        <dsp:cNvPr id="0" name=""/>
        <dsp:cNvSpPr/>
      </dsp:nvSpPr>
      <dsp:spPr>
        <a:xfrm>
          <a:off x="1723303" y="497243"/>
          <a:ext cx="3223330" cy="3223330"/>
        </a:xfrm>
        <a:prstGeom prst="blockArc">
          <a:avLst>
            <a:gd name="adj1" fmla="val 20517483"/>
            <a:gd name="adj2" fmla="val 3189135"/>
            <a:gd name="adj3" fmla="val 464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CF5F38C-465E-4344-9E99-19BBC29DEFFE}">
      <dsp:nvSpPr>
        <dsp:cNvPr id="0" name=""/>
        <dsp:cNvSpPr/>
      </dsp:nvSpPr>
      <dsp:spPr>
        <a:xfrm>
          <a:off x="1718814" y="483241"/>
          <a:ext cx="3223330" cy="3223330"/>
        </a:xfrm>
        <a:prstGeom prst="blockArc">
          <a:avLst>
            <a:gd name="adj1" fmla="val 16250732"/>
            <a:gd name="adj2" fmla="val 20549592"/>
            <a:gd name="adj3" fmla="val 464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F97AB36-F257-439C-8A54-40393A270527}">
      <dsp:nvSpPr>
        <dsp:cNvPr id="0" name=""/>
        <dsp:cNvSpPr/>
      </dsp:nvSpPr>
      <dsp:spPr>
        <a:xfrm>
          <a:off x="2600375" y="1353265"/>
          <a:ext cx="1483624" cy="148362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200" b="1" i="0" kern="1200" dirty="0">
              <a:solidFill>
                <a:srgbClr val="000000"/>
              </a:solidFill>
              <a:latin typeface="Gadugi" panose="020B0502040204020203" pitchFamily="34" charset="0"/>
            </a:rPr>
            <a:t>A través de las fases de:</a:t>
          </a:r>
          <a:endParaRPr lang="es-CO" sz="1200" b="1" kern="1200" dirty="0">
            <a:solidFill>
              <a:srgbClr val="000000"/>
            </a:solidFill>
            <a:latin typeface="Gadugi" panose="020B0502040204020203" pitchFamily="34" charset="0"/>
          </a:endParaRPr>
        </a:p>
      </dsp:txBody>
      <dsp:txXfrm>
        <a:off x="2817647" y="1570537"/>
        <a:ext cx="1049080" cy="1049080"/>
      </dsp:txXfrm>
    </dsp:sp>
    <dsp:sp modelId="{AADA34DD-928A-4B76-A3B1-B0964EB56635}">
      <dsp:nvSpPr>
        <dsp:cNvPr id="0" name=""/>
        <dsp:cNvSpPr/>
      </dsp:nvSpPr>
      <dsp:spPr>
        <a:xfrm>
          <a:off x="2834442" y="1531"/>
          <a:ext cx="1038537" cy="103853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b="1" i="0" kern="1200" dirty="0">
              <a:solidFill>
                <a:srgbClr val="000000"/>
              </a:solidFill>
              <a:latin typeface="Gadugi" panose="020B0502040204020203" pitchFamily="34" charset="0"/>
            </a:rPr>
            <a:t>1. </a:t>
          </a:r>
        </a:p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900" b="0" i="0" kern="1200" dirty="0">
              <a:solidFill>
                <a:srgbClr val="000000"/>
              </a:solidFill>
              <a:latin typeface="Gadugi" panose="020B0502040204020203" pitchFamily="34" charset="0"/>
            </a:rPr>
            <a:t>Divulgación de información</a:t>
          </a:r>
          <a:endParaRPr lang="es-CO" sz="900" b="0" kern="1200" dirty="0">
            <a:solidFill>
              <a:srgbClr val="000000"/>
            </a:solidFill>
            <a:latin typeface="Gadugi" panose="020B0502040204020203" pitchFamily="34" charset="0"/>
          </a:endParaRPr>
        </a:p>
      </dsp:txBody>
      <dsp:txXfrm>
        <a:off x="2986532" y="153621"/>
        <a:ext cx="734357" cy="734357"/>
      </dsp:txXfrm>
    </dsp:sp>
    <dsp:sp modelId="{9D225A06-7990-4D42-AD22-E7CF63F62720}">
      <dsp:nvSpPr>
        <dsp:cNvPr id="0" name=""/>
        <dsp:cNvSpPr/>
      </dsp:nvSpPr>
      <dsp:spPr>
        <a:xfrm>
          <a:off x="4312571" y="1102065"/>
          <a:ext cx="1038537" cy="103853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200" b="1" i="0" kern="1200" dirty="0">
              <a:solidFill>
                <a:srgbClr val="000000"/>
              </a:solidFill>
              <a:latin typeface="Gadugi" panose="020B0502040204020203" pitchFamily="34" charset="0"/>
            </a:rPr>
            <a:t>2. </a:t>
          </a:r>
          <a:r>
            <a:rPr lang="es-CO" sz="900" b="0" i="0" kern="1200" dirty="0">
              <a:solidFill>
                <a:srgbClr val="000000"/>
              </a:solidFill>
              <a:latin typeface="Gadugi" panose="020B0502040204020203" pitchFamily="34" charset="0"/>
            </a:rPr>
            <a:t>Desarrollo del las actividades</a:t>
          </a:r>
          <a:endParaRPr lang="es-CO" sz="900" b="0" kern="1200" dirty="0">
            <a:solidFill>
              <a:srgbClr val="000000"/>
            </a:solidFill>
            <a:latin typeface="Gadugi" panose="020B0502040204020203" pitchFamily="34" charset="0"/>
          </a:endParaRPr>
        </a:p>
      </dsp:txBody>
      <dsp:txXfrm>
        <a:off x="4464661" y="1254155"/>
        <a:ext cx="734357" cy="734357"/>
      </dsp:txXfrm>
    </dsp:sp>
    <dsp:sp modelId="{42953721-406A-4252-A6EA-DFAFD913BE1A}">
      <dsp:nvSpPr>
        <dsp:cNvPr id="0" name=""/>
        <dsp:cNvSpPr/>
      </dsp:nvSpPr>
      <dsp:spPr>
        <a:xfrm>
          <a:off x="3759780" y="2849427"/>
          <a:ext cx="1038537" cy="103853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200" b="1" i="0" kern="1200" dirty="0">
              <a:solidFill>
                <a:srgbClr val="000000"/>
              </a:solidFill>
              <a:latin typeface="Gadugi" panose="020B0502040204020203" pitchFamily="34" charset="0"/>
            </a:rPr>
            <a:t>3. </a:t>
          </a:r>
        </a:p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900" b="0" kern="1200" dirty="0">
              <a:solidFill>
                <a:srgbClr val="000000"/>
              </a:solidFill>
              <a:latin typeface="Gadugi" panose="020B0502040204020203" pitchFamily="34" charset="0"/>
            </a:rPr>
            <a:t>Evidencias</a:t>
          </a:r>
        </a:p>
      </dsp:txBody>
      <dsp:txXfrm>
        <a:off x="3911870" y="3001517"/>
        <a:ext cx="734357" cy="734357"/>
      </dsp:txXfrm>
    </dsp:sp>
    <dsp:sp modelId="{E20F4305-DAB5-4FC2-9375-DE0DB1ED09C5}">
      <dsp:nvSpPr>
        <dsp:cNvPr id="0" name=""/>
        <dsp:cNvSpPr/>
      </dsp:nvSpPr>
      <dsp:spPr>
        <a:xfrm>
          <a:off x="1909105" y="2849427"/>
          <a:ext cx="1038537" cy="103853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200" b="1" i="0" kern="1200">
              <a:solidFill>
                <a:srgbClr val="000000"/>
              </a:solidFill>
              <a:latin typeface="Gadugi" panose="020B0502040204020203" pitchFamily="34" charset="0"/>
            </a:rPr>
            <a:t>4.</a:t>
          </a:r>
        </a:p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900" b="0" i="0" kern="1200">
              <a:solidFill>
                <a:srgbClr val="000000"/>
              </a:solidFill>
              <a:latin typeface="Gadugi" panose="020B0502040204020203" pitchFamily="34" charset="0"/>
            </a:rPr>
            <a:t>Publicación de resultados</a:t>
          </a:r>
          <a:endParaRPr lang="es-CO" sz="900" b="0" kern="1200">
            <a:solidFill>
              <a:srgbClr val="000000"/>
            </a:solidFill>
            <a:latin typeface="Gadugi" panose="020B0502040204020203" pitchFamily="34" charset="0"/>
          </a:endParaRPr>
        </a:p>
      </dsp:txBody>
      <dsp:txXfrm>
        <a:off x="2061195" y="3001517"/>
        <a:ext cx="734357" cy="734357"/>
      </dsp:txXfrm>
    </dsp:sp>
    <dsp:sp modelId="{4B2949FB-E99F-4A4B-A042-567D17A35E18}">
      <dsp:nvSpPr>
        <dsp:cNvPr id="0" name=""/>
        <dsp:cNvSpPr/>
      </dsp:nvSpPr>
      <dsp:spPr>
        <a:xfrm>
          <a:off x="1337215" y="1089330"/>
          <a:ext cx="1038537" cy="103853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200" b="1" kern="1200" dirty="0">
              <a:solidFill>
                <a:srgbClr val="000000"/>
              </a:solidFill>
              <a:latin typeface="Gadugi" panose="020B0502040204020203" pitchFamily="34" charset="0"/>
            </a:rPr>
            <a:t>5.</a:t>
          </a:r>
        </a:p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900" b="0" i="0" kern="1200" dirty="0">
              <a:solidFill>
                <a:srgbClr val="000000"/>
              </a:solidFill>
              <a:latin typeface="Gadugi" panose="020B0502040204020203" pitchFamily="34" charset="0"/>
            </a:rPr>
            <a:t>Respuestas a ciudadanos y seguimiento a compromisos</a:t>
          </a:r>
          <a:endParaRPr lang="es-CO" sz="900" b="0" kern="1200" dirty="0">
            <a:solidFill>
              <a:srgbClr val="000000"/>
            </a:solidFill>
            <a:latin typeface="Gadugi" panose="020B0502040204020203" pitchFamily="34" charset="0"/>
          </a:endParaRPr>
        </a:p>
      </dsp:txBody>
      <dsp:txXfrm>
        <a:off x="1489305" y="1241420"/>
        <a:ext cx="734357" cy="7343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Google Shape;3;n">
            <a:extLst>
              <a:ext uri="{FF2B5EF4-FFF2-40B4-BE49-F238E27FC236}">
                <a16:creationId xmlns:a16="http://schemas.microsoft.com/office/drawing/2014/main" id="{C419509C-0341-4D40-BC96-7028A0B1DF5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74193200 w 120000"/>
              <a:gd name="T3" fmla="*/ 0 h 120000"/>
              <a:gd name="T4" fmla="*/ 174193200 w 120000"/>
              <a:gd name="T5" fmla="*/ 97983675 h 120000"/>
              <a:gd name="T6" fmla="*/ 0 w 120000"/>
              <a:gd name="T7" fmla="*/ 97983675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Google Shape;4;n">
            <a:extLst>
              <a:ext uri="{FF2B5EF4-FFF2-40B4-BE49-F238E27FC236}">
                <a16:creationId xmlns:a16="http://schemas.microsoft.com/office/drawing/2014/main" id="{88AA7D35-62F5-4AB8-81A6-7C960847CEF7}"/>
              </a:ext>
            </a:extLst>
          </p:cNvPr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s-CO" altLang="es-CO"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90613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L="457200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1pPr>
    <a:lvl2pPr marL="742950" lvl="1" indent="-2857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2pPr>
    <a:lvl3pPr marL="1143000" lvl="2" indent="-2286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3pPr>
    <a:lvl4pPr marL="1600200" lvl="3" indent="-2286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4pPr>
    <a:lvl5pPr marL="2057400" lvl="4" indent="-2286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Google Shape;123;p2:notes">
            <a:extLst>
              <a:ext uri="{FF2B5EF4-FFF2-40B4-BE49-F238E27FC236}">
                <a16:creationId xmlns:a16="http://schemas.microsoft.com/office/drawing/2014/main" id="{A166A568-BFD1-43AE-99EB-981D1E5342E6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309676800 w 120000"/>
              <a:gd name="T3" fmla="*/ 0 h 120000"/>
              <a:gd name="T4" fmla="*/ 309676800 w 120000"/>
              <a:gd name="T5" fmla="*/ 97983675 h 120000"/>
              <a:gd name="T6" fmla="*/ 0 w 120000"/>
              <a:gd name="T7" fmla="*/ 97983675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headEnd/>
            <a:tailEnd/>
          </a:ln>
        </p:spPr>
      </p:sp>
      <p:sp>
        <p:nvSpPr>
          <p:cNvPr id="10243" name="Google Shape;124;p2:notes">
            <a:extLst>
              <a:ext uri="{FF2B5EF4-FFF2-40B4-BE49-F238E27FC236}">
                <a16:creationId xmlns:a16="http://schemas.microsoft.com/office/drawing/2014/main" id="{4857D5DF-7480-4984-9BC2-750CE85BC71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s-CO" altLang="es-CO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9212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Google Shape;154;p6:notes">
            <a:extLst>
              <a:ext uri="{FF2B5EF4-FFF2-40B4-BE49-F238E27FC236}">
                <a16:creationId xmlns:a16="http://schemas.microsoft.com/office/drawing/2014/main" id="{81736304-4E52-44EE-876C-85BEA7C8593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s-CO" altLang="es-CO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31" name="Google Shape;155;p6:notes">
            <a:extLst>
              <a:ext uri="{FF2B5EF4-FFF2-40B4-BE49-F238E27FC236}">
                <a16:creationId xmlns:a16="http://schemas.microsoft.com/office/drawing/2014/main" id="{EC251159-D5B3-47D6-9D0E-5762C054D910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309676800 w 120000"/>
              <a:gd name="T3" fmla="*/ 0 h 120000"/>
              <a:gd name="T4" fmla="*/ 309676800 w 120000"/>
              <a:gd name="T5" fmla="*/ 97983675 h 120000"/>
              <a:gd name="T6" fmla="*/ 0 w 120000"/>
              <a:gd name="T7" fmla="*/ 97983675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878362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Google Shape;154;p6:notes">
            <a:extLst>
              <a:ext uri="{FF2B5EF4-FFF2-40B4-BE49-F238E27FC236}">
                <a16:creationId xmlns:a16="http://schemas.microsoft.com/office/drawing/2014/main" id="{81736304-4E52-44EE-876C-85BEA7C8593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s-CO" altLang="es-CO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31" name="Google Shape;155;p6:notes">
            <a:extLst>
              <a:ext uri="{FF2B5EF4-FFF2-40B4-BE49-F238E27FC236}">
                <a16:creationId xmlns:a16="http://schemas.microsoft.com/office/drawing/2014/main" id="{EC251159-D5B3-47D6-9D0E-5762C054D910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309676800 w 120000"/>
              <a:gd name="T3" fmla="*/ 0 h 120000"/>
              <a:gd name="T4" fmla="*/ 309676800 w 120000"/>
              <a:gd name="T5" fmla="*/ 97983675 h 120000"/>
              <a:gd name="T6" fmla="*/ 0 w 120000"/>
              <a:gd name="T7" fmla="*/ 97983675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657463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Google Shape;154;p6:notes">
            <a:extLst>
              <a:ext uri="{FF2B5EF4-FFF2-40B4-BE49-F238E27FC236}">
                <a16:creationId xmlns:a16="http://schemas.microsoft.com/office/drawing/2014/main" id="{387D7B47-87EA-496B-B701-FAAE985E82E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s-CO" altLang="es-CO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579" name="Google Shape;155;p6:notes">
            <a:extLst>
              <a:ext uri="{FF2B5EF4-FFF2-40B4-BE49-F238E27FC236}">
                <a16:creationId xmlns:a16="http://schemas.microsoft.com/office/drawing/2014/main" id="{ED5883CB-BC1A-40A3-B7F4-B669F4008F84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309676800 w 120000"/>
              <a:gd name="T3" fmla="*/ 0 h 120000"/>
              <a:gd name="T4" fmla="*/ 309676800 w 120000"/>
              <a:gd name="T5" fmla="*/ 97983675 h 120000"/>
              <a:gd name="T6" fmla="*/ 0 w 120000"/>
              <a:gd name="T7" fmla="*/ 97983675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6898629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Google Shape;154;p6:notes">
            <a:extLst>
              <a:ext uri="{FF2B5EF4-FFF2-40B4-BE49-F238E27FC236}">
                <a16:creationId xmlns:a16="http://schemas.microsoft.com/office/drawing/2014/main" id="{81736304-4E52-44EE-876C-85BEA7C8593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s-CO" altLang="es-CO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31" name="Google Shape;155;p6:notes">
            <a:extLst>
              <a:ext uri="{FF2B5EF4-FFF2-40B4-BE49-F238E27FC236}">
                <a16:creationId xmlns:a16="http://schemas.microsoft.com/office/drawing/2014/main" id="{EC251159-D5B3-47D6-9D0E-5762C054D910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309676800 w 120000"/>
              <a:gd name="T3" fmla="*/ 0 h 120000"/>
              <a:gd name="T4" fmla="*/ 309676800 w 120000"/>
              <a:gd name="T5" fmla="*/ 97983675 h 120000"/>
              <a:gd name="T6" fmla="*/ 0 w 120000"/>
              <a:gd name="T7" fmla="*/ 97983675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3447767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Google Shape;154;p6:notes">
            <a:extLst>
              <a:ext uri="{FF2B5EF4-FFF2-40B4-BE49-F238E27FC236}">
                <a16:creationId xmlns:a16="http://schemas.microsoft.com/office/drawing/2014/main" id="{81736304-4E52-44EE-876C-85BEA7C8593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s-CO" altLang="es-CO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31" name="Google Shape;155;p6:notes">
            <a:extLst>
              <a:ext uri="{FF2B5EF4-FFF2-40B4-BE49-F238E27FC236}">
                <a16:creationId xmlns:a16="http://schemas.microsoft.com/office/drawing/2014/main" id="{EC251159-D5B3-47D6-9D0E-5762C054D910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309676800 w 120000"/>
              <a:gd name="T3" fmla="*/ 0 h 120000"/>
              <a:gd name="T4" fmla="*/ 309676800 w 120000"/>
              <a:gd name="T5" fmla="*/ 97983675 h 120000"/>
              <a:gd name="T6" fmla="*/ 0 w 120000"/>
              <a:gd name="T7" fmla="*/ 97983675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9922278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Google Shape;154;p6:notes">
            <a:extLst>
              <a:ext uri="{FF2B5EF4-FFF2-40B4-BE49-F238E27FC236}">
                <a16:creationId xmlns:a16="http://schemas.microsoft.com/office/drawing/2014/main" id="{81736304-4E52-44EE-876C-85BEA7C8593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s-CO" altLang="es-CO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31" name="Google Shape;155;p6:notes">
            <a:extLst>
              <a:ext uri="{FF2B5EF4-FFF2-40B4-BE49-F238E27FC236}">
                <a16:creationId xmlns:a16="http://schemas.microsoft.com/office/drawing/2014/main" id="{EC251159-D5B3-47D6-9D0E-5762C054D910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309676800 w 120000"/>
              <a:gd name="T3" fmla="*/ 0 h 120000"/>
              <a:gd name="T4" fmla="*/ 309676800 w 120000"/>
              <a:gd name="T5" fmla="*/ 97983675 h 120000"/>
              <a:gd name="T6" fmla="*/ 0 w 120000"/>
              <a:gd name="T7" fmla="*/ 97983675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4412132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Google Shape;154;p6:notes">
            <a:extLst>
              <a:ext uri="{FF2B5EF4-FFF2-40B4-BE49-F238E27FC236}">
                <a16:creationId xmlns:a16="http://schemas.microsoft.com/office/drawing/2014/main" id="{387D7B47-87EA-496B-B701-FAAE985E82E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s-CO" altLang="es-CO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579" name="Google Shape;155;p6:notes">
            <a:extLst>
              <a:ext uri="{FF2B5EF4-FFF2-40B4-BE49-F238E27FC236}">
                <a16:creationId xmlns:a16="http://schemas.microsoft.com/office/drawing/2014/main" id="{ED5883CB-BC1A-40A3-B7F4-B669F4008F84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309676800 w 120000"/>
              <a:gd name="T3" fmla="*/ 0 h 120000"/>
              <a:gd name="T4" fmla="*/ 309676800 w 120000"/>
              <a:gd name="T5" fmla="*/ 97983675 h 120000"/>
              <a:gd name="T6" fmla="*/ 0 w 120000"/>
              <a:gd name="T7" fmla="*/ 97983675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4879517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Google Shape;154;p6:notes">
            <a:extLst>
              <a:ext uri="{FF2B5EF4-FFF2-40B4-BE49-F238E27FC236}">
                <a16:creationId xmlns:a16="http://schemas.microsoft.com/office/drawing/2014/main" id="{81736304-4E52-44EE-876C-85BEA7C8593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s-CO" altLang="es-CO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31" name="Google Shape;155;p6:notes">
            <a:extLst>
              <a:ext uri="{FF2B5EF4-FFF2-40B4-BE49-F238E27FC236}">
                <a16:creationId xmlns:a16="http://schemas.microsoft.com/office/drawing/2014/main" id="{EC251159-D5B3-47D6-9D0E-5762C054D910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309676800 w 120000"/>
              <a:gd name="T3" fmla="*/ 0 h 120000"/>
              <a:gd name="T4" fmla="*/ 309676800 w 120000"/>
              <a:gd name="T5" fmla="*/ 97983675 h 120000"/>
              <a:gd name="T6" fmla="*/ 0 w 120000"/>
              <a:gd name="T7" fmla="*/ 97983675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9357422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Google Shape;154;p6:notes">
            <a:extLst>
              <a:ext uri="{FF2B5EF4-FFF2-40B4-BE49-F238E27FC236}">
                <a16:creationId xmlns:a16="http://schemas.microsoft.com/office/drawing/2014/main" id="{81736304-4E52-44EE-876C-85BEA7C8593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s-CO" altLang="es-CO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31" name="Google Shape;155;p6:notes">
            <a:extLst>
              <a:ext uri="{FF2B5EF4-FFF2-40B4-BE49-F238E27FC236}">
                <a16:creationId xmlns:a16="http://schemas.microsoft.com/office/drawing/2014/main" id="{EC251159-D5B3-47D6-9D0E-5762C054D910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309676800 w 120000"/>
              <a:gd name="T3" fmla="*/ 0 h 120000"/>
              <a:gd name="T4" fmla="*/ 309676800 w 120000"/>
              <a:gd name="T5" fmla="*/ 97983675 h 120000"/>
              <a:gd name="T6" fmla="*/ 0 w 120000"/>
              <a:gd name="T7" fmla="*/ 97983675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450522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Google Shape;154;p6:notes">
            <a:extLst>
              <a:ext uri="{FF2B5EF4-FFF2-40B4-BE49-F238E27FC236}">
                <a16:creationId xmlns:a16="http://schemas.microsoft.com/office/drawing/2014/main" id="{0DF8D536-6CF5-4FB3-AB63-2D2688C5F97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s-CO" altLang="es-CO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23" name="Google Shape;155;p6:notes">
            <a:extLst>
              <a:ext uri="{FF2B5EF4-FFF2-40B4-BE49-F238E27FC236}">
                <a16:creationId xmlns:a16="http://schemas.microsoft.com/office/drawing/2014/main" id="{3E322AE1-04D6-4A36-9FB1-7D6E95FF8903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309676800 w 120000"/>
              <a:gd name="T3" fmla="*/ 0 h 120000"/>
              <a:gd name="T4" fmla="*/ 309676800 w 120000"/>
              <a:gd name="T5" fmla="*/ 97983675 h 120000"/>
              <a:gd name="T6" fmla="*/ 0 w 120000"/>
              <a:gd name="T7" fmla="*/ 97983675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5653780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Google Shape;123;p2:notes">
            <a:extLst>
              <a:ext uri="{FF2B5EF4-FFF2-40B4-BE49-F238E27FC236}">
                <a16:creationId xmlns:a16="http://schemas.microsoft.com/office/drawing/2014/main" id="{CDF71A4D-5526-4AF6-8499-B7B63DF651AC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309676800 w 120000"/>
              <a:gd name="T3" fmla="*/ 0 h 120000"/>
              <a:gd name="T4" fmla="*/ 309676800 w 120000"/>
              <a:gd name="T5" fmla="*/ 97983675 h 120000"/>
              <a:gd name="T6" fmla="*/ 0 w 120000"/>
              <a:gd name="T7" fmla="*/ 97983675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headEnd/>
            <a:tailEnd/>
          </a:ln>
        </p:spPr>
      </p:sp>
      <p:sp>
        <p:nvSpPr>
          <p:cNvPr id="12291" name="Google Shape;124;p2:notes">
            <a:extLst>
              <a:ext uri="{FF2B5EF4-FFF2-40B4-BE49-F238E27FC236}">
                <a16:creationId xmlns:a16="http://schemas.microsoft.com/office/drawing/2014/main" id="{FCED1645-6177-4C33-81A1-2E6CB7FB3E1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s-CO" altLang="es-CO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2941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Google Shape;154;p6:notes">
            <a:extLst>
              <a:ext uri="{FF2B5EF4-FFF2-40B4-BE49-F238E27FC236}">
                <a16:creationId xmlns:a16="http://schemas.microsoft.com/office/drawing/2014/main" id="{387D7B47-87EA-496B-B701-FAAE985E82E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s-CO" altLang="es-CO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579" name="Google Shape;155;p6:notes">
            <a:extLst>
              <a:ext uri="{FF2B5EF4-FFF2-40B4-BE49-F238E27FC236}">
                <a16:creationId xmlns:a16="http://schemas.microsoft.com/office/drawing/2014/main" id="{ED5883CB-BC1A-40A3-B7F4-B669F4008F84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309676800 w 120000"/>
              <a:gd name="T3" fmla="*/ 0 h 120000"/>
              <a:gd name="T4" fmla="*/ 309676800 w 120000"/>
              <a:gd name="T5" fmla="*/ 97983675 h 120000"/>
              <a:gd name="T6" fmla="*/ 0 w 120000"/>
              <a:gd name="T7" fmla="*/ 97983675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9402383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Google Shape;154;p6:notes">
            <a:extLst>
              <a:ext uri="{FF2B5EF4-FFF2-40B4-BE49-F238E27FC236}">
                <a16:creationId xmlns:a16="http://schemas.microsoft.com/office/drawing/2014/main" id="{387D7B47-87EA-496B-B701-FAAE985E82E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s-CO" altLang="es-CO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579" name="Google Shape;155;p6:notes">
            <a:extLst>
              <a:ext uri="{FF2B5EF4-FFF2-40B4-BE49-F238E27FC236}">
                <a16:creationId xmlns:a16="http://schemas.microsoft.com/office/drawing/2014/main" id="{ED5883CB-BC1A-40A3-B7F4-B669F4008F84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309676800 w 120000"/>
              <a:gd name="T3" fmla="*/ 0 h 120000"/>
              <a:gd name="T4" fmla="*/ 309676800 w 120000"/>
              <a:gd name="T5" fmla="*/ 97983675 h 120000"/>
              <a:gd name="T6" fmla="*/ 0 w 120000"/>
              <a:gd name="T7" fmla="*/ 97983675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42654492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Google Shape;154;p6:notes">
            <a:extLst>
              <a:ext uri="{FF2B5EF4-FFF2-40B4-BE49-F238E27FC236}">
                <a16:creationId xmlns:a16="http://schemas.microsoft.com/office/drawing/2014/main" id="{387D7B47-87EA-496B-B701-FAAE985E82E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s-CO" altLang="es-CO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579" name="Google Shape;155;p6:notes">
            <a:extLst>
              <a:ext uri="{FF2B5EF4-FFF2-40B4-BE49-F238E27FC236}">
                <a16:creationId xmlns:a16="http://schemas.microsoft.com/office/drawing/2014/main" id="{ED5883CB-BC1A-40A3-B7F4-B669F4008F84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309676800 w 120000"/>
              <a:gd name="T3" fmla="*/ 0 h 120000"/>
              <a:gd name="T4" fmla="*/ 309676800 w 120000"/>
              <a:gd name="T5" fmla="*/ 97983675 h 120000"/>
              <a:gd name="T6" fmla="*/ 0 w 120000"/>
              <a:gd name="T7" fmla="*/ 97983675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7996753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Google Shape;154;p6:notes">
            <a:extLst>
              <a:ext uri="{FF2B5EF4-FFF2-40B4-BE49-F238E27FC236}">
                <a16:creationId xmlns:a16="http://schemas.microsoft.com/office/drawing/2014/main" id="{387D7B47-87EA-496B-B701-FAAE985E82E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s-CO" altLang="es-CO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579" name="Google Shape;155;p6:notes">
            <a:extLst>
              <a:ext uri="{FF2B5EF4-FFF2-40B4-BE49-F238E27FC236}">
                <a16:creationId xmlns:a16="http://schemas.microsoft.com/office/drawing/2014/main" id="{ED5883CB-BC1A-40A3-B7F4-B669F4008F84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309676800 w 120000"/>
              <a:gd name="T3" fmla="*/ 0 h 120000"/>
              <a:gd name="T4" fmla="*/ 309676800 w 120000"/>
              <a:gd name="T5" fmla="*/ 97983675 h 120000"/>
              <a:gd name="T6" fmla="*/ 0 w 120000"/>
              <a:gd name="T7" fmla="*/ 97983675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8925295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Google Shape;154;p6:notes">
            <a:extLst>
              <a:ext uri="{FF2B5EF4-FFF2-40B4-BE49-F238E27FC236}">
                <a16:creationId xmlns:a16="http://schemas.microsoft.com/office/drawing/2014/main" id="{387D7B47-87EA-496B-B701-FAAE985E82E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s-CO" altLang="es-CO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579" name="Google Shape;155;p6:notes">
            <a:extLst>
              <a:ext uri="{FF2B5EF4-FFF2-40B4-BE49-F238E27FC236}">
                <a16:creationId xmlns:a16="http://schemas.microsoft.com/office/drawing/2014/main" id="{ED5883CB-BC1A-40A3-B7F4-B669F4008F84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309676800 w 120000"/>
              <a:gd name="T3" fmla="*/ 0 h 120000"/>
              <a:gd name="T4" fmla="*/ 309676800 w 120000"/>
              <a:gd name="T5" fmla="*/ 97983675 h 120000"/>
              <a:gd name="T6" fmla="*/ 0 w 120000"/>
              <a:gd name="T7" fmla="*/ 97983675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6072346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Google Shape;154;p6:notes">
            <a:extLst>
              <a:ext uri="{FF2B5EF4-FFF2-40B4-BE49-F238E27FC236}">
                <a16:creationId xmlns:a16="http://schemas.microsoft.com/office/drawing/2014/main" id="{0DF8D536-6CF5-4FB3-AB63-2D2688C5F97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s-CO" altLang="es-CO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23" name="Google Shape;155;p6:notes">
            <a:extLst>
              <a:ext uri="{FF2B5EF4-FFF2-40B4-BE49-F238E27FC236}">
                <a16:creationId xmlns:a16="http://schemas.microsoft.com/office/drawing/2014/main" id="{3E322AE1-04D6-4A36-9FB1-7D6E95FF8903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309676800 w 120000"/>
              <a:gd name="T3" fmla="*/ 0 h 120000"/>
              <a:gd name="T4" fmla="*/ 309676800 w 120000"/>
              <a:gd name="T5" fmla="*/ 97983675 h 120000"/>
              <a:gd name="T6" fmla="*/ 0 w 120000"/>
              <a:gd name="T7" fmla="*/ 97983675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4852617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Google Shape;154;p6:notes">
            <a:extLst>
              <a:ext uri="{FF2B5EF4-FFF2-40B4-BE49-F238E27FC236}">
                <a16:creationId xmlns:a16="http://schemas.microsoft.com/office/drawing/2014/main" id="{387D7B47-87EA-496B-B701-FAAE985E82E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s-CO" altLang="es-CO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579" name="Google Shape;155;p6:notes">
            <a:extLst>
              <a:ext uri="{FF2B5EF4-FFF2-40B4-BE49-F238E27FC236}">
                <a16:creationId xmlns:a16="http://schemas.microsoft.com/office/drawing/2014/main" id="{ED5883CB-BC1A-40A3-B7F4-B669F4008F84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309676800 w 120000"/>
              <a:gd name="T3" fmla="*/ 0 h 120000"/>
              <a:gd name="T4" fmla="*/ 309676800 w 120000"/>
              <a:gd name="T5" fmla="*/ 97983675 h 120000"/>
              <a:gd name="T6" fmla="*/ 0 w 120000"/>
              <a:gd name="T7" fmla="*/ 97983675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5134163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Google Shape;154;p6:notes">
            <a:extLst>
              <a:ext uri="{FF2B5EF4-FFF2-40B4-BE49-F238E27FC236}">
                <a16:creationId xmlns:a16="http://schemas.microsoft.com/office/drawing/2014/main" id="{387D7B47-87EA-496B-B701-FAAE985E82E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s-CO" altLang="es-CO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579" name="Google Shape;155;p6:notes">
            <a:extLst>
              <a:ext uri="{FF2B5EF4-FFF2-40B4-BE49-F238E27FC236}">
                <a16:creationId xmlns:a16="http://schemas.microsoft.com/office/drawing/2014/main" id="{ED5883CB-BC1A-40A3-B7F4-B669F4008F84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309676800 w 120000"/>
              <a:gd name="T3" fmla="*/ 0 h 120000"/>
              <a:gd name="T4" fmla="*/ 309676800 w 120000"/>
              <a:gd name="T5" fmla="*/ 97983675 h 120000"/>
              <a:gd name="T6" fmla="*/ 0 w 120000"/>
              <a:gd name="T7" fmla="*/ 97983675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90767191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Google Shape;154;p6:notes">
            <a:extLst>
              <a:ext uri="{FF2B5EF4-FFF2-40B4-BE49-F238E27FC236}">
                <a16:creationId xmlns:a16="http://schemas.microsoft.com/office/drawing/2014/main" id="{387D7B47-87EA-496B-B701-FAAE985E82E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s-CO" altLang="es-CO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579" name="Google Shape;155;p6:notes">
            <a:extLst>
              <a:ext uri="{FF2B5EF4-FFF2-40B4-BE49-F238E27FC236}">
                <a16:creationId xmlns:a16="http://schemas.microsoft.com/office/drawing/2014/main" id="{ED5883CB-BC1A-40A3-B7F4-B669F4008F84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309676800 w 120000"/>
              <a:gd name="T3" fmla="*/ 0 h 120000"/>
              <a:gd name="T4" fmla="*/ 309676800 w 120000"/>
              <a:gd name="T5" fmla="*/ 97983675 h 120000"/>
              <a:gd name="T6" fmla="*/ 0 w 120000"/>
              <a:gd name="T7" fmla="*/ 97983675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15656957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Google Shape;154;p6:notes">
            <a:extLst>
              <a:ext uri="{FF2B5EF4-FFF2-40B4-BE49-F238E27FC236}">
                <a16:creationId xmlns:a16="http://schemas.microsoft.com/office/drawing/2014/main" id="{387D7B47-87EA-496B-B701-FAAE985E82E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s-CO" altLang="es-CO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579" name="Google Shape;155;p6:notes">
            <a:extLst>
              <a:ext uri="{FF2B5EF4-FFF2-40B4-BE49-F238E27FC236}">
                <a16:creationId xmlns:a16="http://schemas.microsoft.com/office/drawing/2014/main" id="{ED5883CB-BC1A-40A3-B7F4-B669F4008F84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309676800 w 120000"/>
              <a:gd name="T3" fmla="*/ 0 h 120000"/>
              <a:gd name="T4" fmla="*/ 309676800 w 120000"/>
              <a:gd name="T5" fmla="*/ 97983675 h 120000"/>
              <a:gd name="T6" fmla="*/ 0 w 120000"/>
              <a:gd name="T7" fmla="*/ 97983675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320613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Google Shape;154;p6:notes">
            <a:extLst>
              <a:ext uri="{FF2B5EF4-FFF2-40B4-BE49-F238E27FC236}">
                <a16:creationId xmlns:a16="http://schemas.microsoft.com/office/drawing/2014/main" id="{7D35C887-3EB7-4C2F-B459-A1C9BFA6538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s-CO" altLang="es-CO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39" name="Google Shape;155;p6:notes">
            <a:extLst>
              <a:ext uri="{FF2B5EF4-FFF2-40B4-BE49-F238E27FC236}">
                <a16:creationId xmlns:a16="http://schemas.microsoft.com/office/drawing/2014/main" id="{C5BBAC48-5318-4F0A-AAD8-3D7A081AB717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309676800 w 120000"/>
              <a:gd name="T3" fmla="*/ 0 h 120000"/>
              <a:gd name="T4" fmla="*/ 309676800 w 120000"/>
              <a:gd name="T5" fmla="*/ 97983675 h 120000"/>
              <a:gd name="T6" fmla="*/ 0 w 120000"/>
              <a:gd name="T7" fmla="*/ 97983675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2458748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Google Shape;154;p6:notes">
            <a:extLst>
              <a:ext uri="{FF2B5EF4-FFF2-40B4-BE49-F238E27FC236}">
                <a16:creationId xmlns:a16="http://schemas.microsoft.com/office/drawing/2014/main" id="{387D7B47-87EA-496B-B701-FAAE985E82E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s-CO" altLang="es-CO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579" name="Google Shape;155;p6:notes">
            <a:extLst>
              <a:ext uri="{FF2B5EF4-FFF2-40B4-BE49-F238E27FC236}">
                <a16:creationId xmlns:a16="http://schemas.microsoft.com/office/drawing/2014/main" id="{ED5883CB-BC1A-40A3-B7F4-B669F4008F84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309676800 w 120000"/>
              <a:gd name="T3" fmla="*/ 0 h 120000"/>
              <a:gd name="T4" fmla="*/ 309676800 w 120000"/>
              <a:gd name="T5" fmla="*/ 97983675 h 120000"/>
              <a:gd name="T6" fmla="*/ 0 w 120000"/>
              <a:gd name="T7" fmla="*/ 97983675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40869944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Google Shape;154;p6:notes">
            <a:extLst>
              <a:ext uri="{FF2B5EF4-FFF2-40B4-BE49-F238E27FC236}">
                <a16:creationId xmlns:a16="http://schemas.microsoft.com/office/drawing/2014/main" id="{933EE2F9-D1A6-4A55-ACBE-7CC12DD27FC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s-CO" altLang="es-CO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011" name="Google Shape;155;p6:notes">
            <a:extLst>
              <a:ext uri="{FF2B5EF4-FFF2-40B4-BE49-F238E27FC236}">
                <a16:creationId xmlns:a16="http://schemas.microsoft.com/office/drawing/2014/main" id="{70702A60-29F1-48BF-9182-ED41AE2C52A5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309676800 w 120000"/>
              <a:gd name="T3" fmla="*/ 0 h 120000"/>
              <a:gd name="T4" fmla="*/ 309676800 w 120000"/>
              <a:gd name="T5" fmla="*/ 97983675 h 120000"/>
              <a:gd name="T6" fmla="*/ 0 w 120000"/>
              <a:gd name="T7" fmla="*/ 97983675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0729941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Google Shape;154;p6:notes">
            <a:extLst>
              <a:ext uri="{FF2B5EF4-FFF2-40B4-BE49-F238E27FC236}">
                <a16:creationId xmlns:a16="http://schemas.microsoft.com/office/drawing/2014/main" id="{1AE2BA95-58A2-4878-887B-FA6D974D855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s-CO" altLang="es-CO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771" name="Google Shape;155;p6:notes">
            <a:extLst>
              <a:ext uri="{FF2B5EF4-FFF2-40B4-BE49-F238E27FC236}">
                <a16:creationId xmlns:a16="http://schemas.microsoft.com/office/drawing/2014/main" id="{D56C683F-CABE-49AB-97EE-087C50D259E0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309676800 w 120000"/>
              <a:gd name="T3" fmla="*/ 0 h 120000"/>
              <a:gd name="T4" fmla="*/ 309676800 w 120000"/>
              <a:gd name="T5" fmla="*/ 97983675 h 120000"/>
              <a:gd name="T6" fmla="*/ 0 w 120000"/>
              <a:gd name="T7" fmla="*/ 97983675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01328551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Google Shape;154;p6:notes">
            <a:extLst>
              <a:ext uri="{FF2B5EF4-FFF2-40B4-BE49-F238E27FC236}">
                <a16:creationId xmlns:a16="http://schemas.microsoft.com/office/drawing/2014/main" id="{1E4526F8-DC35-4860-9373-0C80DBFF991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s-CO" altLang="es-CO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059" name="Google Shape;155;p6:notes">
            <a:extLst>
              <a:ext uri="{FF2B5EF4-FFF2-40B4-BE49-F238E27FC236}">
                <a16:creationId xmlns:a16="http://schemas.microsoft.com/office/drawing/2014/main" id="{98128B8E-72C6-4690-838F-BC79B24FD4B1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309676800 w 120000"/>
              <a:gd name="T3" fmla="*/ 0 h 120000"/>
              <a:gd name="T4" fmla="*/ 309676800 w 120000"/>
              <a:gd name="T5" fmla="*/ 97983675 h 120000"/>
              <a:gd name="T6" fmla="*/ 0 w 120000"/>
              <a:gd name="T7" fmla="*/ 97983675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9860708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Google Shape;154;p6:notes">
            <a:extLst>
              <a:ext uri="{FF2B5EF4-FFF2-40B4-BE49-F238E27FC236}">
                <a16:creationId xmlns:a16="http://schemas.microsoft.com/office/drawing/2014/main" id="{6E4821F4-B633-404D-90CF-5C8B4F0A7B1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s-CO" altLang="es-CO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87" name="Google Shape;155;p6:notes">
            <a:extLst>
              <a:ext uri="{FF2B5EF4-FFF2-40B4-BE49-F238E27FC236}">
                <a16:creationId xmlns:a16="http://schemas.microsoft.com/office/drawing/2014/main" id="{C33CC941-DF83-4D4A-BC68-734B8AE164E6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309676800 w 120000"/>
              <a:gd name="T3" fmla="*/ 0 h 120000"/>
              <a:gd name="T4" fmla="*/ 309676800 w 120000"/>
              <a:gd name="T5" fmla="*/ 97983675 h 120000"/>
              <a:gd name="T6" fmla="*/ 0 w 120000"/>
              <a:gd name="T7" fmla="*/ 97983675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0832486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Google Shape;154;p6:notes">
            <a:extLst>
              <a:ext uri="{FF2B5EF4-FFF2-40B4-BE49-F238E27FC236}">
                <a16:creationId xmlns:a16="http://schemas.microsoft.com/office/drawing/2014/main" id="{0F4DE074-1AE2-478F-97F3-6FBCC9525AC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s-CO" altLang="es-CO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83" name="Google Shape;155;p6:notes">
            <a:extLst>
              <a:ext uri="{FF2B5EF4-FFF2-40B4-BE49-F238E27FC236}">
                <a16:creationId xmlns:a16="http://schemas.microsoft.com/office/drawing/2014/main" id="{F0642D24-305D-4CBD-B6BB-6781CABFBA1C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309676800 w 120000"/>
              <a:gd name="T3" fmla="*/ 0 h 120000"/>
              <a:gd name="T4" fmla="*/ 309676800 w 120000"/>
              <a:gd name="T5" fmla="*/ 97983675 h 120000"/>
              <a:gd name="T6" fmla="*/ 0 w 120000"/>
              <a:gd name="T7" fmla="*/ 97983675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0308119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Google Shape;154;p6:notes">
            <a:extLst>
              <a:ext uri="{FF2B5EF4-FFF2-40B4-BE49-F238E27FC236}">
                <a16:creationId xmlns:a16="http://schemas.microsoft.com/office/drawing/2014/main" id="{81736304-4E52-44EE-876C-85BEA7C8593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s-CO" altLang="es-CO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31" name="Google Shape;155;p6:notes">
            <a:extLst>
              <a:ext uri="{FF2B5EF4-FFF2-40B4-BE49-F238E27FC236}">
                <a16:creationId xmlns:a16="http://schemas.microsoft.com/office/drawing/2014/main" id="{EC251159-D5B3-47D6-9D0E-5762C054D910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309676800 w 120000"/>
              <a:gd name="T3" fmla="*/ 0 h 120000"/>
              <a:gd name="T4" fmla="*/ 309676800 w 120000"/>
              <a:gd name="T5" fmla="*/ 97983675 h 120000"/>
              <a:gd name="T6" fmla="*/ 0 w 120000"/>
              <a:gd name="T7" fmla="*/ 97983675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7162346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Google Shape;154;p6:notes">
            <a:extLst>
              <a:ext uri="{FF2B5EF4-FFF2-40B4-BE49-F238E27FC236}">
                <a16:creationId xmlns:a16="http://schemas.microsoft.com/office/drawing/2014/main" id="{81736304-4E52-44EE-876C-85BEA7C8593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s-CO" altLang="es-CO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31" name="Google Shape;155;p6:notes">
            <a:extLst>
              <a:ext uri="{FF2B5EF4-FFF2-40B4-BE49-F238E27FC236}">
                <a16:creationId xmlns:a16="http://schemas.microsoft.com/office/drawing/2014/main" id="{EC251159-D5B3-47D6-9D0E-5762C054D910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309676800 w 120000"/>
              <a:gd name="T3" fmla="*/ 0 h 120000"/>
              <a:gd name="T4" fmla="*/ 309676800 w 120000"/>
              <a:gd name="T5" fmla="*/ 97983675 h 120000"/>
              <a:gd name="T6" fmla="*/ 0 w 120000"/>
              <a:gd name="T7" fmla="*/ 97983675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3742961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Google Shape;154;p6:notes">
            <a:extLst>
              <a:ext uri="{FF2B5EF4-FFF2-40B4-BE49-F238E27FC236}">
                <a16:creationId xmlns:a16="http://schemas.microsoft.com/office/drawing/2014/main" id="{81736304-4E52-44EE-876C-85BEA7C8593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s-CO" altLang="es-CO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31" name="Google Shape;155;p6:notes">
            <a:extLst>
              <a:ext uri="{FF2B5EF4-FFF2-40B4-BE49-F238E27FC236}">
                <a16:creationId xmlns:a16="http://schemas.microsoft.com/office/drawing/2014/main" id="{EC251159-D5B3-47D6-9D0E-5762C054D910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309676800 w 120000"/>
              <a:gd name="T3" fmla="*/ 0 h 120000"/>
              <a:gd name="T4" fmla="*/ 309676800 w 120000"/>
              <a:gd name="T5" fmla="*/ 97983675 h 120000"/>
              <a:gd name="T6" fmla="*/ 0 w 120000"/>
              <a:gd name="T7" fmla="*/ 97983675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3645897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Google Shape;154;p6:notes">
            <a:extLst>
              <a:ext uri="{FF2B5EF4-FFF2-40B4-BE49-F238E27FC236}">
                <a16:creationId xmlns:a16="http://schemas.microsoft.com/office/drawing/2014/main" id="{81736304-4E52-44EE-876C-85BEA7C8593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s-CO" altLang="es-CO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31" name="Google Shape;155;p6:notes">
            <a:extLst>
              <a:ext uri="{FF2B5EF4-FFF2-40B4-BE49-F238E27FC236}">
                <a16:creationId xmlns:a16="http://schemas.microsoft.com/office/drawing/2014/main" id="{EC251159-D5B3-47D6-9D0E-5762C054D910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309676800 w 120000"/>
              <a:gd name="T3" fmla="*/ 0 h 120000"/>
              <a:gd name="T4" fmla="*/ 309676800 w 120000"/>
              <a:gd name="T5" fmla="*/ 97983675 h 120000"/>
              <a:gd name="T6" fmla="*/ 0 w 120000"/>
              <a:gd name="T7" fmla="*/ 97983675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0529192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6918E-5EA8-11C4-C897-1475C883DC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C7D113-4F5D-13A3-8098-ACAD3FCFF8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F01DF4-FDEB-8A09-0A27-BFD3746F9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CO" altLang="es-C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586D3B-61EA-A6BE-8596-6F01BF23D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 altLang="es-C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BEEA45-AF3C-052F-62ED-007A2B2F5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1A878-8C0E-4D03-B553-78AC03F21220}" type="slidenum">
              <a:rPr lang="es-CO" altLang="es-CO" smtClean="0"/>
              <a:pPr/>
              <a:t>‹Nº›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1246726038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E7FD6C-DDC3-6763-786F-62E78680B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BE62F8-68BA-E86C-DC40-CAAF1A7B93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s-ES"/>
              <a:t>Haga clic en el icono para agregar una imagen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7B6112-3B8C-FF7A-8E01-2691C03E68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5EB0AE-73DC-6218-5541-F796ABD24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CO" altLang="es-C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156D66-5A7F-5BA8-1AEB-F46603255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 altLang="es-C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359BFC-C2C4-5EC2-4BD0-50B8EA963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1A878-8C0E-4D03-B553-78AC03F21220}" type="slidenum">
              <a:rPr lang="es-CO" altLang="es-CO" smtClean="0"/>
              <a:pPr/>
              <a:t>‹Nº›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413467734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AAD73-0934-A613-222C-CB4A1BF22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9DF75B-F28A-4721-ADD0-6FB14AADAF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5C5F90-182F-DA47-1830-34274CAA1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CO" altLang="es-C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CD1073-E153-9BE8-4DC1-10A7657FA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 altLang="es-C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08EE9C-DC58-18CC-D169-80A7768A4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1A878-8C0E-4D03-B553-78AC03F21220}" type="slidenum">
              <a:rPr lang="es-CO" altLang="es-CO" smtClean="0"/>
              <a:pPr/>
              <a:t>‹Nº›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1814700926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5ADFC0-DD45-9E9C-AD11-D1AE2871F8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BE7225-0504-C905-6629-0D9CF412CA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621951-46F7-BF39-C1C7-EC812244B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CO" altLang="es-C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6C544C-64C8-C0A2-8BEC-CF8013560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 altLang="es-C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C3AACA-9B28-FB6D-D399-934449FF2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1A878-8C0E-4D03-B553-78AC03F21220}" type="slidenum">
              <a:rPr lang="es-CO" altLang="es-CO" smtClean="0"/>
              <a:pPr/>
              <a:t>‹Nº›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4106223099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">
  <p:cSld name="Título y texto">
    <p:bg>
      <p:bgPr>
        <a:solidFill>
          <a:srgbClr val="2D6DF3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3768725" y="1733025"/>
            <a:ext cx="4752600" cy="643800"/>
          </a:xfrm>
          <a:prstGeom prst="rect">
            <a:avLst/>
          </a:prstGeom>
          <a:noFill/>
          <a:ln>
            <a:noFill/>
          </a:ln>
        </p:spPr>
        <p:txBody>
          <a:bodyPr spcFirstLastPara="1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Work Sans SemiBold"/>
              <a:buNone/>
              <a:defRPr sz="3000">
                <a:solidFill>
                  <a:srgbClr val="FFFFFF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1"/>
          </p:nvPr>
        </p:nvSpPr>
        <p:spPr>
          <a:xfrm>
            <a:off x="3761125" y="2553350"/>
            <a:ext cx="4760200" cy="1328400"/>
          </a:xfrm>
          <a:prstGeom prst="rect">
            <a:avLst/>
          </a:prstGeom>
          <a:noFill/>
          <a:ln>
            <a:noFill/>
          </a:ln>
        </p:spPr>
        <p:txBody>
          <a:bodyPr spcFirstLastPara="1"/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500">
                <a:solidFill>
                  <a:srgbClr val="FFFFFF"/>
                </a:solidFill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66519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">
  <p:cSld name="1_Título y texto">
    <p:bg>
      <p:bgPr>
        <a:solidFill>
          <a:srgbClr val="DCEAFB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8"/>
          <p:cNvSpPr txBox="1">
            <a:spLocks noGrp="1"/>
          </p:cNvSpPr>
          <p:nvPr>
            <p:ph type="title"/>
          </p:nvPr>
        </p:nvSpPr>
        <p:spPr>
          <a:xfrm>
            <a:off x="367469" y="1733025"/>
            <a:ext cx="3264880" cy="640198"/>
          </a:xfrm>
          <a:prstGeom prst="rect">
            <a:avLst/>
          </a:prstGeom>
          <a:noFill/>
          <a:ln>
            <a:noFill/>
          </a:ln>
        </p:spPr>
        <p:txBody>
          <a:bodyPr spcFirstLastPara="1"/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400"/>
              <a:buFont typeface="Work Sans SemiBold"/>
              <a:buNone/>
              <a:defRPr sz="3000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body" idx="1"/>
          </p:nvPr>
        </p:nvSpPr>
        <p:spPr>
          <a:xfrm>
            <a:off x="3768725" y="3001742"/>
            <a:ext cx="1883400" cy="443700"/>
          </a:xfrm>
          <a:prstGeom prst="rect">
            <a:avLst/>
          </a:prstGeom>
          <a:noFill/>
          <a:ln>
            <a:noFill/>
          </a:ln>
        </p:spPr>
        <p:txBody>
          <a:bodyPr spcFirstLastPara="1"/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1000">
                <a:solidFill>
                  <a:srgbClr val="0054BC"/>
                </a:solidFill>
              </a:defRPr>
            </a:lvl1pPr>
            <a:lvl2pPr marL="914400" lvl="1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2pPr>
            <a:lvl3pPr marL="1371600" lvl="2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3pPr>
            <a:lvl4pPr marL="1828800" lvl="3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4pPr>
            <a:lvl5pPr marL="2286000" lvl="4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5pPr>
            <a:lvl6pPr marL="2743200" lvl="5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6pPr>
            <a:lvl7pPr marL="3200400" lvl="6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7pPr>
            <a:lvl8pPr marL="3657600" lvl="7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8pPr>
            <a:lvl9pPr marL="4114800" lvl="8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body" idx="2"/>
          </p:nvPr>
        </p:nvSpPr>
        <p:spPr>
          <a:xfrm>
            <a:off x="3768286" y="2553350"/>
            <a:ext cx="1883400" cy="443700"/>
          </a:xfrm>
          <a:prstGeom prst="rect">
            <a:avLst/>
          </a:prstGeom>
          <a:noFill/>
          <a:ln>
            <a:noFill/>
          </a:ln>
        </p:spPr>
        <p:txBody>
          <a:bodyPr spcFirstLastPara="1"/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1000">
                <a:solidFill>
                  <a:srgbClr val="0054BC"/>
                </a:solidFill>
              </a:defRPr>
            </a:lvl1pPr>
            <a:lvl2pPr marL="914400" lvl="1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2pPr>
            <a:lvl3pPr marL="1371600" lvl="2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3pPr>
            <a:lvl4pPr marL="1828800" lvl="3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4pPr>
            <a:lvl5pPr marL="2286000" lvl="4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5pPr>
            <a:lvl6pPr marL="2743200" lvl="5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6pPr>
            <a:lvl7pPr marL="3200400" lvl="6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7pPr>
            <a:lvl8pPr marL="3657600" lvl="7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8pPr>
            <a:lvl9pPr marL="4114800" lvl="8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body" idx="3"/>
          </p:nvPr>
        </p:nvSpPr>
        <p:spPr>
          <a:xfrm>
            <a:off x="3768725" y="3440778"/>
            <a:ext cx="1883400" cy="443700"/>
          </a:xfrm>
          <a:prstGeom prst="rect">
            <a:avLst/>
          </a:prstGeom>
          <a:noFill/>
          <a:ln>
            <a:noFill/>
          </a:ln>
        </p:spPr>
        <p:txBody>
          <a:bodyPr spcFirstLastPara="1"/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1000">
                <a:solidFill>
                  <a:srgbClr val="0054BC"/>
                </a:solidFill>
              </a:defRPr>
            </a:lvl1pPr>
            <a:lvl2pPr marL="914400" lvl="1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2pPr>
            <a:lvl3pPr marL="1371600" lvl="2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3pPr>
            <a:lvl4pPr marL="1828800" lvl="3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4pPr>
            <a:lvl5pPr marL="2286000" lvl="4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5pPr>
            <a:lvl6pPr marL="2743200" lvl="5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6pPr>
            <a:lvl7pPr marL="3200400" lvl="6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7pPr>
            <a:lvl8pPr marL="3657600" lvl="7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8pPr>
            <a:lvl9pPr marL="4114800" lvl="8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body" idx="4"/>
          </p:nvPr>
        </p:nvSpPr>
        <p:spPr>
          <a:xfrm>
            <a:off x="3768725" y="3922005"/>
            <a:ext cx="1883400" cy="443700"/>
          </a:xfrm>
          <a:prstGeom prst="rect">
            <a:avLst/>
          </a:prstGeom>
          <a:noFill/>
          <a:ln>
            <a:noFill/>
          </a:ln>
        </p:spPr>
        <p:txBody>
          <a:bodyPr spcFirstLastPara="1"/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1000">
                <a:solidFill>
                  <a:srgbClr val="0054BC"/>
                </a:solidFill>
              </a:defRPr>
            </a:lvl1pPr>
            <a:lvl2pPr marL="914400" lvl="1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2pPr>
            <a:lvl3pPr marL="1371600" lvl="2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3pPr>
            <a:lvl4pPr marL="1828800" lvl="3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4pPr>
            <a:lvl5pPr marL="2286000" lvl="4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5pPr>
            <a:lvl6pPr marL="2743200" lvl="5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6pPr>
            <a:lvl7pPr marL="3200400" lvl="6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7pPr>
            <a:lvl8pPr marL="3657600" lvl="7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8pPr>
            <a:lvl9pPr marL="4114800" lvl="8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body" idx="5"/>
          </p:nvPr>
        </p:nvSpPr>
        <p:spPr>
          <a:xfrm>
            <a:off x="3123123" y="2620030"/>
            <a:ext cx="574800" cy="272700"/>
          </a:xfrm>
          <a:prstGeom prst="rect">
            <a:avLst/>
          </a:prstGeom>
          <a:noFill/>
          <a:ln>
            <a:noFill/>
          </a:ln>
        </p:spPr>
        <p:txBody>
          <a:bodyPr spcFirstLastPara="1"/>
          <a:lstStyle>
            <a:lvl1pPr marL="457200" lvl="0" indent="-228600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1000" b="1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400" lvl="1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2pPr>
            <a:lvl3pPr marL="1371600" lvl="2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3pPr>
            <a:lvl4pPr marL="1828800" lvl="3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4pPr>
            <a:lvl5pPr marL="2286000" lvl="4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5pPr>
            <a:lvl6pPr marL="2743200" lvl="5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6pPr>
            <a:lvl7pPr marL="3200400" lvl="6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7pPr>
            <a:lvl8pPr marL="3657600" lvl="7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8pPr>
            <a:lvl9pPr marL="4114800" lvl="8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body" idx="6"/>
          </p:nvPr>
        </p:nvSpPr>
        <p:spPr>
          <a:xfrm>
            <a:off x="6366376" y="3001742"/>
            <a:ext cx="1883400" cy="443700"/>
          </a:xfrm>
          <a:prstGeom prst="rect">
            <a:avLst/>
          </a:prstGeom>
          <a:noFill/>
          <a:ln>
            <a:noFill/>
          </a:ln>
        </p:spPr>
        <p:txBody>
          <a:bodyPr spcFirstLastPara="1"/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1000">
                <a:solidFill>
                  <a:srgbClr val="0054BC"/>
                </a:solidFill>
              </a:defRPr>
            </a:lvl1pPr>
            <a:lvl2pPr marL="914400" lvl="1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2pPr>
            <a:lvl3pPr marL="1371600" lvl="2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3pPr>
            <a:lvl4pPr marL="1828800" lvl="3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4pPr>
            <a:lvl5pPr marL="2286000" lvl="4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5pPr>
            <a:lvl6pPr marL="2743200" lvl="5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6pPr>
            <a:lvl7pPr marL="3200400" lvl="6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7pPr>
            <a:lvl8pPr marL="3657600" lvl="7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8pPr>
            <a:lvl9pPr marL="4114800" lvl="8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body" idx="7"/>
          </p:nvPr>
        </p:nvSpPr>
        <p:spPr>
          <a:xfrm>
            <a:off x="3123122" y="3089695"/>
            <a:ext cx="574800" cy="272700"/>
          </a:xfrm>
          <a:prstGeom prst="rect">
            <a:avLst/>
          </a:prstGeom>
          <a:noFill/>
          <a:ln>
            <a:noFill/>
          </a:ln>
        </p:spPr>
        <p:txBody>
          <a:bodyPr spcFirstLastPara="1"/>
          <a:lstStyle>
            <a:lvl1pPr marL="457200" lvl="0" indent="-228600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1000" b="1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400" lvl="1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2pPr>
            <a:lvl3pPr marL="1371600" lvl="2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3pPr>
            <a:lvl4pPr marL="1828800" lvl="3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4pPr>
            <a:lvl5pPr marL="2286000" lvl="4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5pPr>
            <a:lvl6pPr marL="2743200" lvl="5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6pPr>
            <a:lvl7pPr marL="3200400" lvl="6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7pPr>
            <a:lvl8pPr marL="3657600" lvl="7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8pPr>
            <a:lvl9pPr marL="4114800" lvl="8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body" idx="8"/>
          </p:nvPr>
        </p:nvSpPr>
        <p:spPr>
          <a:xfrm>
            <a:off x="3123849" y="3525020"/>
            <a:ext cx="574800" cy="272700"/>
          </a:xfrm>
          <a:prstGeom prst="rect">
            <a:avLst/>
          </a:prstGeom>
          <a:noFill/>
          <a:ln>
            <a:noFill/>
          </a:ln>
        </p:spPr>
        <p:txBody>
          <a:bodyPr spcFirstLastPara="1"/>
          <a:lstStyle>
            <a:lvl1pPr marL="457200" lvl="0" indent="-228600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1000" b="1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400" lvl="1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2pPr>
            <a:lvl3pPr marL="1371600" lvl="2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3pPr>
            <a:lvl4pPr marL="1828800" lvl="3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4pPr>
            <a:lvl5pPr marL="2286000" lvl="4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5pPr>
            <a:lvl6pPr marL="2743200" lvl="5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6pPr>
            <a:lvl7pPr marL="3200400" lvl="6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7pPr>
            <a:lvl8pPr marL="3657600" lvl="7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8pPr>
            <a:lvl9pPr marL="4114800" lvl="8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body" idx="9"/>
          </p:nvPr>
        </p:nvSpPr>
        <p:spPr>
          <a:xfrm>
            <a:off x="3123849" y="4007466"/>
            <a:ext cx="574800" cy="272700"/>
          </a:xfrm>
          <a:prstGeom prst="rect">
            <a:avLst/>
          </a:prstGeom>
          <a:noFill/>
          <a:ln>
            <a:noFill/>
          </a:ln>
        </p:spPr>
        <p:txBody>
          <a:bodyPr spcFirstLastPara="1"/>
          <a:lstStyle>
            <a:lvl1pPr marL="457200" lvl="0" indent="-228600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400"/>
              <a:buNone/>
              <a:defRPr sz="1000" b="1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Char char="•"/>
              <a:defRPr>
                <a:solidFill>
                  <a:srgbClr val="0054BC"/>
                </a:solidFill>
              </a:defRPr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Char char="•"/>
              <a:defRPr>
                <a:solidFill>
                  <a:srgbClr val="0054BC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Char char="•"/>
              <a:defRPr>
                <a:solidFill>
                  <a:srgbClr val="0054BC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Char char="•"/>
              <a:defRPr>
                <a:solidFill>
                  <a:srgbClr val="0054BC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Char char="•"/>
              <a:defRPr>
                <a:solidFill>
                  <a:srgbClr val="0054BC"/>
                </a:solidFill>
              </a:defRPr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Char char="•"/>
              <a:defRPr>
                <a:solidFill>
                  <a:srgbClr val="0054BC"/>
                </a:solidFill>
              </a:defRPr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Char char="•"/>
              <a:defRPr>
                <a:solidFill>
                  <a:srgbClr val="0054BC"/>
                </a:solidFill>
              </a:defRPr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Char char="•"/>
              <a:defRPr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8"/>
          <p:cNvSpPr txBox="1">
            <a:spLocks noGrp="1"/>
          </p:cNvSpPr>
          <p:nvPr>
            <p:ph type="body" idx="13"/>
          </p:nvPr>
        </p:nvSpPr>
        <p:spPr>
          <a:xfrm>
            <a:off x="6365937" y="2558192"/>
            <a:ext cx="1883400" cy="443700"/>
          </a:xfrm>
          <a:prstGeom prst="rect">
            <a:avLst/>
          </a:prstGeom>
          <a:noFill/>
          <a:ln>
            <a:noFill/>
          </a:ln>
        </p:spPr>
        <p:txBody>
          <a:bodyPr spcFirstLastPara="1"/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1000">
                <a:solidFill>
                  <a:srgbClr val="0054BC"/>
                </a:solidFill>
              </a:defRPr>
            </a:lvl1pPr>
            <a:lvl2pPr marL="914400" lvl="1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2pPr>
            <a:lvl3pPr marL="1371600" lvl="2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3pPr>
            <a:lvl4pPr marL="1828800" lvl="3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4pPr>
            <a:lvl5pPr marL="2286000" lvl="4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5pPr>
            <a:lvl6pPr marL="2743200" lvl="5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6pPr>
            <a:lvl7pPr marL="3200400" lvl="6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7pPr>
            <a:lvl8pPr marL="3657600" lvl="7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8pPr>
            <a:lvl9pPr marL="4114800" lvl="8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body" idx="14"/>
          </p:nvPr>
        </p:nvSpPr>
        <p:spPr>
          <a:xfrm>
            <a:off x="6366376" y="3445620"/>
            <a:ext cx="1883400" cy="443700"/>
          </a:xfrm>
          <a:prstGeom prst="rect">
            <a:avLst/>
          </a:prstGeom>
          <a:noFill/>
          <a:ln>
            <a:noFill/>
          </a:ln>
        </p:spPr>
        <p:txBody>
          <a:bodyPr spcFirstLastPara="1"/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1000">
                <a:solidFill>
                  <a:srgbClr val="0054BC"/>
                </a:solidFill>
              </a:defRPr>
            </a:lvl1pPr>
            <a:lvl2pPr marL="914400" lvl="1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2pPr>
            <a:lvl3pPr marL="1371600" lvl="2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3pPr>
            <a:lvl4pPr marL="1828800" lvl="3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4pPr>
            <a:lvl5pPr marL="2286000" lvl="4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5pPr>
            <a:lvl6pPr marL="2743200" lvl="5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6pPr>
            <a:lvl7pPr marL="3200400" lvl="6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7pPr>
            <a:lvl8pPr marL="3657600" lvl="7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8pPr>
            <a:lvl9pPr marL="4114800" lvl="8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8"/>
          <p:cNvSpPr txBox="1">
            <a:spLocks noGrp="1"/>
          </p:cNvSpPr>
          <p:nvPr>
            <p:ph type="body" idx="15"/>
          </p:nvPr>
        </p:nvSpPr>
        <p:spPr>
          <a:xfrm>
            <a:off x="6365489" y="3926847"/>
            <a:ext cx="1883400" cy="443700"/>
          </a:xfrm>
          <a:prstGeom prst="rect">
            <a:avLst/>
          </a:prstGeom>
          <a:noFill/>
          <a:ln>
            <a:noFill/>
          </a:ln>
        </p:spPr>
        <p:txBody>
          <a:bodyPr spcFirstLastPara="1"/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1000">
                <a:solidFill>
                  <a:srgbClr val="0054BC"/>
                </a:solidFill>
              </a:defRPr>
            </a:lvl1pPr>
            <a:lvl2pPr marL="914400" lvl="1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2pPr>
            <a:lvl3pPr marL="1371600" lvl="2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3pPr>
            <a:lvl4pPr marL="1828800" lvl="3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4pPr>
            <a:lvl5pPr marL="2286000" lvl="4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5pPr>
            <a:lvl6pPr marL="2743200" lvl="5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6pPr>
            <a:lvl7pPr marL="3200400" lvl="6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7pPr>
            <a:lvl8pPr marL="3657600" lvl="7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8pPr>
            <a:lvl9pPr marL="4114800" lvl="8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8"/>
          <p:cNvSpPr txBox="1">
            <a:spLocks noGrp="1"/>
          </p:cNvSpPr>
          <p:nvPr>
            <p:ph type="body" idx="16"/>
          </p:nvPr>
        </p:nvSpPr>
        <p:spPr>
          <a:xfrm>
            <a:off x="5720774" y="2624872"/>
            <a:ext cx="574800" cy="272700"/>
          </a:xfrm>
          <a:prstGeom prst="rect">
            <a:avLst/>
          </a:prstGeom>
          <a:noFill/>
          <a:ln>
            <a:noFill/>
          </a:ln>
        </p:spPr>
        <p:txBody>
          <a:bodyPr spcFirstLastPara="1"/>
          <a:lstStyle>
            <a:lvl1pPr marL="457200" lvl="0" indent="-228600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1000" b="1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400" lvl="1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2pPr>
            <a:lvl3pPr marL="1371600" lvl="2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3pPr>
            <a:lvl4pPr marL="1828800" lvl="3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4pPr>
            <a:lvl5pPr marL="2286000" lvl="4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5pPr>
            <a:lvl6pPr marL="2743200" lvl="5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6pPr>
            <a:lvl7pPr marL="3200400" lvl="6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7pPr>
            <a:lvl8pPr marL="3657600" lvl="7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8pPr>
            <a:lvl9pPr marL="4114800" lvl="8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8"/>
          <p:cNvSpPr txBox="1">
            <a:spLocks noGrp="1"/>
          </p:cNvSpPr>
          <p:nvPr>
            <p:ph type="body" idx="17"/>
          </p:nvPr>
        </p:nvSpPr>
        <p:spPr>
          <a:xfrm>
            <a:off x="5720773" y="3094537"/>
            <a:ext cx="574800" cy="272700"/>
          </a:xfrm>
          <a:prstGeom prst="rect">
            <a:avLst/>
          </a:prstGeom>
          <a:noFill/>
          <a:ln>
            <a:noFill/>
          </a:ln>
        </p:spPr>
        <p:txBody>
          <a:bodyPr spcFirstLastPara="1"/>
          <a:lstStyle>
            <a:lvl1pPr marL="457200" lvl="0" indent="-228600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1000" b="1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400" lvl="1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2pPr>
            <a:lvl3pPr marL="1371600" lvl="2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3pPr>
            <a:lvl4pPr marL="1828800" lvl="3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4pPr>
            <a:lvl5pPr marL="2286000" lvl="4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5pPr>
            <a:lvl6pPr marL="2743200" lvl="5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6pPr>
            <a:lvl7pPr marL="3200400" lvl="6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7pPr>
            <a:lvl8pPr marL="3657600" lvl="7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8pPr>
            <a:lvl9pPr marL="4114800" lvl="8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64" name="Google Shape;64;p8"/>
          <p:cNvSpPr txBox="1">
            <a:spLocks noGrp="1"/>
          </p:cNvSpPr>
          <p:nvPr>
            <p:ph type="body" idx="18"/>
          </p:nvPr>
        </p:nvSpPr>
        <p:spPr>
          <a:xfrm>
            <a:off x="5721500" y="3529862"/>
            <a:ext cx="574800" cy="272700"/>
          </a:xfrm>
          <a:prstGeom prst="rect">
            <a:avLst/>
          </a:prstGeom>
          <a:noFill/>
          <a:ln>
            <a:noFill/>
          </a:ln>
        </p:spPr>
        <p:txBody>
          <a:bodyPr spcFirstLastPara="1"/>
          <a:lstStyle>
            <a:lvl1pPr marL="457200" lvl="0" indent="-228600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1000" b="1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400" lvl="1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2pPr>
            <a:lvl3pPr marL="1371600" lvl="2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3pPr>
            <a:lvl4pPr marL="1828800" lvl="3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4pPr>
            <a:lvl5pPr marL="2286000" lvl="4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5pPr>
            <a:lvl6pPr marL="2743200" lvl="5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6pPr>
            <a:lvl7pPr marL="3200400" lvl="6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7pPr>
            <a:lvl8pPr marL="3657600" lvl="7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8pPr>
            <a:lvl9pPr marL="4114800" lvl="8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8"/>
          <p:cNvSpPr txBox="1">
            <a:spLocks noGrp="1"/>
          </p:cNvSpPr>
          <p:nvPr>
            <p:ph type="body" idx="19"/>
          </p:nvPr>
        </p:nvSpPr>
        <p:spPr>
          <a:xfrm>
            <a:off x="5721500" y="4012308"/>
            <a:ext cx="574800" cy="272700"/>
          </a:xfrm>
          <a:prstGeom prst="rect">
            <a:avLst/>
          </a:prstGeom>
          <a:noFill/>
          <a:ln>
            <a:noFill/>
          </a:ln>
        </p:spPr>
        <p:txBody>
          <a:bodyPr spcFirstLastPara="1"/>
          <a:lstStyle>
            <a:lvl1pPr marL="457200" lvl="0" indent="-228600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1000" b="1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400" lvl="1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2pPr>
            <a:lvl3pPr marL="1371600" lvl="2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3pPr>
            <a:lvl4pPr marL="1828800" lvl="3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4pPr>
            <a:lvl5pPr marL="2286000" lvl="4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5pPr>
            <a:lvl6pPr marL="2743200" lvl="5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6pPr>
            <a:lvl7pPr marL="3200400" lvl="6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7pPr>
            <a:lvl8pPr marL="3657600" lvl="7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8pPr>
            <a:lvl9pPr marL="4114800" lvl="8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36602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BAD4A-7BDB-4389-AF53-0C76E06D8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D292F8-4223-651D-6A9D-8077391E65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18D7CF-1A15-BD0B-508A-ABD48BD74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CO" altLang="es-C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B553F7-55AA-5FBF-1F82-9F2912779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 altLang="es-C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694942-8707-DAF3-5FD5-8F1246F30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1A878-8C0E-4D03-B553-78AC03F21220}" type="slidenum">
              <a:rPr lang="es-CO" altLang="es-CO" smtClean="0"/>
              <a:pPr/>
              <a:t>‹Nº›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1689148005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BE320-E04F-D568-69C0-C07757EB8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F7B311-89C3-5860-ED1A-9E2F916789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92E470-DFB8-565A-411B-4F65ABCE4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CO" altLang="es-C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A4735A-67E8-DB29-7474-95E6046FA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 altLang="es-C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3356ED-E895-B7C0-8DFB-8E9B2003C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1A878-8C0E-4D03-B553-78AC03F21220}" type="slidenum">
              <a:rPr lang="es-CO" altLang="es-CO" smtClean="0"/>
              <a:pPr/>
              <a:t>‹Nº›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1631722553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26682-70D4-3099-0FB5-1ED3C71A0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02749B-F368-78E8-6B61-23E575A9AE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0E2E07-F817-046B-2823-A5B22AFFB9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6ECE48-3210-5B12-84C3-68AAFE90D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CO" altLang="es-C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1B5D58-22CC-2D9A-69D2-9174FFA4F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 altLang="es-C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28F641-FD27-3026-FCB4-F85BC6189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1A878-8C0E-4D03-B553-78AC03F21220}" type="slidenum">
              <a:rPr lang="es-CO" altLang="es-CO" smtClean="0"/>
              <a:pPr/>
              <a:t>‹Nº›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1391355205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68AF2-E78B-CAD0-85F4-CBF903F85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7DBC3F-4789-024D-8915-71F2F7767C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992D41-F582-C9CC-0B6A-5486D135A6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32A447-1EB1-FA2C-141F-08DEFE3251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4227C9-68CF-B138-5EA4-C704F8EE5C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4AE279-8A4C-4294-5529-2B409C938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CO" altLang="es-C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57E941-65C8-717B-A94E-5F269A084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 altLang="es-CO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38D95C-8CBA-AD77-EE50-40E361C3F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1A878-8C0E-4D03-B553-78AC03F21220}" type="slidenum">
              <a:rPr lang="es-CO" altLang="es-CO" smtClean="0"/>
              <a:pPr/>
              <a:t>‹Nº›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1887417446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01984-540C-012B-C025-E8CFD48EE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BA8CE3-9C27-C43A-1BA4-39C89E9B7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CO" altLang="es-C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AAEDDA-0C55-C0D8-0E3D-AC33D0CE4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 altLang="es-C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1AEC76-213F-B24C-4AD1-F0E2CEBB0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1A878-8C0E-4D03-B553-78AC03F21220}" type="slidenum">
              <a:rPr lang="es-CO" altLang="es-CO" smtClean="0"/>
              <a:pPr/>
              <a:t>‹Nº›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2205492411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C1E8B51-AADB-B44F-CF4A-F634BE186A6E}"/>
              </a:ext>
            </a:extLst>
          </p:cNvPr>
          <p:cNvGrpSpPr/>
          <p:nvPr/>
        </p:nvGrpSpPr>
        <p:grpSpPr>
          <a:xfrm>
            <a:off x="0" y="1"/>
            <a:ext cx="9144000" cy="5041106"/>
            <a:chOff x="0" y="0"/>
            <a:chExt cx="12192000" cy="672147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3763B2D-482C-072A-737C-7B1ABB3DFD8E}"/>
                </a:ext>
              </a:extLst>
            </p:cNvPr>
            <p:cNvSpPr/>
            <p:nvPr userDrawn="1"/>
          </p:nvSpPr>
          <p:spPr>
            <a:xfrm>
              <a:off x="0" y="0"/>
              <a:ext cx="12192000" cy="67214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O" sz="1050"/>
            </a:p>
          </p:txBody>
        </p:sp>
        <p:pic>
          <p:nvPicPr>
            <p:cNvPr id="6" name="Imagen 8" descr="Imagen que contiene Interfaz de usuario gráfica&#10;&#10;Descripción generada automáticamente">
              <a:extLst>
                <a:ext uri="{FF2B5EF4-FFF2-40B4-BE49-F238E27FC236}">
                  <a16:creationId xmlns:a16="http://schemas.microsoft.com/office/drawing/2014/main" id="{479BEFB6-EA6A-153D-C7E2-AD98CC51511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0238" y="2902743"/>
              <a:ext cx="3671523" cy="9159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4978912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3112609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943FB-0ED2-F413-A89A-74276290A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89B599-827A-BA69-B1E7-961938B462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46CEFD-DD19-20A2-7D55-A4E27EE683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A50720-8EED-8BCF-ACF4-22ED42BD1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CO" altLang="es-C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D546E4-EB23-10B5-A1ED-327CC620C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 altLang="es-C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C667B0-269E-5947-BAE8-09EE3B216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1A878-8C0E-4D03-B553-78AC03F21220}" type="slidenum">
              <a:rPr lang="es-CO" altLang="es-CO" smtClean="0"/>
              <a:pPr/>
              <a:t>‹Nº›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2528160629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o 12">
            <a:extLst>
              <a:ext uri="{FF2B5EF4-FFF2-40B4-BE49-F238E27FC236}">
                <a16:creationId xmlns:a16="http://schemas.microsoft.com/office/drawing/2014/main" id="{BA0375C0-5DEB-1395-FAB7-DE4C2D3B3CE6}"/>
              </a:ext>
            </a:extLst>
          </p:cNvPr>
          <p:cNvGrpSpPr/>
          <p:nvPr/>
        </p:nvGrpSpPr>
        <p:grpSpPr>
          <a:xfrm>
            <a:off x="1" y="0"/>
            <a:ext cx="9359270" cy="5143500"/>
            <a:chOff x="0" y="0"/>
            <a:chExt cx="12479027" cy="6858000"/>
          </a:xfrm>
        </p:grpSpPr>
        <p:pic>
          <p:nvPicPr>
            <p:cNvPr id="7" name="Picture 3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F76A236F-709B-0596-CB66-CDE4BC2E7C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2D9935AA-C380-780E-152D-F5D123AEE802}"/>
                </a:ext>
              </a:extLst>
            </p:cNvPr>
            <p:cNvSpPr/>
            <p:nvPr userDrawn="1"/>
          </p:nvSpPr>
          <p:spPr>
            <a:xfrm>
              <a:off x="7950200" y="7938"/>
              <a:ext cx="4241800" cy="13613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50"/>
            </a:p>
          </p:txBody>
        </p:sp>
        <p:pic>
          <p:nvPicPr>
            <p:cNvPr id="9" name="Imagen 8" descr="Imagen que contiene Interfaz de usuario gráfica&#10;&#10;Descripción generada automáticamente">
              <a:extLst>
                <a:ext uri="{FF2B5EF4-FFF2-40B4-BE49-F238E27FC236}">
                  <a16:creationId xmlns:a16="http://schemas.microsoft.com/office/drawing/2014/main" id="{6CB0F4EE-F480-BC20-4583-B72202C6319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7504" y="228601"/>
              <a:ext cx="3671523" cy="915988"/>
            </a:xfrm>
            <a:prstGeom prst="rect">
              <a:avLst/>
            </a:prstGeom>
          </p:spPr>
        </p:pic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5C164E-6D6E-5FB2-431F-8186A141A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CCB6D4-4186-5D7A-D10F-EE19BC65BF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310E2B-1186-57C7-6C8F-8CEECAC39B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s-CO" altLang="es-C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95695A-E6D8-711B-1284-D6CFF0990F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s-CO" altLang="es-C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9B4D46-5FAE-B51E-47BD-62BC0B04CA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61A878-8C0E-4D03-B553-78AC03F21220}" type="slidenum">
              <a:rPr lang="es-CO" altLang="es-CO" smtClean="0"/>
              <a:pPr/>
              <a:t>‹Nº›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3018194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9" r:id="rId13"/>
    <p:sldLayoutId id="2147483710" r:id="rId14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njusticia.gov.co/Portals/0/2020/Participe/Anexo_cronograma%20de%20actividades%20del%20plan%20de%20participacion_2020.xlsx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4" Type="http://schemas.openxmlformats.org/officeDocument/2006/relationships/chart" Target="../charts/char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njusticia.gov.co/Portals/0/2020/Participe/Anexo_cronograma%20de%20actividades%20del%20plan%20de%20participacion_2020.xlsx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Relationship Id="rId4" Type="http://schemas.openxmlformats.org/officeDocument/2006/relationships/chart" Target="../charts/char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uin-juriscol.gov.co/archivo/encuesta_percepcion_socializaciones2022.XLSX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f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jfif"/><Relationship Id="rId5" Type="http://schemas.openxmlformats.org/officeDocument/2006/relationships/image" Target="../media/image12.jfif"/><Relationship Id="rId4" Type="http://schemas.openxmlformats.org/officeDocument/2006/relationships/image" Target="../media/image11.jf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15493" y="1515725"/>
            <a:ext cx="6197225" cy="1056025"/>
          </a:xfrm>
        </p:spPr>
        <p:txBody>
          <a:bodyPr>
            <a:normAutofit fontScale="90000"/>
          </a:bodyPr>
          <a:lstStyle/>
          <a:p>
            <a:pPr algn="ctr"/>
            <a:r>
              <a:rPr lang="es-ES" sz="4400" b="1" dirty="0">
                <a:solidFill>
                  <a:schemeClr val="tx1"/>
                </a:solidFill>
              </a:rPr>
              <a:t>Informe de actividades de participación ciudadana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4811" y="3260001"/>
            <a:ext cx="7975225" cy="1328400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es-ES" sz="2800" dirty="0">
                <a:solidFill>
                  <a:schemeClr val="tx1"/>
                </a:solidFill>
              </a:rPr>
              <a:t>Dirección de Desarrollo del Derecho y del Ordenamiento Jurídico</a:t>
            </a:r>
          </a:p>
          <a:p>
            <a:pPr algn="ctr"/>
            <a:endParaRPr lang="es-ES" sz="2800" dirty="0">
              <a:solidFill>
                <a:schemeClr val="tx1"/>
              </a:solidFill>
            </a:endParaRPr>
          </a:p>
          <a:p>
            <a:pPr algn="ctr"/>
            <a:r>
              <a:rPr lang="es-ES" sz="2800" dirty="0">
                <a:solidFill>
                  <a:schemeClr val="tx1"/>
                </a:solidFill>
              </a:rPr>
              <a:t>Septiembre 2022</a:t>
            </a:r>
          </a:p>
        </p:txBody>
      </p:sp>
    </p:spTree>
    <p:extLst>
      <p:ext uri="{BB962C8B-B14F-4D97-AF65-F5344CB8AC3E}">
        <p14:creationId xmlns:p14="http://schemas.microsoft.com/office/powerpoint/2010/main" val="3802176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CuadroTexto 19">
            <a:extLst>
              <a:ext uri="{FF2B5EF4-FFF2-40B4-BE49-F238E27FC236}">
                <a16:creationId xmlns:a16="http://schemas.microsoft.com/office/drawing/2014/main" id="{681E575B-9AA9-4ED2-B47A-23079598A1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054" y="559037"/>
            <a:ext cx="6482997" cy="523875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s-CO" altLang="es-CO" sz="2800" b="1" dirty="0">
                <a:solidFill>
                  <a:schemeClr val="bg1"/>
                </a:solidFill>
                <a:latin typeface="Gadugi" panose="020B0502040204020203" pitchFamily="34" charset="0"/>
              </a:rPr>
              <a:t>3. Resultados y evidencias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9281747A-1AF0-46D5-BF5C-9B94690AA07F}"/>
              </a:ext>
            </a:extLst>
          </p:cNvPr>
          <p:cNvSpPr/>
          <p:nvPr/>
        </p:nvSpPr>
        <p:spPr>
          <a:xfrm>
            <a:off x="107950" y="878930"/>
            <a:ext cx="8817996" cy="523220"/>
          </a:xfrm>
          <a:prstGeom prst="rect">
            <a:avLst/>
          </a:prstGeom>
        </p:spPr>
        <p:txBody>
          <a:bodyPr numCol="2">
            <a:spAutoFit/>
          </a:bodyPr>
          <a:lstStyle/>
          <a:p>
            <a:pPr marR="32385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tabLst>
                <a:tab pos="3473450" algn="l"/>
                <a:tab pos="4107815" algn="l"/>
                <a:tab pos="4655820" algn="l"/>
                <a:tab pos="4995545" algn="l"/>
                <a:tab pos="5537835" algn="l"/>
                <a:tab pos="5845810" algn="l"/>
              </a:tabLst>
              <a:defRPr/>
            </a:pPr>
            <a:endParaRPr lang="es-CO" kern="0">
              <a:solidFill>
                <a:srgbClr val="292929"/>
              </a:solidFill>
              <a:latin typeface="Gadugi" panose="020B0502040204020203" pitchFamily="34" charset="0"/>
              <a:ea typeface="Arial"/>
              <a:cs typeface="Arial"/>
              <a:sym typeface="Arial"/>
            </a:endParaRPr>
          </a:p>
          <a:p>
            <a:pPr marR="32385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tabLst>
                <a:tab pos="3473450" algn="l"/>
                <a:tab pos="4107815" algn="l"/>
                <a:tab pos="4655820" algn="l"/>
                <a:tab pos="4995545" algn="l"/>
                <a:tab pos="5537835" algn="l"/>
                <a:tab pos="5845810" algn="l"/>
              </a:tabLst>
              <a:defRPr/>
            </a:pPr>
            <a:endParaRPr lang="es-CO" kern="0">
              <a:latin typeface="Gadugi" panose="020B0502040204020203" pitchFamily="34" charset="0"/>
              <a:ea typeface="Arial" panose="020B0604020202020204" pitchFamily="34" charset="0"/>
              <a:cs typeface="Arial"/>
              <a:sym typeface="Arial"/>
            </a:endParaRPr>
          </a:p>
        </p:txBody>
      </p:sp>
      <p:sp>
        <p:nvSpPr>
          <p:cNvPr id="21510" name="Rectángulo 2">
            <a:extLst>
              <a:ext uri="{FF2B5EF4-FFF2-40B4-BE49-F238E27FC236}">
                <a16:creationId xmlns:a16="http://schemas.microsoft.com/office/drawing/2014/main" id="{FAD9ED6F-6924-4EAE-8A01-A68266BF1E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888" y="1122363"/>
            <a:ext cx="87931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just" eaLnBrk="1" hangingPunct="1"/>
            <a:endParaRPr lang="es-CO" altLang="es-CO" sz="1800" b="1" dirty="0">
              <a:latin typeface="Gadugi" panose="020B0502040204020203" pitchFamily="34" charset="0"/>
            </a:endParaRPr>
          </a:p>
        </p:txBody>
      </p:sp>
      <p:sp>
        <p:nvSpPr>
          <p:cNvPr id="21512" name="CuadroTexto 1">
            <a:extLst>
              <a:ext uri="{FF2B5EF4-FFF2-40B4-BE49-F238E27FC236}">
                <a16:creationId xmlns:a16="http://schemas.microsoft.com/office/drawing/2014/main" id="{691DBCC8-17F7-4B52-B86C-20B5F82D38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054" y="1140540"/>
            <a:ext cx="8658224" cy="2031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CO" sz="1800" b="1" dirty="0">
                <a:latin typeface="News Gothic MT"/>
                <a:cs typeface="Arial"/>
              </a:rPr>
              <a:t>Evidencias</a:t>
            </a:r>
          </a:p>
          <a:p>
            <a:pPr algn="just"/>
            <a:endParaRPr lang="es-CO" sz="1100" dirty="0">
              <a:latin typeface="+mj-lt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CO" sz="1100" dirty="0"/>
              <a:t>4. Socialización de la herramienta SUIN-</a:t>
            </a:r>
            <a:r>
              <a:rPr lang="es-CO" sz="1100" dirty="0" err="1"/>
              <a:t>Juriscol</a:t>
            </a:r>
            <a:r>
              <a:rPr lang="es-CO" sz="1100" dirty="0"/>
              <a:t> dirigida estudiantes, docentes y directivos de la Escuela Superior de Administración Pública - ESAP </a:t>
            </a:r>
            <a:endParaRPr lang="es-CO" sz="1100" dirty="0"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s-CO" sz="1100" b="1" dirty="0"/>
              <a:t>Fecha</a:t>
            </a:r>
            <a:r>
              <a:rPr lang="es-CO" sz="1100" dirty="0"/>
              <a:t>: 19 de abril de 2022 </a:t>
            </a:r>
          </a:p>
          <a:p>
            <a:pPr algn="just">
              <a:spcAft>
                <a:spcPts val="0"/>
              </a:spcAft>
            </a:pPr>
            <a:r>
              <a:rPr lang="es-CO" sz="1100" b="1" dirty="0"/>
              <a:t>Evento</a:t>
            </a:r>
            <a:r>
              <a:rPr lang="es-CO" sz="1100" dirty="0"/>
              <a:t> Presencial  .</a:t>
            </a:r>
            <a:r>
              <a:rPr lang="es-CO" sz="1100" b="1" dirty="0"/>
              <a:t>   </a:t>
            </a:r>
          </a:p>
          <a:p>
            <a:pPr algn="just"/>
            <a:r>
              <a:rPr lang="es-CO" sz="1100" b="1" dirty="0"/>
              <a:t>Temas tratados:</a:t>
            </a:r>
            <a:r>
              <a:rPr lang="es-CO" sz="1100" dirty="0"/>
              <a:t> Justicia digital y Socialización de la herramienta SUIN-</a:t>
            </a:r>
            <a:r>
              <a:rPr lang="es-CO" sz="1100" dirty="0" err="1"/>
              <a:t>Juriscol</a:t>
            </a:r>
            <a:r>
              <a:rPr lang="es-CO" sz="1100" b="1" dirty="0"/>
              <a:t>     </a:t>
            </a:r>
          </a:p>
          <a:p>
            <a:pPr algn="just"/>
            <a:r>
              <a:rPr lang="es-CO" sz="1100" b="1" dirty="0"/>
              <a:t>Participantes: </a:t>
            </a:r>
            <a:r>
              <a:rPr lang="es-CO" sz="1100" dirty="0"/>
              <a:t>Dr. Wilson Ruiz, Ministro de Justicia y del Derecho, Director de DDDOJ, funcionarios del equipo SUIN-</a:t>
            </a:r>
            <a:r>
              <a:rPr lang="es-CO" sz="1100" dirty="0" err="1"/>
              <a:t>Juriscol</a:t>
            </a:r>
            <a:r>
              <a:rPr lang="es-CO" sz="1100" b="1" dirty="0"/>
              <a:t>.  </a:t>
            </a:r>
            <a:r>
              <a:rPr lang="es-CO" sz="1100" dirty="0"/>
              <a:t> </a:t>
            </a:r>
          </a:p>
          <a:p>
            <a:pPr algn="just"/>
            <a:r>
              <a:rPr lang="es-CO" sz="1100" b="1" dirty="0"/>
              <a:t>Asistencia: </a:t>
            </a:r>
            <a:r>
              <a:rPr lang="es-MX" sz="1100" dirty="0"/>
              <a:t>150 personas</a:t>
            </a:r>
            <a:r>
              <a:rPr lang="es-CO" sz="1100" dirty="0"/>
              <a:t> </a:t>
            </a:r>
          </a:p>
          <a:p>
            <a:pPr algn="just"/>
            <a:r>
              <a:rPr lang="es-CO" sz="1100" b="1" dirty="0"/>
              <a:t>Evidencia: en </a:t>
            </a:r>
            <a:r>
              <a:rPr lang="es-MX" sz="1100" dirty="0"/>
              <a:t>lista en físico se registraron 42 personas, pero hubo aproximadamente 150 personas en el evento</a:t>
            </a:r>
            <a:endParaRPr lang="es-ES" altLang="es-CO" sz="1800" b="1" dirty="0">
              <a:solidFill>
                <a:srgbClr val="FF9900"/>
              </a:solidFill>
              <a:latin typeface="News Gothic MT" panose="020B0504020203020204" pitchFamily="34" charset="0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08CED144-7C17-82F8-FF97-05C4FECD6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22" y="3171545"/>
            <a:ext cx="2185059" cy="1776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1A43B2EF-227F-76CD-4FD2-539BCBDE9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773" y="3171545"/>
            <a:ext cx="2097298" cy="179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0B84715F-9535-272A-41E0-C02F38087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029" y="3161326"/>
            <a:ext cx="2097297" cy="181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9975CF26-3CAB-D83D-E4FF-F8CEABDB4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789" y="3130918"/>
            <a:ext cx="1927739" cy="1853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95369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CuadroTexto 19">
            <a:extLst>
              <a:ext uri="{FF2B5EF4-FFF2-40B4-BE49-F238E27FC236}">
                <a16:creationId xmlns:a16="http://schemas.microsoft.com/office/drawing/2014/main" id="{681E575B-9AA9-4ED2-B47A-23079598A1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044" y="546232"/>
            <a:ext cx="6393193" cy="523875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s-CO" altLang="es-CO" sz="2800" b="1" dirty="0">
                <a:solidFill>
                  <a:schemeClr val="bg1"/>
                </a:solidFill>
                <a:latin typeface="Gadugi" panose="020B0502040204020203" pitchFamily="34" charset="0"/>
              </a:rPr>
              <a:t>3. Resultados y evidencias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9281747A-1AF0-46D5-BF5C-9B94690AA07F}"/>
              </a:ext>
            </a:extLst>
          </p:cNvPr>
          <p:cNvSpPr/>
          <p:nvPr/>
        </p:nvSpPr>
        <p:spPr>
          <a:xfrm>
            <a:off x="107950" y="878930"/>
            <a:ext cx="8817996" cy="523220"/>
          </a:xfrm>
          <a:prstGeom prst="rect">
            <a:avLst/>
          </a:prstGeom>
        </p:spPr>
        <p:txBody>
          <a:bodyPr numCol="2">
            <a:spAutoFit/>
          </a:bodyPr>
          <a:lstStyle/>
          <a:p>
            <a:pPr marR="32385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tabLst>
                <a:tab pos="3473450" algn="l"/>
                <a:tab pos="4107815" algn="l"/>
                <a:tab pos="4655820" algn="l"/>
                <a:tab pos="4995545" algn="l"/>
                <a:tab pos="5537835" algn="l"/>
                <a:tab pos="5845810" algn="l"/>
              </a:tabLst>
              <a:defRPr/>
            </a:pPr>
            <a:endParaRPr lang="es-CO" kern="0">
              <a:solidFill>
                <a:srgbClr val="292929"/>
              </a:solidFill>
              <a:latin typeface="Gadugi" panose="020B0502040204020203" pitchFamily="34" charset="0"/>
              <a:ea typeface="Arial"/>
              <a:cs typeface="Arial"/>
              <a:sym typeface="Arial"/>
            </a:endParaRPr>
          </a:p>
          <a:p>
            <a:pPr marR="32385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tabLst>
                <a:tab pos="3473450" algn="l"/>
                <a:tab pos="4107815" algn="l"/>
                <a:tab pos="4655820" algn="l"/>
                <a:tab pos="4995545" algn="l"/>
                <a:tab pos="5537835" algn="l"/>
                <a:tab pos="5845810" algn="l"/>
              </a:tabLst>
              <a:defRPr/>
            </a:pPr>
            <a:endParaRPr lang="es-CO" kern="0">
              <a:latin typeface="Gadugi" panose="020B0502040204020203" pitchFamily="34" charset="0"/>
              <a:ea typeface="Arial" panose="020B0604020202020204" pitchFamily="34" charset="0"/>
              <a:cs typeface="Arial"/>
              <a:sym typeface="Arial"/>
            </a:endParaRPr>
          </a:p>
        </p:txBody>
      </p:sp>
      <p:sp>
        <p:nvSpPr>
          <p:cNvPr id="21509" name="CuadroTexto 24">
            <a:extLst>
              <a:ext uri="{FF2B5EF4-FFF2-40B4-BE49-F238E27FC236}">
                <a16:creationId xmlns:a16="http://schemas.microsoft.com/office/drawing/2014/main" id="{F48A0A75-8F49-4676-BD87-EE1E52B7B2A9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355428" y="4675235"/>
            <a:ext cx="257051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s-CO" altLang="es-CO" b="1" i="1" dirty="0">
                <a:solidFill>
                  <a:srgbClr val="FF9900"/>
                </a:solidFill>
                <a:latin typeface="News Gothic MT" panose="020B0504020203020204" pitchFamily="34" charset="0"/>
              </a:rPr>
              <a:t>¡</a:t>
            </a:r>
            <a:r>
              <a:rPr lang="es-CO" altLang="es-CO" b="1" i="1" dirty="0" err="1">
                <a:solidFill>
                  <a:srgbClr val="FF9900"/>
                </a:solidFill>
                <a:latin typeface="News Gothic MT" panose="020B0504020203020204" pitchFamily="34" charset="0"/>
              </a:rPr>
              <a:t>MinJusticia</a:t>
            </a:r>
            <a:r>
              <a:rPr lang="es-CO" altLang="es-CO" b="1" i="1" dirty="0">
                <a:solidFill>
                  <a:srgbClr val="FF9900"/>
                </a:solidFill>
                <a:latin typeface="News Gothic MT" panose="020B0504020203020204" pitchFamily="34" charset="0"/>
              </a:rPr>
              <a:t> te escucha!</a:t>
            </a:r>
          </a:p>
        </p:txBody>
      </p:sp>
      <p:sp>
        <p:nvSpPr>
          <p:cNvPr id="21510" name="Rectángulo 2">
            <a:extLst>
              <a:ext uri="{FF2B5EF4-FFF2-40B4-BE49-F238E27FC236}">
                <a16:creationId xmlns:a16="http://schemas.microsoft.com/office/drawing/2014/main" id="{FAD9ED6F-6924-4EAE-8A01-A68266BF1E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888" y="1122363"/>
            <a:ext cx="87931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just" eaLnBrk="1" hangingPunct="1"/>
            <a:endParaRPr lang="es-CO" altLang="es-CO" sz="1800" b="1" dirty="0">
              <a:latin typeface="Gadugi" panose="020B0502040204020203" pitchFamily="34" charset="0"/>
            </a:endParaRPr>
          </a:p>
        </p:txBody>
      </p:sp>
      <p:sp>
        <p:nvSpPr>
          <p:cNvPr id="21512" name="CuadroTexto 1">
            <a:extLst>
              <a:ext uri="{FF2B5EF4-FFF2-40B4-BE49-F238E27FC236}">
                <a16:creationId xmlns:a16="http://schemas.microsoft.com/office/drawing/2014/main" id="{691DBCC8-17F7-4B52-B86C-20B5F82D38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044" y="1122363"/>
            <a:ext cx="8064720" cy="271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CO" sz="1800" b="1" dirty="0">
                <a:latin typeface="News Gothic MT"/>
                <a:cs typeface="Arial"/>
              </a:rPr>
              <a:t>Evidencias</a:t>
            </a:r>
          </a:p>
          <a:p>
            <a:pPr algn="just"/>
            <a:endParaRPr lang="es-CO" sz="1100" dirty="0">
              <a:latin typeface="+mj-lt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CO" sz="1100" dirty="0"/>
              <a:t>5.  Socialización de la herramienta SUIN-</a:t>
            </a:r>
            <a:r>
              <a:rPr lang="es-CO" sz="1100" dirty="0" err="1"/>
              <a:t>Juriscol</a:t>
            </a:r>
            <a:r>
              <a:rPr lang="es-CO" sz="1100" dirty="0"/>
              <a:t> dirigida estudiantes y docentes de la Universidad Santo Tomás- sede Medellín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s-CO" sz="1100" b="1" dirty="0"/>
              <a:t>Fecha</a:t>
            </a:r>
            <a:r>
              <a:rPr lang="es-CO" sz="1100" dirty="0"/>
              <a:t>: 22 de abril de 2022 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s-CO" sz="1100" b="1" dirty="0"/>
              <a:t>Hora: </a:t>
            </a:r>
            <a:r>
              <a:rPr lang="es-CO" sz="1100" dirty="0"/>
              <a:t> 9: a.m. a 1:00 p.m</a:t>
            </a:r>
            <a:r>
              <a:rPr lang="es-CO" sz="1100" b="1" dirty="0"/>
              <a:t>.   </a:t>
            </a:r>
          </a:p>
          <a:p>
            <a:pPr algn="just"/>
            <a:r>
              <a:rPr lang="es-CO" sz="1100" b="1" dirty="0"/>
              <a:t>Evento hibrido: </a:t>
            </a:r>
            <a:r>
              <a:rPr lang="es-CO" sz="1100" dirty="0"/>
              <a:t>Presencial y virtual         </a:t>
            </a:r>
          </a:p>
          <a:p>
            <a:pPr algn="just"/>
            <a:r>
              <a:rPr lang="es-CO" sz="1100" b="1" dirty="0"/>
              <a:t>Participantes: </a:t>
            </a:r>
            <a:r>
              <a:rPr lang="es-CO" sz="1100" dirty="0"/>
              <a:t>Dr. Wilson Ruiz, Ministro de Justicia y del Derecho, Director de DDDOJ, funcionarios del equipo SUIN-</a:t>
            </a:r>
            <a:r>
              <a:rPr lang="es-CO" sz="1100" dirty="0" err="1"/>
              <a:t>Juriscol</a:t>
            </a:r>
            <a:r>
              <a:rPr lang="es-CO" sz="1100" b="1" dirty="0"/>
              <a:t>. </a:t>
            </a:r>
            <a:endParaRPr lang="es-CO" sz="1100" dirty="0"/>
          </a:p>
          <a:p>
            <a:pPr algn="just"/>
            <a:r>
              <a:rPr lang="es-CO" sz="1100" b="1" dirty="0"/>
              <a:t>Temas tratados:</a:t>
            </a:r>
            <a:r>
              <a:rPr lang="es-CO" sz="1100" dirty="0"/>
              <a:t> Justicia digital y Socialización de la herramienta SUIN-</a:t>
            </a:r>
            <a:r>
              <a:rPr lang="es-CO" sz="1100" dirty="0" err="1"/>
              <a:t>Juriscol</a:t>
            </a:r>
            <a:r>
              <a:rPr lang="es-CO" sz="1100" b="1" dirty="0"/>
              <a:t> </a:t>
            </a:r>
          </a:p>
          <a:p>
            <a:pPr algn="just"/>
            <a:r>
              <a:rPr lang="es-CO" sz="1100" b="1" dirty="0"/>
              <a:t>Asistencia</a:t>
            </a:r>
            <a:r>
              <a:rPr lang="es-CO" sz="1100" dirty="0"/>
              <a:t>: 150 personas </a:t>
            </a:r>
          </a:p>
          <a:p>
            <a:pPr algn="just"/>
            <a:r>
              <a:rPr lang="es-CO" sz="1100" b="1" dirty="0"/>
              <a:t>Evidencia</a:t>
            </a:r>
            <a:r>
              <a:rPr lang="es-CO" sz="1100" dirty="0"/>
              <a:t>: Registro fotográfico </a:t>
            </a:r>
          </a:p>
          <a:p>
            <a:pPr algn="just"/>
            <a:endParaRPr lang="es-CO" sz="1100" dirty="0"/>
          </a:p>
          <a:p>
            <a:pPr algn="just"/>
            <a:endParaRPr lang="es-CO" sz="1100" dirty="0"/>
          </a:p>
          <a:p>
            <a:pPr algn="just"/>
            <a:endParaRPr lang="es-CO" sz="1100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E50236E-AD78-1D76-2F92-9F56DD1CC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44" y="3294797"/>
            <a:ext cx="2841236" cy="1452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84D085F4-D865-4646-F476-C2389A84E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711" y="3294797"/>
            <a:ext cx="2917516" cy="1452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0B460FED-3CD9-5077-A44D-F4C7BE757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658" y="3311098"/>
            <a:ext cx="2638189" cy="1420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87246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CuadroTexto 19">
            <a:extLst>
              <a:ext uri="{FF2B5EF4-FFF2-40B4-BE49-F238E27FC236}">
                <a16:creationId xmlns:a16="http://schemas.microsoft.com/office/drawing/2014/main" id="{681E575B-9AA9-4ED2-B47A-23079598A1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044" y="546232"/>
            <a:ext cx="6393193" cy="523875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s-CO" altLang="es-CO" sz="2800" b="1" dirty="0">
                <a:solidFill>
                  <a:schemeClr val="bg1"/>
                </a:solidFill>
                <a:latin typeface="Gadugi" panose="020B0502040204020203" pitchFamily="34" charset="0"/>
              </a:rPr>
              <a:t>3. Resultados y evidencias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9281747A-1AF0-46D5-BF5C-9B94690AA07F}"/>
              </a:ext>
            </a:extLst>
          </p:cNvPr>
          <p:cNvSpPr/>
          <p:nvPr/>
        </p:nvSpPr>
        <p:spPr>
          <a:xfrm>
            <a:off x="107950" y="878930"/>
            <a:ext cx="8817996" cy="523220"/>
          </a:xfrm>
          <a:prstGeom prst="rect">
            <a:avLst/>
          </a:prstGeom>
        </p:spPr>
        <p:txBody>
          <a:bodyPr numCol="2">
            <a:spAutoFit/>
          </a:bodyPr>
          <a:lstStyle/>
          <a:p>
            <a:pPr marR="32385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tabLst>
                <a:tab pos="3473450" algn="l"/>
                <a:tab pos="4107815" algn="l"/>
                <a:tab pos="4655820" algn="l"/>
                <a:tab pos="4995545" algn="l"/>
                <a:tab pos="5537835" algn="l"/>
                <a:tab pos="5845810" algn="l"/>
              </a:tabLst>
              <a:defRPr/>
            </a:pPr>
            <a:endParaRPr lang="es-CO" kern="0">
              <a:solidFill>
                <a:srgbClr val="292929"/>
              </a:solidFill>
              <a:latin typeface="Gadugi" panose="020B0502040204020203" pitchFamily="34" charset="0"/>
              <a:ea typeface="Arial"/>
              <a:cs typeface="Arial"/>
              <a:sym typeface="Arial"/>
            </a:endParaRPr>
          </a:p>
          <a:p>
            <a:pPr marR="32385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tabLst>
                <a:tab pos="3473450" algn="l"/>
                <a:tab pos="4107815" algn="l"/>
                <a:tab pos="4655820" algn="l"/>
                <a:tab pos="4995545" algn="l"/>
                <a:tab pos="5537835" algn="l"/>
                <a:tab pos="5845810" algn="l"/>
              </a:tabLst>
              <a:defRPr/>
            </a:pPr>
            <a:endParaRPr lang="es-CO" kern="0">
              <a:latin typeface="Gadugi" panose="020B0502040204020203" pitchFamily="34" charset="0"/>
              <a:ea typeface="Arial" panose="020B0604020202020204" pitchFamily="34" charset="0"/>
              <a:cs typeface="Arial"/>
              <a:sym typeface="Arial"/>
            </a:endParaRPr>
          </a:p>
        </p:txBody>
      </p:sp>
      <p:sp>
        <p:nvSpPr>
          <p:cNvPr id="21509" name="CuadroTexto 24">
            <a:extLst>
              <a:ext uri="{FF2B5EF4-FFF2-40B4-BE49-F238E27FC236}">
                <a16:creationId xmlns:a16="http://schemas.microsoft.com/office/drawing/2014/main" id="{F48A0A75-8F49-4676-BD87-EE1E52B7B2A9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355428" y="4675235"/>
            <a:ext cx="257051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s-CO" altLang="es-CO" b="1" i="1" dirty="0">
                <a:solidFill>
                  <a:srgbClr val="FF9900"/>
                </a:solidFill>
                <a:latin typeface="News Gothic MT" panose="020B0504020203020204" pitchFamily="34" charset="0"/>
              </a:rPr>
              <a:t>¡</a:t>
            </a:r>
            <a:r>
              <a:rPr lang="es-CO" altLang="es-CO" b="1" i="1" dirty="0" err="1">
                <a:solidFill>
                  <a:srgbClr val="FF9900"/>
                </a:solidFill>
                <a:latin typeface="News Gothic MT" panose="020B0504020203020204" pitchFamily="34" charset="0"/>
              </a:rPr>
              <a:t>MinJusticia</a:t>
            </a:r>
            <a:r>
              <a:rPr lang="es-CO" altLang="es-CO" b="1" i="1" dirty="0">
                <a:solidFill>
                  <a:srgbClr val="FF9900"/>
                </a:solidFill>
                <a:latin typeface="News Gothic MT" panose="020B0504020203020204" pitchFamily="34" charset="0"/>
              </a:rPr>
              <a:t> te escucha!</a:t>
            </a:r>
          </a:p>
        </p:txBody>
      </p:sp>
      <p:sp>
        <p:nvSpPr>
          <p:cNvPr id="21510" name="Rectángulo 2">
            <a:extLst>
              <a:ext uri="{FF2B5EF4-FFF2-40B4-BE49-F238E27FC236}">
                <a16:creationId xmlns:a16="http://schemas.microsoft.com/office/drawing/2014/main" id="{FAD9ED6F-6924-4EAE-8A01-A68266BF1E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888" y="1122363"/>
            <a:ext cx="87931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just" eaLnBrk="1" hangingPunct="1"/>
            <a:endParaRPr lang="es-CO" altLang="es-CO" sz="1800" b="1" dirty="0">
              <a:latin typeface="Gadugi" panose="020B0502040204020203" pitchFamily="34" charset="0"/>
            </a:endParaRPr>
          </a:p>
        </p:txBody>
      </p:sp>
      <p:sp>
        <p:nvSpPr>
          <p:cNvPr id="21512" name="CuadroTexto 1">
            <a:extLst>
              <a:ext uri="{FF2B5EF4-FFF2-40B4-BE49-F238E27FC236}">
                <a16:creationId xmlns:a16="http://schemas.microsoft.com/office/drawing/2014/main" id="{691DBCC8-17F7-4B52-B86C-20B5F82D38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044" y="1122363"/>
            <a:ext cx="8064720" cy="2042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CO" sz="1800" b="1" dirty="0">
                <a:latin typeface="News Gothic MT"/>
                <a:cs typeface="Arial"/>
              </a:rPr>
              <a:t>Evidencias</a:t>
            </a:r>
          </a:p>
          <a:p>
            <a:pPr algn="just"/>
            <a:endParaRPr lang="es-CO" sz="1100" dirty="0">
              <a:latin typeface="+mj-lt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CO" sz="1100" dirty="0"/>
              <a:t>6. Socialización de la herramienta SUIN-</a:t>
            </a:r>
            <a:r>
              <a:rPr lang="es-CO" sz="1100" dirty="0" err="1"/>
              <a:t>Juriscol</a:t>
            </a:r>
            <a:r>
              <a:rPr lang="es-CO" sz="1100" dirty="0"/>
              <a:t> dirigida estudiantes y docentes de la Universidad Cooperativa de Colombia – Sede Santa Marta.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s-CO" sz="1100" b="1" dirty="0"/>
              <a:t>Fecha</a:t>
            </a:r>
            <a:r>
              <a:rPr lang="es-CO" sz="1100" dirty="0"/>
              <a:t>: 22 de abril de 2022 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s-CO" sz="1100" b="1" dirty="0"/>
              <a:t>Hora: </a:t>
            </a:r>
            <a:r>
              <a:rPr lang="es-CO" sz="1100" dirty="0"/>
              <a:t> 9: a.m. a 1:00 p.m</a:t>
            </a:r>
            <a:r>
              <a:rPr lang="es-CO" sz="1100" b="1" dirty="0"/>
              <a:t>.   </a:t>
            </a:r>
          </a:p>
          <a:p>
            <a:pPr algn="just"/>
            <a:r>
              <a:rPr lang="es-CO" sz="1100" b="1" dirty="0"/>
              <a:t>Evento virtual</a:t>
            </a:r>
            <a:r>
              <a:rPr lang="es-CO" sz="1100" dirty="0"/>
              <a:t>         </a:t>
            </a:r>
          </a:p>
          <a:p>
            <a:pPr algn="just"/>
            <a:r>
              <a:rPr lang="es-CO" sz="1100" b="1" dirty="0"/>
              <a:t>Participantes: </a:t>
            </a:r>
            <a:r>
              <a:rPr lang="es-CO" sz="1100" dirty="0"/>
              <a:t>Director de DDDOJ, funcionarios del equipo SUIN-</a:t>
            </a:r>
            <a:r>
              <a:rPr lang="es-CO" sz="1100" dirty="0" err="1"/>
              <a:t>Juriscol</a:t>
            </a:r>
            <a:r>
              <a:rPr lang="es-CO" sz="1100" b="1" dirty="0"/>
              <a:t>. </a:t>
            </a:r>
            <a:endParaRPr lang="es-CO" sz="1100" dirty="0"/>
          </a:p>
          <a:p>
            <a:pPr algn="just"/>
            <a:r>
              <a:rPr lang="es-CO" sz="1100" b="1" dirty="0"/>
              <a:t>Asistencia</a:t>
            </a:r>
            <a:r>
              <a:rPr lang="es-CO" sz="1100" dirty="0"/>
              <a:t>: 75 personas </a:t>
            </a:r>
          </a:p>
          <a:p>
            <a:pPr algn="just"/>
            <a:r>
              <a:rPr lang="es-CO" sz="1100" b="1" dirty="0"/>
              <a:t>Evidencia</a:t>
            </a:r>
            <a:r>
              <a:rPr lang="es-CO" sz="1100" dirty="0"/>
              <a:t>: Registro fotográfico </a:t>
            </a:r>
            <a:endParaRPr lang="es-ES" altLang="es-CO" sz="1800" b="1" dirty="0">
              <a:solidFill>
                <a:srgbClr val="FF0000"/>
              </a:solidFill>
              <a:latin typeface="News Gothic MT" panose="020B0504020203020204" pitchFamily="34" charset="0"/>
            </a:endParaRP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233DE737-6131-181B-3AD5-7FE32F072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756" y="3138553"/>
            <a:ext cx="2896083" cy="1543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15CA610C-FC77-1E97-0528-31779B6354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303" y="3138553"/>
            <a:ext cx="2795548" cy="1543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CD59E040-1B2B-F864-BA45-122F4E55F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315" y="3131269"/>
            <a:ext cx="2750537" cy="1550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40204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CuadroTexto 19">
            <a:extLst>
              <a:ext uri="{FF2B5EF4-FFF2-40B4-BE49-F238E27FC236}">
                <a16:creationId xmlns:a16="http://schemas.microsoft.com/office/drawing/2014/main" id="{1DCA2F0B-6347-4121-8E84-AEDE695EEB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888" y="457840"/>
            <a:ext cx="6511552" cy="523875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s-CO" altLang="es-CO" sz="2800" b="1" dirty="0">
                <a:solidFill>
                  <a:schemeClr val="bg1"/>
                </a:solidFill>
                <a:latin typeface="Gadugi" panose="020B0502040204020203" pitchFamily="34" charset="0"/>
              </a:rPr>
              <a:t>3. Resultados y evidencias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978BF178-3DED-4A79-A97F-2751B249585F}"/>
              </a:ext>
            </a:extLst>
          </p:cNvPr>
          <p:cNvSpPr/>
          <p:nvPr/>
        </p:nvSpPr>
        <p:spPr>
          <a:xfrm>
            <a:off x="111319" y="877581"/>
            <a:ext cx="8817996" cy="523220"/>
          </a:xfrm>
          <a:prstGeom prst="rect">
            <a:avLst/>
          </a:prstGeom>
        </p:spPr>
        <p:txBody>
          <a:bodyPr numCol="2">
            <a:spAutoFit/>
          </a:bodyPr>
          <a:lstStyle/>
          <a:p>
            <a:pPr marR="32385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tabLst>
                <a:tab pos="3473450" algn="l"/>
                <a:tab pos="4107815" algn="l"/>
                <a:tab pos="4655820" algn="l"/>
                <a:tab pos="4995545" algn="l"/>
                <a:tab pos="5537835" algn="l"/>
                <a:tab pos="5845810" algn="l"/>
              </a:tabLst>
              <a:defRPr/>
            </a:pPr>
            <a:endParaRPr lang="es-CO" kern="0">
              <a:solidFill>
                <a:srgbClr val="292929"/>
              </a:solidFill>
              <a:latin typeface="Gadugi" panose="020B0502040204020203" pitchFamily="34" charset="0"/>
              <a:ea typeface="Arial"/>
              <a:cs typeface="Arial"/>
              <a:sym typeface="Arial"/>
            </a:endParaRPr>
          </a:p>
          <a:p>
            <a:pPr marR="32385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tabLst>
                <a:tab pos="3473450" algn="l"/>
                <a:tab pos="4107815" algn="l"/>
                <a:tab pos="4655820" algn="l"/>
                <a:tab pos="4995545" algn="l"/>
                <a:tab pos="5537835" algn="l"/>
                <a:tab pos="5845810" algn="l"/>
              </a:tabLst>
              <a:defRPr/>
            </a:pPr>
            <a:endParaRPr lang="es-CO" kern="0">
              <a:latin typeface="Gadugi" panose="020B0502040204020203" pitchFamily="34" charset="0"/>
              <a:ea typeface="Arial" panose="020B0604020202020204" pitchFamily="34" charset="0"/>
              <a:cs typeface="Arial"/>
              <a:sym typeface="Arial"/>
            </a:endParaRPr>
          </a:p>
        </p:txBody>
      </p:sp>
      <p:sp>
        <p:nvSpPr>
          <p:cNvPr id="23557" name="CuadroTexto 24">
            <a:extLst>
              <a:ext uri="{FF2B5EF4-FFF2-40B4-BE49-F238E27FC236}">
                <a16:creationId xmlns:a16="http://schemas.microsoft.com/office/drawing/2014/main" id="{2A9F96B1-4D8E-4EB2-95FB-B17547DDB4F0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263990" y="4683960"/>
            <a:ext cx="275721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s-CO" altLang="es-CO" b="1" i="1" dirty="0">
                <a:solidFill>
                  <a:srgbClr val="FF9900"/>
                </a:solidFill>
                <a:latin typeface="News Gothic MT" panose="020B0504020203020204" pitchFamily="34" charset="0"/>
              </a:rPr>
              <a:t>¡</a:t>
            </a:r>
            <a:r>
              <a:rPr lang="es-CO" altLang="es-CO" b="1" i="1" dirty="0" err="1">
                <a:solidFill>
                  <a:srgbClr val="FF9900"/>
                </a:solidFill>
                <a:latin typeface="News Gothic MT" panose="020B0504020203020204" pitchFamily="34" charset="0"/>
              </a:rPr>
              <a:t>MinJusticia</a:t>
            </a:r>
            <a:r>
              <a:rPr lang="es-CO" altLang="es-CO" b="1" i="1" dirty="0">
                <a:solidFill>
                  <a:srgbClr val="FF9900"/>
                </a:solidFill>
                <a:latin typeface="News Gothic MT" panose="020B0504020203020204" pitchFamily="34" charset="0"/>
              </a:rPr>
              <a:t> te escucha!</a:t>
            </a:r>
          </a:p>
        </p:txBody>
      </p:sp>
      <p:sp>
        <p:nvSpPr>
          <p:cNvPr id="23559" name="CuadroTexto 1">
            <a:extLst>
              <a:ext uri="{FF2B5EF4-FFF2-40B4-BE49-F238E27FC236}">
                <a16:creationId xmlns:a16="http://schemas.microsoft.com/office/drawing/2014/main" id="{39E569B8-3B69-4B93-9F42-9BE368BA3A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575" y="1182674"/>
            <a:ext cx="8760740" cy="3577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s-ES" sz="1800" b="1" kern="0" dirty="0">
                <a:solidFill>
                  <a:srgbClr val="000000"/>
                </a:solidFill>
                <a:latin typeface="+mj-lt"/>
              </a:rPr>
              <a:t>3. Presentar y socializar la Metodología de Depuración de las disposiciones de los Decretos Únicos Reglamentarios (DUR)</a:t>
            </a:r>
          </a:p>
          <a:p>
            <a:pPr eaLnBrk="1" hangingPunct="1"/>
            <a:endParaRPr lang="es-ES" altLang="es-CO" sz="1800" b="1" dirty="0">
              <a:solidFill>
                <a:srgbClr val="FF9900"/>
              </a:solidFill>
              <a:latin typeface="News Gothic MT"/>
              <a:cs typeface="Arial"/>
            </a:endParaRPr>
          </a:p>
          <a:p>
            <a:pPr eaLnBrk="1" hangingPunct="1"/>
            <a:r>
              <a:rPr lang="es-ES" altLang="es-CO" sz="1800" b="1" dirty="0">
                <a:latin typeface="News Gothic MT"/>
                <a:cs typeface="Arial"/>
              </a:rPr>
              <a:t>Evidencias:</a:t>
            </a:r>
          </a:p>
          <a:p>
            <a:pPr eaLnBrk="1" hangingPunct="1"/>
            <a:r>
              <a:rPr lang="es-ES" altLang="es-CO" sz="1800" b="1" dirty="0">
                <a:solidFill>
                  <a:srgbClr val="FF9900"/>
                </a:solidFill>
                <a:latin typeface="News Gothic MT"/>
                <a:cs typeface="Arial"/>
              </a:rPr>
              <a:t>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AutoNum type="arabicPeriod"/>
            </a:pPr>
            <a:r>
              <a:rPr lang="es-CO" dirty="0">
                <a:latin typeface="Calibri" panose="020F0502020204030204" pitchFamily="34" charset="0"/>
                <a:cs typeface="Times New Roman" panose="02020603050405020304" pitchFamily="18" charset="0"/>
              </a:rPr>
              <a:t>Mesa de trabajo en la cual se socializo la metodología de depuración normativa, el cronograma de trabajo y la herramienta SUCOP, que se realizó el 28 de febrero de 2022, con el sector de Relaciones Exteriores, participaron 9 funcionarios.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AutoNum type="arabicPeriod"/>
            </a:pPr>
            <a:r>
              <a:rPr lang="es-CO" dirty="0">
                <a:latin typeface="Calibri" panose="020F0502020204030204" pitchFamily="34" charset="0"/>
                <a:cs typeface="Times New Roman" panose="02020603050405020304" pitchFamily="18" charset="0"/>
              </a:rPr>
              <a:t>Mesa de trabajo en la cual se socializo la metodología de depuración normativa, el cronograma de trabajo y la herramienta SUCOP, que se realizó el 8 de marzo de 2022, con el sector de Cultura, participaron 8 funcionarios.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AutoNum type="arabicPeriod"/>
            </a:pPr>
            <a:r>
              <a:rPr lang="es-CO" dirty="0">
                <a:latin typeface="Calibri" panose="020F0502020204030204" pitchFamily="34" charset="0"/>
                <a:cs typeface="Times New Roman" panose="02020603050405020304" pitchFamily="18" charset="0"/>
              </a:rPr>
              <a:t>Mesa de trabajo en la cual se socializo la metodología de depuración normativa, el cronograma de trabajo y la herramienta SUCOP, que se realizó el 25 de marzo de 2022, con el sector Minas y Energía, participaron 7 funcionarios</a:t>
            </a:r>
            <a:r>
              <a:rPr lang="es-CO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s-ES" altLang="es-CO" sz="1800" b="1" dirty="0">
              <a:solidFill>
                <a:srgbClr val="FF9900"/>
              </a:solidFill>
              <a:latin typeface="News Gothic MT" panose="020B0504020203020204" pitchFamily="34" charset="0"/>
            </a:endParaRPr>
          </a:p>
        </p:txBody>
      </p:sp>
      <p:sp>
        <p:nvSpPr>
          <p:cNvPr id="23560" name="Rectángulo 9">
            <a:extLst>
              <a:ext uri="{FF2B5EF4-FFF2-40B4-BE49-F238E27FC236}">
                <a16:creationId xmlns:a16="http://schemas.microsoft.com/office/drawing/2014/main" id="{C0895660-D5DF-4286-B769-4B7A531FB5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888" y="1085850"/>
            <a:ext cx="87931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just" eaLnBrk="1" hangingPunct="1"/>
            <a:endParaRPr lang="es-CO" altLang="es-CO" sz="1800" b="1" dirty="0">
              <a:latin typeface="Gadugi" panose="020B0502040204020203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CuadroTexto 19">
            <a:extLst>
              <a:ext uri="{FF2B5EF4-FFF2-40B4-BE49-F238E27FC236}">
                <a16:creationId xmlns:a16="http://schemas.microsoft.com/office/drawing/2014/main" id="{681E575B-9AA9-4ED2-B47A-23079598A1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044" y="546232"/>
            <a:ext cx="6393193" cy="523875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s-CO" altLang="es-CO" sz="2800" b="1" dirty="0">
                <a:solidFill>
                  <a:schemeClr val="bg1"/>
                </a:solidFill>
                <a:latin typeface="Gadugi" panose="020B0502040204020203" pitchFamily="34" charset="0"/>
              </a:rPr>
              <a:t>3. Resultados y evidencias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9281747A-1AF0-46D5-BF5C-9B94690AA07F}"/>
              </a:ext>
            </a:extLst>
          </p:cNvPr>
          <p:cNvSpPr/>
          <p:nvPr/>
        </p:nvSpPr>
        <p:spPr>
          <a:xfrm>
            <a:off x="107950" y="878930"/>
            <a:ext cx="8817996" cy="523220"/>
          </a:xfrm>
          <a:prstGeom prst="rect">
            <a:avLst/>
          </a:prstGeom>
        </p:spPr>
        <p:txBody>
          <a:bodyPr numCol="2">
            <a:spAutoFit/>
          </a:bodyPr>
          <a:lstStyle/>
          <a:p>
            <a:pPr marR="32385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tabLst>
                <a:tab pos="3473450" algn="l"/>
                <a:tab pos="4107815" algn="l"/>
                <a:tab pos="4655820" algn="l"/>
                <a:tab pos="4995545" algn="l"/>
                <a:tab pos="5537835" algn="l"/>
                <a:tab pos="5845810" algn="l"/>
              </a:tabLst>
              <a:defRPr/>
            </a:pPr>
            <a:endParaRPr lang="es-CO" kern="0">
              <a:solidFill>
                <a:srgbClr val="292929"/>
              </a:solidFill>
              <a:latin typeface="Gadugi" panose="020B0502040204020203" pitchFamily="34" charset="0"/>
              <a:ea typeface="Arial"/>
              <a:cs typeface="Arial"/>
              <a:sym typeface="Arial"/>
            </a:endParaRPr>
          </a:p>
          <a:p>
            <a:pPr marR="32385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tabLst>
                <a:tab pos="3473450" algn="l"/>
                <a:tab pos="4107815" algn="l"/>
                <a:tab pos="4655820" algn="l"/>
                <a:tab pos="4995545" algn="l"/>
                <a:tab pos="5537835" algn="l"/>
                <a:tab pos="5845810" algn="l"/>
              </a:tabLst>
              <a:defRPr/>
            </a:pPr>
            <a:endParaRPr lang="es-CO" kern="0">
              <a:latin typeface="Gadugi" panose="020B0502040204020203" pitchFamily="34" charset="0"/>
              <a:ea typeface="Arial" panose="020B0604020202020204" pitchFamily="34" charset="0"/>
              <a:cs typeface="Arial"/>
              <a:sym typeface="Arial"/>
            </a:endParaRPr>
          </a:p>
        </p:txBody>
      </p:sp>
      <p:sp>
        <p:nvSpPr>
          <p:cNvPr id="21509" name="CuadroTexto 24">
            <a:extLst>
              <a:ext uri="{FF2B5EF4-FFF2-40B4-BE49-F238E27FC236}">
                <a16:creationId xmlns:a16="http://schemas.microsoft.com/office/drawing/2014/main" id="{F48A0A75-8F49-4676-BD87-EE1E52B7B2A9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355428" y="4675235"/>
            <a:ext cx="257051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s-CO" altLang="es-CO" b="1" i="1" dirty="0">
                <a:solidFill>
                  <a:srgbClr val="FF9900"/>
                </a:solidFill>
                <a:latin typeface="News Gothic MT" panose="020B0504020203020204" pitchFamily="34" charset="0"/>
              </a:rPr>
              <a:t>¡</a:t>
            </a:r>
            <a:r>
              <a:rPr lang="es-CO" altLang="es-CO" b="1" i="1" dirty="0" err="1">
                <a:solidFill>
                  <a:srgbClr val="FF9900"/>
                </a:solidFill>
                <a:latin typeface="News Gothic MT" panose="020B0504020203020204" pitchFamily="34" charset="0"/>
              </a:rPr>
              <a:t>MinJusticia</a:t>
            </a:r>
            <a:r>
              <a:rPr lang="es-CO" altLang="es-CO" b="1" i="1" dirty="0">
                <a:solidFill>
                  <a:srgbClr val="FF9900"/>
                </a:solidFill>
                <a:latin typeface="News Gothic MT" panose="020B0504020203020204" pitchFamily="34" charset="0"/>
              </a:rPr>
              <a:t> te escucha!</a:t>
            </a:r>
          </a:p>
        </p:txBody>
      </p:sp>
      <p:sp>
        <p:nvSpPr>
          <p:cNvPr id="21510" name="Rectángulo 2">
            <a:extLst>
              <a:ext uri="{FF2B5EF4-FFF2-40B4-BE49-F238E27FC236}">
                <a16:creationId xmlns:a16="http://schemas.microsoft.com/office/drawing/2014/main" id="{FAD9ED6F-6924-4EAE-8A01-A68266BF1E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888" y="1122363"/>
            <a:ext cx="87931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just" eaLnBrk="1" hangingPunct="1"/>
            <a:endParaRPr lang="es-CO" altLang="es-CO" sz="1800" b="1" dirty="0">
              <a:latin typeface="Gadugi" panose="020B0502040204020203" pitchFamily="34" charset="0"/>
            </a:endParaRPr>
          </a:p>
        </p:txBody>
      </p:sp>
      <p:sp>
        <p:nvSpPr>
          <p:cNvPr id="21512" name="CuadroTexto 1">
            <a:extLst>
              <a:ext uri="{FF2B5EF4-FFF2-40B4-BE49-F238E27FC236}">
                <a16:creationId xmlns:a16="http://schemas.microsoft.com/office/drawing/2014/main" id="{691DBCC8-17F7-4B52-B86C-20B5F82D38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044" y="1122363"/>
            <a:ext cx="8064720" cy="1892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CO" sz="1800" b="1" dirty="0">
                <a:latin typeface="News Gothic MT"/>
                <a:cs typeface="Arial"/>
              </a:rPr>
              <a:t>Evidencias</a:t>
            </a:r>
          </a:p>
          <a:p>
            <a:pPr algn="just"/>
            <a:r>
              <a:rPr lang="es-CO" sz="1100" b="1" dirty="0">
                <a:latin typeface="News Gothic MT" panose="020B0504020203020204" pitchFamily="34" charset="0"/>
                <a:cs typeface="Times New Roman" panose="02020603050405020304" pitchFamily="18" charset="0"/>
              </a:rPr>
              <a:t>Mesa de trabajo </a:t>
            </a:r>
            <a:r>
              <a:rPr lang="es-CO" sz="1100" dirty="0">
                <a:latin typeface="News Gothic MT" panose="020B0504020203020204" pitchFamily="34" charset="0"/>
                <a:cs typeface="Times New Roman" panose="02020603050405020304" pitchFamily="18" charset="0"/>
              </a:rPr>
              <a:t>en la cual se socializo la metodología de depuración normativa, el cronograma de trabajo y la herramienta SUCOP.</a:t>
            </a:r>
          </a:p>
          <a:p>
            <a:pPr algn="just"/>
            <a:r>
              <a:rPr lang="es-CO" sz="1100" dirty="0">
                <a:latin typeface="News Gothic MT" panose="020B0504020203020204" pitchFamily="34" charset="0"/>
                <a:cs typeface="Times New Roman" panose="02020603050405020304" pitchFamily="18" charset="0"/>
              </a:rPr>
              <a:t>Fecha: 28 de febrero de 2022, con el sector de Relaciones Exteriores</a:t>
            </a:r>
          </a:p>
          <a:p>
            <a:pPr algn="just"/>
            <a:r>
              <a:rPr lang="es-CO" sz="1100" b="1" dirty="0">
                <a:latin typeface="News Gothic MT" panose="020B0504020203020204" pitchFamily="34" charset="0"/>
                <a:cs typeface="Times New Roman" panose="02020603050405020304" pitchFamily="18" charset="0"/>
              </a:rPr>
              <a:t>Participaron:</a:t>
            </a:r>
            <a:r>
              <a:rPr lang="es-CO" sz="1100" dirty="0">
                <a:latin typeface="News Gothic MT" panose="020B0504020203020204" pitchFamily="34" charset="0"/>
                <a:cs typeface="Times New Roman" panose="02020603050405020304" pitchFamily="18" charset="0"/>
              </a:rPr>
              <a:t> 9 funcionarios. </a:t>
            </a:r>
          </a:p>
          <a:p>
            <a:pPr algn="just"/>
            <a:r>
              <a:rPr lang="es-CO" sz="1100" dirty="0">
                <a:latin typeface="News Gothic MT" panose="020B0504020203020204" pitchFamily="34" charset="0"/>
              </a:rPr>
              <a:t>H</a:t>
            </a:r>
            <a:r>
              <a:rPr lang="es-CO" sz="1100" b="1" dirty="0">
                <a:latin typeface="News Gothic MT" panose="020B0504020203020204" pitchFamily="34" charset="0"/>
              </a:rPr>
              <a:t>ora: </a:t>
            </a:r>
            <a:r>
              <a:rPr lang="es-CO" sz="1100" dirty="0">
                <a:latin typeface="News Gothic MT" panose="020B0504020203020204" pitchFamily="34" charset="0"/>
              </a:rPr>
              <a:t> 3: p.m. a 4:00 p.m</a:t>
            </a:r>
            <a:r>
              <a:rPr lang="es-CO" sz="1100" b="1" dirty="0">
                <a:latin typeface="News Gothic MT" panose="020B0504020203020204" pitchFamily="34" charset="0"/>
              </a:rPr>
              <a:t>.   </a:t>
            </a:r>
          </a:p>
          <a:p>
            <a:pPr algn="just"/>
            <a:r>
              <a:rPr lang="es-CO" sz="1100" b="1" dirty="0">
                <a:latin typeface="News Gothic MT" panose="020B0504020203020204" pitchFamily="34" charset="0"/>
              </a:rPr>
              <a:t>Evento virtual</a:t>
            </a:r>
            <a:r>
              <a:rPr lang="es-CO" sz="1100" dirty="0">
                <a:latin typeface="News Gothic MT" panose="020B0504020203020204" pitchFamily="34" charset="0"/>
              </a:rPr>
              <a:t>         </a:t>
            </a:r>
          </a:p>
          <a:p>
            <a:pPr algn="just"/>
            <a:r>
              <a:rPr lang="es-CO" sz="1100" b="1" dirty="0">
                <a:latin typeface="News Gothic MT" panose="020B0504020203020204" pitchFamily="34" charset="0"/>
              </a:rPr>
              <a:t>Participantes: </a:t>
            </a:r>
            <a:r>
              <a:rPr lang="es-CO" sz="1100" dirty="0">
                <a:latin typeface="News Gothic MT" panose="020B0504020203020204" pitchFamily="34" charset="0"/>
              </a:rPr>
              <a:t>Director de DDDOJ, Grupo de Calidad Normativa y funcionarios de la Cancillería.</a:t>
            </a:r>
            <a:r>
              <a:rPr lang="es-CO" sz="1100" b="1" dirty="0">
                <a:latin typeface="News Gothic MT" panose="020B0504020203020204" pitchFamily="34" charset="0"/>
              </a:rPr>
              <a:t> </a:t>
            </a:r>
            <a:endParaRPr lang="es-CO" sz="1100" dirty="0">
              <a:latin typeface="News Gothic MT" panose="020B0504020203020204" pitchFamily="34" charset="0"/>
            </a:endParaRPr>
          </a:p>
          <a:p>
            <a:pPr algn="just"/>
            <a:r>
              <a:rPr lang="es-CO" sz="1100" b="1" dirty="0">
                <a:latin typeface="News Gothic MT" panose="020B0504020203020204" pitchFamily="34" charset="0"/>
              </a:rPr>
              <a:t>Asistencia</a:t>
            </a:r>
            <a:r>
              <a:rPr lang="es-CO" sz="1100" dirty="0">
                <a:latin typeface="News Gothic MT" panose="020B0504020203020204" pitchFamily="34" charset="0"/>
              </a:rPr>
              <a:t>: 9 personas </a:t>
            </a:r>
          </a:p>
          <a:p>
            <a:pPr algn="just"/>
            <a:r>
              <a:rPr lang="es-CO" sz="1100" b="1" dirty="0">
                <a:latin typeface="News Gothic MT" panose="020B0504020203020204" pitchFamily="34" charset="0"/>
              </a:rPr>
              <a:t>Evidencia</a:t>
            </a:r>
            <a:r>
              <a:rPr lang="es-CO" sz="1100" dirty="0">
                <a:latin typeface="News Gothic MT" panose="020B0504020203020204" pitchFamily="34" charset="0"/>
              </a:rPr>
              <a:t>: Registro fotográfico </a:t>
            </a:r>
            <a:endParaRPr lang="es-ES" altLang="es-CO" sz="1800" b="1" dirty="0">
              <a:solidFill>
                <a:srgbClr val="FF0000"/>
              </a:solidFill>
              <a:latin typeface="News Gothic MT" panose="020B0504020203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93CB3F3-2233-4356-88A9-E03D3415B7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055" y="3015190"/>
            <a:ext cx="3749384" cy="176176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154235E-4221-4C62-90DC-FB8633797D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5517" y="3015189"/>
            <a:ext cx="4062247" cy="1660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457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CuadroTexto 19">
            <a:extLst>
              <a:ext uri="{FF2B5EF4-FFF2-40B4-BE49-F238E27FC236}">
                <a16:creationId xmlns:a16="http://schemas.microsoft.com/office/drawing/2014/main" id="{681E575B-9AA9-4ED2-B47A-23079598A1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044" y="546232"/>
            <a:ext cx="6393193" cy="523875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s-CO" altLang="es-CO" sz="2800" b="1" dirty="0">
                <a:solidFill>
                  <a:schemeClr val="bg1"/>
                </a:solidFill>
                <a:latin typeface="Gadugi" panose="020B0502040204020203" pitchFamily="34" charset="0"/>
              </a:rPr>
              <a:t>3. Resultados y evidencias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9281747A-1AF0-46D5-BF5C-9B94690AA07F}"/>
              </a:ext>
            </a:extLst>
          </p:cNvPr>
          <p:cNvSpPr/>
          <p:nvPr/>
        </p:nvSpPr>
        <p:spPr>
          <a:xfrm>
            <a:off x="107950" y="878930"/>
            <a:ext cx="8817996" cy="523220"/>
          </a:xfrm>
          <a:prstGeom prst="rect">
            <a:avLst/>
          </a:prstGeom>
        </p:spPr>
        <p:txBody>
          <a:bodyPr numCol="2">
            <a:spAutoFit/>
          </a:bodyPr>
          <a:lstStyle/>
          <a:p>
            <a:pPr marR="32385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tabLst>
                <a:tab pos="3473450" algn="l"/>
                <a:tab pos="4107815" algn="l"/>
                <a:tab pos="4655820" algn="l"/>
                <a:tab pos="4995545" algn="l"/>
                <a:tab pos="5537835" algn="l"/>
                <a:tab pos="5845810" algn="l"/>
              </a:tabLst>
              <a:defRPr/>
            </a:pPr>
            <a:endParaRPr lang="es-CO" kern="0">
              <a:solidFill>
                <a:srgbClr val="292929"/>
              </a:solidFill>
              <a:latin typeface="Gadugi" panose="020B0502040204020203" pitchFamily="34" charset="0"/>
              <a:ea typeface="Arial"/>
              <a:cs typeface="Arial"/>
              <a:sym typeface="Arial"/>
            </a:endParaRPr>
          </a:p>
          <a:p>
            <a:pPr marR="32385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tabLst>
                <a:tab pos="3473450" algn="l"/>
                <a:tab pos="4107815" algn="l"/>
                <a:tab pos="4655820" algn="l"/>
                <a:tab pos="4995545" algn="l"/>
                <a:tab pos="5537835" algn="l"/>
                <a:tab pos="5845810" algn="l"/>
              </a:tabLst>
              <a:defRPr/>
            </a:pPr>
            <a:endParaRPr lang="es-CO" kern="0">
              <a:latin typeface="Gadugi" panose="020B0502040204020203" pitchFamily="34" charset="0"/>
              <a:ea typeface="Arial" panose="020B0604020202020204" pitchFamily="34" charset="0"/>
              <a:cs typeface="Arial"/>
              <a:sym typeface="Arial"/>
            </a:endParaRPr>
          </a:p>
        </p:txBody>
      </p:sp>
      <p:sp>
        <p:nvSpPr>
          <p:cNvPr id="21509" name="CuadroTexto 24">
            <a:extLst>
              <a:ext uri="{FF2B5EF4-FFF2-40B4-BE49-F238E27FC236}">
                <a16:creationId xmlns:a16="http://schemas.microsoft.com/office/drawing/2014/main" id="{F48A0A75-8F49-4676-BD87-EE1E52B7B2A9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355428" y="4675235"/>
            <a:ext cx="257051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s-CO" altLang="es-CO" b="1" i="1" dirty="0">
                <a:solidFill>
                  <a:srgbClr val="FF9900"/>
                </a:solidFill>
                <a:latin typeface="News Gothic MT" panose="020B0504020203020204" pitchFamily="34" charset="0"/>
              </a:rPr>
              <a:t>¡</a:t>
            </a:r>
            <a:r>
              <a:rPr lang="es-CO" altLang="es-CO" b="1" i="1" dirty="0" err="1">
                <a:solidFill>
                  <a:srgbClr val="FF9900"/>
                </a:solidFill>
                <a:latin typeface="News Gothic MT" panose="020B0504020203020204" pitchFamily="34" charset="0"/>
              </a:rPr>
              <a:t>MinJusticia</a:t>
            </a:r>
            <a:r>
              <a:rPr lang="es-CO" altLang="es-CO" b="1" i="1" dirty="0">
                <a:solidFill>
                  <a:srgbClr val="FF9900"/>
                </a:solidFill>
                <a:latin typeface="News Gothic MT" panose="020B0504020203020204" pitchFamily="34" charset="0"/>
              </a:rPr>
              <a:t> te escucha!</a:t>
            </a:r>
          </a:p>
        </p:txBody>
      </p:sp>
      <p:sp>
        <p:nvSpPr>
          <p:cNvPr id="21510" name="Rectángulo 2">
            <a:extLst>
              <a:ext uri="{FF2B5EF4-FFF2-40B4-BE49-F238E27FC236}">
                <a16:creationId xmlns:a16="http://schemas.microsoft.com/office/drawing/2014/main" id="{FAD9ED6F-6924-4EAE-8A01-A68266BF1E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888" y="1122363"/>
            <a:ext cx="87931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just" eaLnBrk="1" hangingPunct="1"/>
            <a:endParaRPr lang="es-CO" altLang="es-CO" sz="1800" b="1" dirty="0">
              <a:latin typeface="Gadugi" panose="020B0502040204020203" pitchFamily="34" charset="0"/>
            </a:endParaRPr>
          </a:p>
        </p:txBody>
      </p:sp>
      <p:sp>
        <p:nvSpPr>
          <p:cNvPr id="21512" name="CuadroTexto 1">
            <a:extLst>
              <a:ext uri="{FF2B5EF4-FFF2-40B4-BE49-F238E27FC236}">
                <a16:creationId xmlns:a16="http://schemas.microsoft.com/office/drawing/2014/main" id="{691DBCC8-17F7-4B52-B86C-20B5F82D38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044" y="1122363"/>
            <a:ext cx="8064720" cy="1892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CO" sz="1800" b="1" dirty="0">
                <a:latin typeface="News Gothic MT"/>
                <a:cs typeface="Arial"/>
              </a:rPr>
              <a:t>Evidencias</a:t>
            </a:r>
          </a:p>
          <a:p>
            <a:pPr algn="just"/>
            <a:r>
              <a:rPr lang="es-CO" sz="1100" b="1" dirty="0">
                <a:latin typeface="News Gothic MT" panose="020B0504020203020204" pitchFamily="34" charset="0"/>
                <a:cs typeface="Times New Roman" panose="02020603050405020304" pitchFamily="18" charset="0"/>
              </a:rPr>
              <a:t>Mesa de trabajo </a:t>
            </a:r>
            <a:r>
              <a:rPr lang="es-CO" sz="1100" dirty="0">
                <a:latin typeface="News Gothic MT" panose="020B0504020203020204" pitchFamily="34" charset="0"/>
                <a:cs typeface="Times New Roman" panose="02020603050405020304" pitchFamily="18" charset="0"/>
              </a:rPr>
              <a:t>en la cual se socializo la metodología de depuración normativa, el cronograma de trabajo y la herramienta SUCOP.</a:t>
            </a:r>
          </a:p>
          <a:p>
            <a:pPr algn="just"/>
            <a:r>
              <a:rPr lang="es-CO" sz="1100" dirty="0">
                <a:latin typeface="News Gothic MT" panose="020B0504020203020204" pitchFamily="34" charset="0"/>
                <a:cs typeface="Times New Roman" panose="02020603050405020304" pitchFamily="18" charset="0"/>
              </a:rPr>
              <a:t>Fecha: 8 de marzo de 2022, con el sector de Cultura</a:t>
            </a:r>
          </a:p>
          <a:p>
            <a:pPr algn="just"/>
            <a:r>
              <a:rPr lang="es-CO" sz="1100" b="1" dirty="0">
                <a:latin typeface="News Gothic MT" panose="020B0504020203020204" pitchFamily="34" charset="0"/>
                <a:cs typeface="Times New Roman" panose="02020603050405020304" pitchFamily="18" charset="0"/>
              </a:rPr>
              <a:t>Participaron:</a:t>
            </a:r>
            <a:r>
              <a:rPr lang="es-CO" sz="1100" dirty="0">
                <a:latin typeface="News Gothic MT" panose="020B0504020203020204" pitchFamily="34" charset="0"/>
                <a:cs typeface="Times New Roman" panose="02020603050405020304" pitchFamily="18" charset="0"/>
              </a:rPr>
              <a:t> 9 funcionarios. </a:t>
            </a:r>
          </a:p>
          <a:p>
            <a:pPr algn="just"/>
            <a:r>
              <a:rPr lang="es-CO" sz="1100" dirty="0">
                <a:latin typeface="News Gothic MT" panose="020B0504020203020204" pitchFamily="34" charset="0"/>
              </a:rPr>
              <a:t>H</a:t>
            </a:r>
            <a:r>
              <a:rPr lang="es-CO" sz="1100" b="1" dirty="0">
                <a:latin typeface="News Gothic MT" panose="020B0504020203020204" pitchFamily="34" charset="0"/>
              </a:rPr>
              <a:t>ora: </a:t>
            </a:r>
            <a:r>
              <a:rPr lang="es-CO" sz="1100" dirty="0">
                <a:latin typeface="News Gothic MT" panose="020B0504020203020204" pitchFamily="34" charset="0"/>
              </a:rPr>
              <a:t> 10: a.m. a 11:00 a.m</a:t>
            </a:r>
            <a:r>
              <a:rPr lang="es-CO" sz="1100" b="1" dirty="0">
                <a:latin typeface="News Gothic MT" panose="020B0504020203020204" pitchFamily="34" charset="0"/>
              </a:rPr>
              <a:t>.   </a:t>
            </a:r>
          </a:p>
          <a:p>
            <a:pPr algn="just"/>
            <a:r>
              <a:rPr lang="es-CO" sz="1100" b="1" dirty="0">
                <a:latin typeface="News Gothic MT" panose="020B0504020203020204" pitchFamily="34" charset="0"/>
              </a:rPr>
              <a:t>Evento virtual</a:t>
            </a:r>
            <a:r>
              <a:rPr lang="es-CO" sz="1100" dirty="0">
                <a:latin typeface="News Gothic MT" panose="020B0504020203020204" pitchFamily="34" charset="0"/>
              </a:rPr>
              <a:t>         </a:t>
            </a:r>
          </a:p>
          <a:p>
            <a:pPr algn="just"/>
            <a:r>
              <a:rPr lang="es-CO" sz="1100" b="1" dirty="0">
                <a:latin typeface="News Gothic MT" panose="020B0504020203020204" pitchFamily="34" charset="0"/>
              </a:rPr>
              <a:t>Participantes: </a:t>
            </a:r>
            <a:r>
              <a:rPr lang="es-CO" sz="1100" dirty="0">
                <a:latin typeface="News Gothic MT" panose="020B0504020203020204" pitchFamily="34" charset="0"/>
              </a:rPr>
              <a:t>Director de DDDOJ, Grupo de Calidad Normativa y funcionarios del sector Cultura</a:t>
            </a:r>
            <a:r>
              <a:rPr lang="es-CO" sz="1100" b="1" dirty="0">
                <a:latin typeface="News Gothic MT" panose="020B0504020203020204" pitchFamily="34" charset="0"/>
              </a:rPr>
              <a:t>. </a:t>
            </a:r>
            <a:endParaRPr lang="es-CO" sz="1100" dirty="0">
              <a:latin typeface="News Gothic MT" panose="020B0504020203020204" pitchFamily="34" charset="0"/>
            </a:endParaRPr>
          </a:p>
          <a:p>
            <a:pPr algn="just"/>
            <a:r>
              <a:rPr lang="es-CO" sz="1100" b="1" dirty="0">
                <a:latin typeface="News Gothic MT" panose="020B0504020203020204" pitchFamily="34" charset="0"/>
              </a:rPr>
              <a:t>Asistencia</a:t>
            </a:r>
            <a:r>
              <a:rPr lang="es-CO" sz="1100" dirty="0">
                <a:latin typeface="News Gothic MT" panose="020B0504020203020204" pitchFamily="34" charset="0"/>
              </a:rPr>
              <a:t>: 8 personas </a:t>
            </a:r>
          </a:p>
          <a:p>
            <a:pPr algn="just"/>
            <a:r>
              <a:rPr lang="es-CO" sz="1100" b="1" dirty="0">
                <a:latin typeface="News Gothic MT" panose="020B0504020203020204" pitchFamily="34" charset="0"/>
              </a:rPr>
              <a:t>Evidencia</a:t>
            </a:r>
            <a:r>
              <a:rPr lang="es-CO" sz="1100" dirty="0">
                <a:latin typeface="News Gothic MT" panose="020B0504020203020204" pitchFamily="34" charset="0"/>
              </a:rPr>
              <a:t>: Registro fotográfico </a:t>
            </a:r>
            <a:endParaRPr lang="es-ES" altLang="es-CO" sz="1800" b="1" dirty="0">
              <a:solidFill>
                <a:srgbClr val="FF0000"/>
              </a:solidFill>
              <a:latin typeface="News Gothic MT" panose="020B0504020203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68BB5B7-1AEF-411D-9E1E-93D34A6202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888" y="3015189"/>
            <a:ext cx="3714257" cy="189282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46E39E9-C992-484C-8D3F-79AEA53565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7993" y="3067445"/>
            <a:ext cx="3870435" cy="160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5925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CuadroTexto 19">
            <a:extLst>
              <a:ext uri="{FF2B5EF4-FFF2-40B4-BE49-F238E27FC236}">
                <a16:creationId xmlns:a16="http://schemas.microsoft.com/office/drawing/2014/main" id="{681E575B-9AA9-4ED2-B47A-23079598A1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044" y="546232"/>
            <a:ext cx="6393193" cy="523875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s-CO" altLang="es-CO" sz="2800" b="1" dirty="0">
                <a:solidFill>
                  <a:schemeClr val="bg1"/>
                </a:solidFill>
                <a:latin typeface="Gadugi" panose="020B0502040204020203" pitchFamily="34" charset="0"/>
              </a:rPr>
              <a:t>3. Resultados y evidencias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9281747A-1AF0-46D5-BF5C-9B94690AA07F}"/>
              </a:ext>
            </a:extLst>
          </p:cNvPr>
          <p:cNvSpPr/>
          <p:nvPr/>
        </p:nvSpPr>
        <p:spPr>
          <a:xfrm>
            <a:off x="107950" y="878930"/>
            <a:ext cx="8817996" cy="523220"/>
          </a:xfrm>
          <a:prstGeom prst="rect">
            <a:avLst/>
          </a:prstGeom>
        </p:spPr>
        <p:txBody>
          <a:bodyPr numCol="2">
            <a:spAutoFit/>
          </a:bodyPr>
          <a:lstStyle/>
          <a:p>
            <a:pPr marR="32385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tabLst>
                <a:tab pos="3473450" algn="l"/>
                <a:tab pos="4107815" algn="l"/>
                <a:tab pos="4655820" algn="l"/>
                <a:tab pos="4995545" algn="l"/>
                <a:tab pos="5537835" algn="l"/>
                <a:tab pos="5845810" algn="l"/>
              </a:tabLst>
              <a:defRPr/>
            </a:pPr>
            <a:endParaRPr lang="es-CO" kern="0">
              <a:solidFill>
                <a:srgbClr val="292929"/>
              </a:solidFill>
              <a:latin typeface="Gadugi" panose="020B0502040204020203" pitchFamily="34" charset="0"/>
              <a:ea typeface="Arial"/>
              <a:cs typeface="Arial"/>
              <a:sym typeface="Arial"/>
            </a:endParaRPr>
          </a:p>
          <a:p>
            <a:pPr marR="32385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tabLst>
                <a:tab pos="3473450" algn="l"/>
                <a:tab pos="4107815" algn="l"/>
                <a:tab pos="4655820" algn="l"/>
                <a:tab pos="4995545" algn="l"/>
                <a:tab pos="5537835" algn="l"/>
                <a:tab pos="5845810" algn="l"/>
              </a:tabLst>
              <a:defRPr/>
            </a:pPr>
            <a:endParaRPr lang="es-CO" kern="0">
              <a:latin typeface="Gadugi" panose="020B0502040204020203" pitchFamily="34" charset="0"/>
              <a:ea typeface="Arial" panose="020B0604020202020204" pitchFamily="34" charset="0"/>
              <a:cs typeface="Arial"/>
              <a:sym typeface="Arial"/>
            </a:endParaRPr>
          </a:p>
        </p:txBody>
      </p:sp>
      <p:sp>
        <p:nvSpPr>
          <p:cNvPr id="21509" name="CuadroTexto 24">
            <a:extLst>
              <a:ext uri="{FF2B5EF4-FFF2-40B4-BE49-F238E27FC236}">
                <a16:creationId xmlns:a16="http://schemas.microsoft.com/office/drawing/2014/main" id="{F48A0A75-8F49-4676-BD87-EE1E52B7B2A9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355428" y="4675235"/>
            <a:ext cx="257051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s-CO" altLang="es-CO" b="1" i="1" dirty="0">
                <a:solidFill>
                  <a:srgbClr val="FF9900"/>
                </a:solidFill>
                <a:latin typeface="News Gothic MT" panose="020B0504020203020204" pitchFamily="34" charset="0"/>
              </a:rPr>
              <a:t>¡</a:t>
            </a:r>
            <a:r>
              <a:rPr lang="es-CO" altLang="es-CO" b="1" i="1" dirty="0" err="1">
                <a:solidFill>
                  <a:srgbClr val="FF9900"/>
                </a:solidFill>
                <a:latin typeface="News Gothic MT" panose="020B0504020203020204" pitchFamily="34" charset="0"/>
              </a:rPr>
              <a:t>MinJusticia</a:t>
            </a:r>
            <a:r>
              <a:rPr lang="es-CO" altLang="es-CO" b="1" i="1" dirty="0">
                <a:solidFill>
                  <a:srgbClr val="FF9900"/>
                </a:solidFill>
                <a:latin typeface="News Gothic MT" panose="020B0504020203020204" pitchFamily="34" charset="0"/>
              </a:rPr>
              <a:t> te escucha!</a:t>
            </a:r>
          </a:p>
        </p:txBody>
      </p:sp>
      <p:sp>
        <p:nvSpPr>
          <p:cNvPr id="21510" name="Rectángulo 2">
            <a:extLst>
              <a:ext uri="{FF2B5EF4-FFF2-40B4-BE49-F238E27FC236}">
                <a16:creationId xmlns:a16="http://schemas.microsoft.com/office/drawing/2014/main" id="{FAD9ED6F-6924-4EAE-8A01-A68266BF1E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888" y="1122363"/>
            <a:ext cx="87931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just" eaLnBrk="1" hangingPunct="1"/>
            <a:endParaRPr lang="es-CO" altLang="es-CO" sz="1800" b="1" dirty="0">
              <a:latin typeface="Gadugi" panose="020B0502040204020203" pitchFamily="34" charset="0"/>
            </a:endParaRPr>
          </a:p>
        </p:txBody>
      </p:sp>
      <p:sp>
        <p:nvSpPr>
          <p:cNvPr id="21512" name="CuadroTexto 1">
            <a:extLst>
              <a:ext uri="{FF2B5EF4-FFF2-40B4-BE49-F238E27FC236}">
                <a16:creationId xmlns:a16="http://schemas.microsoft.com/office/drawing/2014/main" id="{691DBCC8-17F7-4B52-B86C-20B5F82D38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044" y="1122363"/>
            <a:ext cx="8064720" cy="1892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CO" sz="1800" b="1" dirty="0">
                <a:latin typeface="News Gothic MT"/>
                <a:cs typeface="Arial"/>
              </a:rPr>
              <a:t>Evidencias</a:t>
            </a:r>
          </a:p>
          <a:p>
            <a:pPr algn="just"/>
            <a:r>
              <a:rPr lang="es-CO" sz="1100" b="1" dirty="0">
                <a:latin typeface="News Gothic MT" panose="020B0504020203020204" pitchFamily="34" charset="0"/>
                <a:cs typeface="Times New Roman" panose="02020603050405020304" pitchFamily="18" charset="0"/>
              </a:rPr>
              <a:t>Mesa de trabajo </a:t>
            </a:r>
            <a:r>
              <a:rPr lang="es-CO" sz="1100" dirty="0">
                <a:latin typeface="News Gothic MT" panose="020B0504020203020204" pitchFamily="34" charset="0"/>
                <a:cs typeface="Times New Roman" panose="02020603050405020304" pitchFamily="18" charset="0"/>
              </a:rPr>
              <a:t>en la cual se socializo la metodología de depuración normativa, el cronograma de trabajo y la herramienta SUCOP.</a:t>
            </a:r>
          </a:p>
          <a:p>
            <a:pPr algn="just"/>
            <a:r>
              <a:rPr lang="es-CO" sz="1100" dirty="0">
                <a:latin typeface="News Gothic MT" panose="020B0504020203020204" pitchFamily="34" charset="0"/>
                <a:cs typeface="Times New Roman" panose="02020603050405020304" pitchFamily="18" charset="0"/>
              </a:rPr>
              <a:t>Fecha: 25 de marzo de 2022, con el sector de Minas y Energía</a:t>
            </a:r>
          </a:p>
          <a:p>
            <a:pPr algn="just"/>
            <a:r>
              <a:rPr lang="es-CO" sz="1100" b="1" dirty="0">
                <a:latin typeface="News Gothic MT" panose="020B0504020203020204" pitchFamily="34" charset="0"/>
                <a:cs typeface="Times New Roman" panose="02020603050405020304" pitchFamily="18" charset="0"/>
              </a:rPr>
              <a:t>Participaron:</a:t>
            </a:r>
            <a:r>
              <a:rPr lang="es-CO" sz="1100" dirty="0">
                <a:latin typeface="News Gothic MT" panose="020B0504020203020204" pitchFamily="34" charset="0"/>
                <a:cs typeface="Times New Roman" panose="02020603050405020304" pitchFamily="18" charset="0"/>
              </a:rPr>
              <a:t> 7 funcionarios. </a:t>
            </a:r>
          </a:p>
          <a:p>
            <a:pPr algn="just"/>
            <a:r>
              <a:rPr lang="es-CO" sz="1100" dirty="0">
                <a:latin typeface="News Gothic MT" panose="020B0504020203020204" pitchFamily="34" charset="0"/>
              </a:rPr>
              <a:t>H</a:t>
            </a:r>
            <a:r>
              <a:rPr lang="es-CO" sz="1100" b="1" dirty="0">
                <a:latin typeface="News Gothic MT" panose="020B0504020203020204" pitchFamily="34" charset="0"/>
              </a:rPr>
              <a:t>ora: </a:t>
            </a:r>
            <a:r>
              <a:rPr lang="es-CO" sz="1100" dirty="0">
                <a:latin typeface="News Gothic MT" panose="020B0504020203020204" pitchFamily="34" charset="0"/>
              </a:rPr>
              <a:t> 5: p.m. a 6:00 p.m</a:t>
            </a:r>
            <a:r>
              <a:rPr lang="es-CO" sz="1100" b="1" dirty="0">
                <a:latin typeface="News Gothic MT" panose="020B0504020203020204" pitchFamily="34" charset="0"/>
              </a:rPr>
              <a:t>.   </a:t>
            </a:r>
          </a:p>
          <a:p>
            <a:pPr algn="just"/>
            <a:r>
              <a:rPr lang="es-CO" sz="1100" b="1" dirty="0">
                <a:latin typeface="News Gothic MT" panose="020B0504020203020204" pitchFamily="34" charset="0"/>
              </a:rPr>
              <a:t>Evento virtual</a:t>
            </a:r>
            <a:r>
              <a:rPr lang="es-CO" sz="1100" dirty="0">
                <a:latin typeface="News Gothic MT" panose="020B0504020203020204" pitchFamily="34" charset="0"/>
              </a:rPr>
              <a:t>         </a:t>
            </a:r>
          </a:p>
          <a:p>
            <a:pPr algn="just"/>
            <a:r>
              <a:rPr lang="es-CO" sz="1100" b="1" dirty="0">
                <a:latin typeface="News Gothic MT" panose="020B0504020203020204" pitchFamily="34" charset="0"/>
              </a:rPr>
              <a:t>Participantes: </a:t>
            </a:r>
            <a:r>
              <a:rPr lang="es-CO" sz="1100" dirty="0">
                <a:latin typeface="News Gothic MT" panose="020B0504020203020204" pitchFamily="34" charset="0"/>
              </a:rPr>
              <a:t>Director de DDDOJ, Grupo de Calidad Normativa y funcionarios del sector Minas y Energía</a:t>
            </a:r>
            <a:r>
              <a:rPr lang="es-CO" sz="1100" b="1" dirty="0">
                <a:latin typeface="News Gothic MT" panose="020B0504020203020204" pitchFamily="34" charset="0"/>
              </a:rPr>
              <a:t>. </a:t>
            </a:r>
            <a:endParaRPr lang="es-CO" sz="1100" dirty="0">
              <a:latin typeface="News Gothic MT" panose="020B0504020203020204" pitchFamily="34" charset="0"/>
            </a:endParaRPr>
          </a:p>
          <a:p>
            <a:pPr algn="just"/>
            <a:r>
              <a:rPr lang="es-CO" sz="1100" b="1" dirty="0">
                <a:latin typeface="News Gothic MT" panose="020B0504020203020204" pitchFamily="34" charset="0"/>
              </a:rPr>
              <a:t>Asistencia</a:t>
            </a:r>
            <a:r>
              <a:rPr lang="es-CO" sz="1100" dirty="0">
                <a:latin typeface="News Gothic MT" panose="020B0504020203020204" pitchFamily="34" charset="0"/>
              </a:rPr>
              <a:t>: 7 personas </a:t>
            </a:r>
          </a:p>
          <a:p>
            <a:pPr algn="just"/>
            <a:r>
              <a:rPr lang="es-CO" sz="1100" b="1" dirty="0">
                <a:latin typeface="News Gothic MT" panose="020B0504020203020204" pitchFamily="34" charset="0"/>
              </a:rPr>
              <a:t>Evidencia</a:t>
            </a:r>
            <a:r>
              <a:rPr lang="es-CO" sz="1100" dirty="0">
                <a:latin typeface="News Gothic MT" panose="020B0504020203020204" pitchFamily="34" charset="0"/>
              </a:rPr>
              <a:t>: Registro fotográfico </a:t>
            </a:r>
            <a:endParaRPr lang="es-ES" altLang="es-CO" sz="1800" b="1" dirty="0">
              <a:solidFill>
                <a:srgbClr val="FF0000"/>
              </a:solidFill>
              <a:latin typeface="News Gothic MT" panose="020B0504020203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54FB8BD-7601-48A5-8402-EDF84AF036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904" y="3015189"/>
            <a:ext cx="3870436" cy="189282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06B4B45-1310-4D23-874D-B7C3580EA8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9524" y="2932386"/>
            <a:ext cx="4120990" cy="1742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108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CuadroTexto 19">
            <a:extLst>
              <a:ext uri="{FF2B5EF4-FFF2-40B4-BE49-F238E27FC236}">
                <a16:creationId xmlns:a16="http://schemas.microsoft.com/office/drawing/2014/main" id="{1DCA2F0B-6347-4121-8E84-AEDE695EEB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888" y="478199"/>
            <a:ext cx="6574169" cy="523875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s-CO" altLang="es-CO" sz="2800" b="1">
                <a:solidFill>
                  <a:schemeClr val="bg1"/>
                </a:solidFill>
                <a:latin typeface="Gadugi" panose="020B0502040204020203" pitchFamily="34" charset="0"/>
              </a:rPr>
              <a:t>3. Resultados y evidencias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978BF178-3DED-4A79-A97F-2751B249585F}"/>
              </a:ext>
            </a:extLst>
          </p:cNvPr>
          <p:cNvSpPr/>
          <p:nvPr/>
        </p:nvSpPr>
        <p:spPr>
          <a:xfrm>
            <a:off x="111319" y="877581"/>
            <a:ext cx="8817996" cy="523220"/>
          </a:xfrm>
          <a:prstGeom prst="rect">
            <a:avLst/>
          </a:prstGeom>
        </p:spPr>
        <p:txBody>
          <a:bodyPr numCol="2">
            <a:spAutoFit/>
          </a:bodyPr>
          <a:lstStyle/>
          <a:p>
            <a:pPr marR="32385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tabLst>
                <a:tab pos="3473450" algn="l"/>
                <a:tab pos="4107815" algn="l"/>
                <a:tab pos="4655820" algn="l"/>
                <a:tab pos="4995545" algn="l"/>
                <a:tab pos="5537835" algn="l"/>
                <a:tab pos="5845810" algn="l"/>
              </a:tabLst>
              <a:defRPr/>
            </a:pPr>
            <a:endParaRPr lang="es-CO" kern="0">
              <a:solidFill>
                <a:srgbClr val="292929"/>
              </a:solidFill>
              <a:latin typeface="Gadugi" panose="020B0502040204020203" pitchFamily="34" charset="0"/>
              <a:ea typeface="Arial"/>
              <a:cs typeface="Arial"/>
              <a:sym typeface="Arial"/>
            </a:endParaRPr>
          </a:p>
          <a:p>
            <a:pPr marR="32385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tabLst>
                <a:tab pos="3473450" algn="l"/>
                <a:tab pos="4107815" algn="l"/>
                <a:tab pos="4655820" algn="l"/>
                <a:tab pos="4995545" algn="l"/>
                <a:tab pos="5537835" algn="l"/>
                <a:tab pos="5845810" algn="l"/>
              </a:tabLst>
              <a:defRPr/>
            </a:pPr>
            <a:endParaRPr lang="es-CO" kern="0">
              <a:latin typeface="Gadugi" panose="020B0502040204020203" pitchFamily="34" charset="0"/>
              <a:ea typeface="Arial" panose="020B0604020202020204" pitchFamily="34" charset="0"/>
              <a:cs typeface="Arial"/>
              <a:sym typeface="Arial"/>
            </a:endParaRPr>
          </a:p>
        </p:txBody>
      </p:sp>
      <p:sp>
        <p:nvSpPr>
          <p:cNvPr id="23557" name="CuadroTexto 24">
            <a:extLst>
              <a:ext uri="{FF2B5EF4-FFF2-40B4-BE49-F238E27FC236}">
                <a16:creationId xmlns:a16="http://schemas.microsoft.com/office/drawing/2014/main" id="{2A9F96B1-4D8E-4EB2-95FB-B17547DDB4F0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484771" y="4644492"/>
            <a:ext cx="265922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s-CO" altLang="es-CO" b="1" i="1" dirty="0">
                <a:solidFill>
                  <a:srgbClr val="FF9900"/>
                </a:solidFill>
                <a:latin typeface="News Gothic MT" panose="020B0504020203020204" pitchFamily="34" charset="0"/>
              </a:rPr>
              <a:t>¡</a:t>
            </a:r>
            <a:r>
              <a:rPr lang="es-CO" altLang="es-CO" b="1" i="1" dirty="0" err="1">
                <a:solidFill>
                  <a:srgbClr val="FF9900"/>
                </a:solidFill>
                <a:latin typeface="News Gothic MT" panose="020B0504020203020204" pitchFamily="34" charset="0"/>
              </a:rPr>
              <a:t>MinJusticia</a:t>
            </a:r>
            <a:r>
              <a:rPr lang="es-CO" altLang="es-CO" b="1" i="1" dirty="0">
                <a:solidFill>
                  <a:srgbClr val="FF9900"/>
                </a:solidFill>
                <a:latin typeface="News Gothic MT" panose="020B0504020203020204" pitchFamily="34" charset="0"/>
              </a:rPr>
              <a:t> te escucha!</a:t>
            </a:r>
          </a:p>
        </p:txBody>
      </p:sp>
      <p:sp>
        <p:nvSpPr>
          <p:cNvPr id="23559" name="CuadroTexto 1">
            <a:extLst>
              <a:ext uri="{FF2B5EF4-FFF2-40B4-BE49-F238E27FC236}">
                <a16:creationId xmlns:a16="http://schemas.microsoft.com/office/drawing/2014/main" id="{39E569B8-3B69-4B93-9F42-9BE368BA3A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630" y="1374892"/>
            <a:ext cx="8760740" cy="321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s-ES" sz="1800" b="1" kern="0" dirty="0">
                <a:solidFill>
                  <a:srgbClr val="000000"/>
                </a:solidFill>
                <a:latin typeface="+mj-lt"/>
              </a:rPr>
              <a:t>3. Presentar y socializar la Metodología de Depuración de las disposiciones expedidas por las entidades territoriales:</a:t>
            </a:r>
          </a:p>
          <a:p>
            <a:pPr eaLnBrk="1" hangingPunct="1"/>
            <a:endParaRPr lang="es-ES" altLang="es-CO" sz="1800" b="1" dirty="0">
              <a:solidFill>
                <a:srgbClr val="FF9900"/>
              </a:solidFill>
              <a:latin typeface="News Gothic MT"/>
              <a:cs typeface="Arial"/>
            </a:endParaRPr>
          </a:p>
          <a:p>
            <a:pPr eaLnBrk="1" hangingPunct="1"/>
            <a:r>
              <a:rPr lang="es-ES" altLang="es-CO" sz="1800" b="1" dirty="0">
                <a:latin typeface="News Gothic MT"/>
                <a:cs typeface="Arial"/>
              </a:rPr>
              <a:t>Evidencias:</a:t>
            </a:r>
          </a:p>
          <a:p>
            <a:pPr eaLnBrk="1" hangingPunct="1"/>
            <a:r>
              <a:rPr lang="es-ES" altLang="es-CO" sz="1800" b="1" dirty="0">
                <a:solidFill>
                  <a:srgbClr val="FF9900"/>
                </a:solidFill>
                <a:latin typeface="News Gothic MT"/>
                <a:cs typeface="Arial"/>
              </a:rPr>
              <a:t>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AutoNum type="arabicPeriod"/>
            </a:pPr>
            <a:r>
              <a:rPr lang="es-CO" dirty="0">
                <a:latin typeface="Calibri" panose="020F0502020204030204" pitchFamily="34" charset="0"/>
                <a:cs typeface="Times New Roman" panose="02020603050405020304" pitchFamily="18" charset="0"/>
              </a:rPr>
              <a:t>Mesa de trabajo en la cual se socializo la metodología de depuración normativa y el cronograma sugerido de trabajo, que se realizó el 24 de febrero de 2022, con la Gobernación del Atlántico, participaron 8 funcionarios.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AutoNum type="arabicPeriod"/>
            </a:pPr>
            <a:endParaRPr lang="es-CO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AutoNum type="arabicPeriod"/>
            </a:pPr>
            <a:r>
              <a:rPr lang="es-CO" dirty="0">
                <a:latin typeface="Calibri" panose="020F0502020204030204" pitchFamily="34" charset="0"/>
                <a:cs typeface="Times New Roman" panose="02020603050405020304" pitchFamily="18" charset="0"/>
              </a:rPr>
              <a:t>Mesa de trabajo en la cual se socializo la metodología de depuración normativa y el cronograma sugerido de trabajo, que se realizó el 15 de abril de 2022, con la Alcaldía de Barranquilla, participaron 15 funcionarios.</a:t>
            </a:r>
          </a:p>
          <a:p>
            <a:endParaRPr lang="es-ES" altLang="es-CO" sz="1800" b="1" dirty="0">
              <a:solidFill>
                <a:srgbClr val="FF9900"/>
              </a:solidFill>
              <a:latin typeface="News Gothic MT" panose="020B0504020203020204" pitchFamily="34" charset="0"/>
            </a:endParaRPr>
          </a:p>
        </p:txBody>
      </p:sp>
      <p:sp>
        <p:nvSpPr>
          <p:cNvPr id="23560" name="Rectángulo 9">
            <a:extLst>
              <a:ext uri="{FF2B5EF4-FFF2-40B4-BE49-F238E27FC236}">
                <a16:creationId xmlns:a16="http://schemas.microsoft.com/office/drawing/2014/main" id="{C0895660-D5DF-4286-B769-4B7A531FB5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888" y="1085850"/>
            <a:ext cx="87931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just" eaLnBrk="1" hangingPunct="1"/>
            <a:endParaRPr lang="es-CO" altLang="es-CO" sz="1800" b="1" dirty="0">
              <a:latin typeface="Gadug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6162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CuadroTexto 19">
            <a:extLst>
              <a:ext uri="{FF2B5EF4-FFF2-40B4-BE49-F238E27FC236}">
                <a16:creationId xmlns:a16="http://schemas.microsoft.com/office/drawing/2014/main" id="{681E575B-9AA9-4ED2-B47A-23079598A1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044" y="546232"/>
            <a:ext cx="6393193" cy="523875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s-CO" altLang="es-CO" sz="2800" b="1" dirty="0">
                <a:solidFill>
                  <a:schemeClr val="bg1"/>
                </a:solidFill>
                <a:latin typeface="Gadugi" panose="020B0502040204020203" pitchFamily="34" charset="0"/>
              </a:rPr>
              <a:t>3. Resultados y evidencias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9281747A-1AF0-46D5-BF5C-9B94690AA07F}"/>
              </a:ext>
            </a:extLst>
          </p:cNvPr>
          <p:cNvSpPr/>
          <p:nvPr/>
        </p:nvSpPr>
        <p:spPr>
          <a:xfrm>
            <a:off x="107950" y="878930"/>
            <a:ext cx="8817996" cy="523220"/>
          </a:xfrm>
          <a:prstGeom prst="rect">
            <a:avLst/>
          </a:prstGeom>
        </p:spPr>
        <p:txBody>
          <a:bodyPr numCol="2">
            <a:spAutoFit/>
          </a:bodyPr>
          <a:lstStyle/>
          <a:p>
            <a:pPr marR="32385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tabLst>
                <a:tab pos="3473450" algn="l"/>
                <a:tab pos="4107815" algn="l"/>
                <a:tab pos="4655820" algn="l"/>
                <a:tab pos="4995545" algn="l"/>
                <a:tab pos="5537835" algn="l"/>
                <a:tab pos="5845810" algn="l"/>
              </a:tabLst>
              <a:defRPr/>
            </a:pPr>
            <a:endParaRPr lang="es-CO" kern="0">
              <a:solidFill>
                <a:srgbClr val="292929"/>
              </a:solidFill>
              <a:latin typeface="Gadugi" panose="020B0502040204020203" pitchFamily="34" charset="0"/>
              <a:ea typeface="Arial"/>
              <a:cs typeface="Arial"/>
              <a:sym typeface="Arial"/>
            </a:endParaRPr>
          </a:p>
          <a:p>
            <a:pPr marR="32385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tabLst>
                <a:tab pos="3473450" algn="l"/>
                <a:tab pos="4107815" algn="l"/>
                <a:tab pos="4655820" algn="l"/>
                <a:tab pos="4995545" algn="l"/>
                <a:tab pos="5537835" algn="l"/>
                <a:tab pos="5845810" algn="l"/>
              </a:tabLst>
              <a:defRPr/>
            </a:pPr>
            <a:endParaRPr lang="es-CO" kern="0">
              <a:latin typeface="Gadugi" panose="020B0502040204020203" pitchFamily="34" charset="0"/>
              <a:ea typeface="Arial" panose="020B0604020202020204" pitchFamily="34" charset="0"/>
              <a:cs typeface="Arial"/>
              <a:sym typeface="Arial"/>
            </a:endParaRPr>
          </a:p>
        </p:txBody>
      </p:sp>
      <p:sp>
        <p:nvSpPr>
          <p:cNvPr id="21509" name="CuadroTexto 24">
            <a:extLst>
              <a:ext uri="{FF2B5EF4-FFF2-40B4-BE49-F238E27FC236}">
                <a16:creationId xmlns:a16="http://schemas.microsoft.com/office/drawing/2014/main" id="{F48A0A75-8F49-4676-BD87-EE1E52B7B2A9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355428" y="4675235"/>
            <a:ext cx="257051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s-CO" altLang="es-CO" b="1" i="1" dirty="0">
                <a:solidFill>
                  <a:srgbClr val="FF9900"/>
                </a:solidFill>
                <a:latin typeface="News Gothic MT" panose="020B0504020203020204" pitchFamily="34" charset="0"/>
              </a:rPr>
              <a:t>¡</a:t>
            </a:r>
            <a:r>
              <a:rPr lang="es-CO" altLang="es-CO" b="1" i="1" dirty="0" err="1">
                <a:solidFill>
                  <a:srgbClr val="FF9900"/>
                </a:solidFill>
                <a:latin typeface="News Gothic MT" panose="020B0504020203020204" pitchFamily="34" charset="0"/>
              </a:rPr>
              <a:t>MinJusticia</a:t>
            </a:r>
            <a:r>
              <a:rPr lang="es-CO" altLang="es-CO" b="1" i="1" dirty="0">
                <a:solidFill>
                  <a:srgbClr val="FF9900"/>
                </a:solidFill>
                <a:latin typeface="News Gothic MT" panose="020B0504020203020204" pitchFamily="34" charset="0"/>
              </a:rPr>
              <a:t> te escucha!</a:t>
            </a:r>
          </a:p>
        </p:txBody>
      </p:sp>
      <p:sp>
        <p:nvSpPr>
          <p:cNvPr id="21510" name="Rectángulo 2">
            <a:extLst>
              <a:ext uri="{FF2B5EF4-FFF2-40B4-BE49-F238E27FC236}">
                <a16:creationId xmlns:a16="http://schemas.microsoft.com/office/drawing/2014/main" id="{FAD9ED6F-6924-4EAE-8A01-A68266BF1E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888" y="1122363"/>
            <a:ext cx="87931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just" eaLnBrk="1" hangingPunct="1"/>
            <a:endParaRPr lang="es-CO" altLang="es-CO" sz="1800" b="1" dirty="0">
              <a:latin typeface="Gadugi" panose="020B0502040204020203" pitchFamily="34" charset="0"/>
            </a:endParaRPr>
          </a:p>
        </p:txBody>
      </p:sp>
      <p:sp>
        <p:nvSpPr>
          <p:cNvPr id="21512" name="CuadroTexto 1">
            <a:extLst>
              <a:ext uri="{FF2B5EF4-FFF2-40B4-BE49-F238E27FC236}">
                <a16:creationId xmlns:a16="http://schemas.microsoft.com/office/drawing/2014/main" id="{691DBCC8-17F7-4B52-B86C-20B5F82D38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044" y="1122363"/>
            <a:ext cx="8064720" cy="1892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CO" sz="1800" b="1" dirty="0">
                <a:latin typeface="News Gothic MT"/>
                <a:cs typeface="Arial"/>
              </a:rPr>
              <a:t>Evidencias</a:t>
            </a:r>
          </a:p>
          <a:p>
            <a:pPr algn="just"/>
            <a:r>
              <a:rPr lang="es-CO" sz="1100" b="1" dirty="0">
                <a:latin typeface="News Gothic MT" panose="020B0504020203020204" pitchFamily="34" charset="0"/>
                <a:cs typeface="Times New Roman" panose="02020603050405020304" pitchFamily="18" charset="0"/>
              </a:rPr>
              <a:t>Mesa de trabajo </a:t>
            </a:r>
            <a:r>
              <a:rPr lang="es-CO" sz="1100" dirty="0">
                <a:latin typeface="News Gothic MT" panose="020B0504020203020204" pitchFamily="34" charset="0"/>
                <a:cs typeface="Times New Roman" panose="02020603050405020304" pitchFamily="18" charset="0"/>
              </a:rPr>
              <a:t>en la cual se socializo la metodología de depuración normativa y el cronograma de trabajo</a:t>
            </a:r>
          </a:p>
          <a:p>
            <a:pPr algn="just"/>
            <a:r>
              <a:rPr lang="es-CO" sz="1100" b="1" dirty="0">
                <a:latin typeface="News Gothic MT" panose="020B0504020203020204" pitchFamily="34" charset="0"/>
                <a:cs typeface="Times New Roman" panose="02020603050405020304" pitchFamily="18" charset="0"/>
              </a:rPr>
              <a:t>Fecha:</a:t>
            </a:r>
            <a:r>
              <a:rPr lang="es-CO" sz="1100" dirty="0">
                <a:latin typeface="News Gothic MT" panose="020B0504020203020204" pitchFamily="34" charset="0"/>
                <a:cs typeface="Times New Roman" panose="02020603050405020304" pitchFamily="18" charset="0"/>
              </a:rPr>
              <a:t> 24 de febrero de 2022, con la Gobernación del Atlántico</a:t>
            </a:r>
          </a:p>
          <a:p>
            <a:pPr algn="just"/>
            <a:r>
              <a:rPr lang="es-CO" sz="1100" b="1" dirty="0">
                <a:latin typeface="News Gothic MT" panose="020B0504020203020204" pitchFamily="34" charset="0"/>
                <a:cs typeface="Times New Roman" panose="02020603050405020304" pitchFamily="18" charset="0"/>
              </a:rPr>
              <a:t>Participaron:</a:t>
            </a:r>
            <a:r>
              <a:rPr lang="es-CO" sz="1100" dirty="0">
                <a:latin typeface="News Gothic MT" panose="020B0504020203020204" pitchFamily="34" charset="0"/>
                <a:cs typeface="Times New Roman" panose="02020603050405020304" pitchFamily="18" charset="0"/>
              </a:rPr>
              <a:t> 8 funcionarios. </a:t>
            </a:r>
          </a:p>
          <a:p>
            <a:pPr algn="just"/>
            <a:r>
              <a:rPr lang="es-CO" sz="1100" dirty="0">
                <a:latin typeface="News Gothic MT" panose="020B0504020203020204" pitchFamily="34" charset="0"/>
              </a:rPr>
              <a:t>H</a:t>
            </a:r>
            <a:r>
              <a:rPr lang="es-CO" sz="1100" b="1" dirty="0">
                <a:latin typeface="News Gothic MT" panose="020B0504020203020204" pitchFamily="34" charset="0"/>
              </a:rPr>
              <a:t>ora: </a:t>
            </a:r>
            <a:r>
              <a:rPr lang="es-CO" sz="1100" dirty="0">
                <a:latin typeface="News Gothic MT" panose="020B0504020203020204" pitchFamily="34" charset="0"/>
              </a:rPr>
              <a:t> 5: p.m. a 6:00 p.m</a:t>
            </a:r>
            <a:r>
              <a:rPr lang="es-CO" sz="1100" b="1" dirty="0">
                <a:latin typeface="News Gothic MT" panose="020B0504020203020204" pitchFamily="34" charset="0"/>
              </a:rPr>
              <a:t>.   </a:t>
            </a:r>
          </a:p>
          <a:p>
            <a:pPr algn="just"/>
            <a:r>
              <a:rPr lang="es-CO" sz="1100" b="1" dirty="0">
                <a:latin typeface="News Gothic MT" panose="020B0504020203020204" pitchFamily="34" charset="0"/>
              </a:rPr>
              <a:t>Evento virtual</a:t>
            </a:r>
            <a:r>
              <a:rPr lang="es-CO" sz="1100" dirty="0">
                <a:latin typeface="News Gothic MT" panose="020B0504020203020204" pitchFamily="34" charset="0"/>
              </a:rPr>
              <a:t>         </a:t>
            </a:r>
          </a:p>
          <a:p>
            <a:pPr algn="just"/>
            <a:r>
              <a:rPr lang="es-CO" sz="1100" b="1" dirty="0">
                <a:latin typeface="News Gothic MT" panose="020B0504020203020204" pitchFamily="34" charset="0"/>
              </a:rPr>
              <a:t>Participantes: </a:t>
            </a:r>
            <a:r>
              <a:rPr lang="es-CO" sz="1100" dirty="0">
                <a:latin typeface="News Gothic MT" panose="020B0504020203020204" pitchFamily="34" charset="0"/>
              </a:rPr>
              <a:t>Director de DDDOJ, Grupo de Calidad Normativa y funcionarios de la sector </a:t>
            </a:r>
            <a:r>
              <a:rPr lang="es-CO" sz="1100" dirty="0">
                <a:latin typeface="News Gothic MT" panose="020B0504020203020204" pitchFamily="34" charset="0"/>
                <a:cs typeface="Times New Roman" panose="02020603050405020304" pitchFamily="18" charset="0"/>
              </a:rPr>
              <a:t>Gobernación del Atlántico. </a:t>
            </a:r>
            <a:r>
              <a:rPr lang="es-CO" sz="1100" b="1" dirty="0">
                <a:latin typeface="News Gothic MT" panose="020B0504020203020204" pitchFamily="34" charset="0"/>
              </a:rPr>
              <a:t> </a:t>
            </a:r>
            <a:endParaRPr lang="es-CO" sz="1100" dirty="0">
              <a:latin typeface="News Gothic MT" panose="020B0504020203020204" pitchFamily="34" charset="0"/>
            </a:endParaRPr>
          </a:p>
          <a:p>
            <a:pPr algn="just"/>
            <a:r>
              <a:rPr lang="es-CO" sz="1100" b="1" dirty="0">
                <a:latin typeface="News Gothic MT" panose="020B0504020203020204" pitchFamily="34" charset="0"/>
              </a:rPr>
              <a:t>Asistencia</a:t>
            </a:r>
            <a:r>
              <a:rPr lang="es-CO" sz="1100" dirty="0">
                <a:latin typeface="News Gothic MT" panose="020B0504020203020204" pitchFamily="34" charset="0"/>
              </a:rPr>
              <a:t>: 7 personas </a:t>
            </a:r>
          </a:p>
          <a:p>
            <a:pPr algn="just"/>
            <a:r>
              <a:rPr lang="es-CO" sz="1100" b="1" dirty="0">
                <a:latin typeface="News Gothic MT" panose="020B0504020203020204" pitchFamily="34" charset="0"/>
              </a:rPr>
              <a:t>Evidencia</a:t>
            </a:r>
            <a:r>
              <a:rPr lang="es-CO" sz="1100" dirty="0">
                <a:latin typeface="News Gothic MT" panose="020B0504020203020204" pitchFamily="34" charset="0"/>
              </a:rPr>
              <a:t>: Registro fotográfico </a:t>
            </a:r>
            <a:endParaRPr lang="es-ES" altLang="es-CO" sz="1800" b="1" dirty="0">
              <a:solidFill>
                <a:srgbClr val="FF0000"/>
              </a:solidFill>
              <a:latin typeface="News Gothic MT" panose="020B0504020203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D0A09E5-41CF-4AA0-8711-AF862F0BB8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904" y="3067445"/>
            <a:ext cx="3949516" cy="160779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7B51772-4C1E-4B15-9FB3-2328837D9E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8710" y="3067445"/>
            <a:ext cx="3555124" cy="160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0251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CuadroTexto 19">
            <a:extLst>
              <a:ext uri="{FF2B5EF4-FFF2-40B4-BE49-F238E27FC236}">
                <a16:creationId xmlns:a16="http://schemas.microsoft.com/office/drawing/2014/main" id="{681E575B-9AA9-4ED2-B47A-23079598A1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044" y="546232"/>
            <a:ext cx="6393193" cy="523875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s-CO" altLang="es-CO" sz="2800" b="1" dirty="0">
                <a:solidFill>
                  <a:schemeClr val="bg1"/>
                </a:solidFill>
                <a:latin typeface="Gadugi" panose="020B0502040204020203" pitchFamily="34" charset="0"/>
              </a:rPr>
              <a:t>3. Resultados y evidencias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9281747A-1AF0-46D5-BF5C-9B94690AA07F}"/>
              </a:ext>
            </a:extLst>
          </p:cNvPr>
          <p:cNvSpPr/>
          <p:nvPr/>
        </p:nvSpPr>
        <p:spPr>
          <a:xfrm>
            <a:off x="107950" y="878930"/>
            <a:ext cx="8817996" cy="523220"/>
          </a:xfrm>
          <a:prstGeom prst="rect">
            <a:avLst/>
          </a:prstGeom>
        </p:spPr>
        <p:txBody>
          <a:bodyPr numCol="2">
            <a:spAutoFit/>
          </a:bodyPr>
          <a:lstStyle/>
          <a:p>
            <a:pPr marR="32385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tabLst>
                <a:tab pos="3473450" algn="l"/>
                <a:tab pos="4107815" algn="l"/>
                <a:tab pos="4655820" algn="l"/>
                <a:tab pos="4995545" algn="l"/>
                <a:tab pos="5537835" algn="l"/>
                <a:tab pos="5845810" algn="l"/>
              </a:tabLst>
              <a:defRPr/>
            </a:pPr>
            <a:endParaRPr lang="es-CO" kern="0">
              <a:solidFill>
                <a:srgbClr val="292929"/>
              </a:solidFill>
              <a:latin typeface="Gadugi" panose="020B0502040204020203" pitchFamily="34" charset="0"/>
              <a:ea typeface="Arial"/>
              <a:cs typeface="Arial"/>
              <a:sym typeface="Arial"/>
            </a:endParaRPr>
          </a:p>
          <a:p>
            <a:pPr marR="32385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tabLst>
                <a:tab pos="3473450" algn="l"/>
                <a:tab pos="4107815" algn="l"/>
                <a:tab pos="4655820" algn="l"/>
                <a:tab pos="4995545" algn="l"/>
                <a:tab pos="5537835" algn="l"/>
                <a:tab pos="5845810" algn="l"/>
              </a:tabLst>
              <a:defRPr/>
            </a:pPr>
            <a:endParaRPr lang="es-CO" kern="0">
              <a:latin typeface="Gadugi" panose="020B0502040204020203" pitchFamily="34" charset="0"/>
              <a:ea typeface="Arial" panose="020B0604020202020204" pitchFamily="34" charset="0"/>
              <a:cs typeface="Arial"/>
              <a:sym typeface="Arial"/>
            </a:endParaRPr>
          </a:p>
        </p:txBody>
      </p:sp>
      <p:sp>
        <p:nvSpPr>
          <p:cNvPr id="21509" name="CuadroTexto 24">
            <a:extLst>
              <a:ext uri="{FF2B5EF4-FFF2-40B4-BE49-F238E27FC236}">
                <a16:creationId xmlns:a16="http://schemas.microsoft.com/office/drawing/2014/main" id="{F48A0A75-8F49-4676-BD87-EE1E52B7B2A9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355428" y="4675235"/>
            <a:ext cx="257051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s-CO" altLang="es-CO" b="1" i="1" dirty="0">
                <a:solidFill>
                  <a:srgbClr val="FF9900"/>
                </a:solidFill>
                <a:latin typeface="News Gothic MT" panose="020B0504020203020204" pitchFamily="34" charset="0"/>
              </a:rPr>
              <a:t>¡</a:t>
            </a:r>
            <a:r>
              <a:rPr lang="es-CO" altLang="es-CO" b="1" i="1" dirty="0" err="1">
                <a:solidFill>
                  <a:srgbClr val="FF9900"/>
                </a:solidFill>
                <a:latin typeface="News Gothic MT" panose="020B0504020203020204" pitchFamily="34" charset="0"/>
              </a:rPr>
              <a:t>MinJusticia</a:t>
            </a:r>
            <a:r>
              <a:rPr lang="es-CO" altLang="es-CO" b="1" i="1" dirty="0">
                <a:solidFill>
                  <a:srgbClr val="FF9900"/>
                </a:solidFill>
                <a:latin typeface="News Gothic MT" panose="020B0504020203020204" pitchFamily="34" charset="0"/>
              </a:rPr>
              <a:t> te escucha!</a:t>
            </a:r>
          </a:p>
        </p:txBody>
      </p:sp>
      <p:sp>
        <p:nvSpPr>
          <p:cNvPr id="21510" name="Rectángulo 2">
            <a:extLst>
              <a:ext uri="{FF2B5EF4-FFF2-40B4-BE49-F238E27FC236}">
                <a16:creationId xmlns:a16="http://schemas.microsoft.com/office/drawing/2014/main" id="{FAD9ED6F-6924-4EAE-8A01-A68266BF1E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888" y="1122363"/>
            <a:ext cx="87931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just" eaLnBrk="1" hangingPunct="1"/>
            <a:endParaRPr lang="es-CO" altLang="es-CO" sz="1800" b="1" dirty="0">
              <a:latin typeface="Gadugi" panose="020B0502040204020203" pitchFamily="34" charset="0"/>
            </a:endParaRPr>
          </a:p>
        </p:txBody>
      </p:sp>
      <p:sp>
        <p:nvSpPr>
          <p:cNvPr id="21512" name="CuadroTexto 1">
            <a:extLst>
              <a:ext uri="{FF2B5EF4-FFF2-40B4-BE49-F238E27FC236}">
                <a16:creationId xmlns:a16="http://schemas.microsoft.com/office/drawing/2014/main" id="{691DBCC8-17F7-4B52-B86C-20B5F82D38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044" y="1122363"/>
            <a:ext cx="8064720" cy="1892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CO" sz="1800" b="1" dirty="0">
                <a:latin typeface="News Gothic MT"/>
                <a:cs typeface="Arial"/>
              </a:rPr>
              <a:t>Evidencias</a:t>
            </a:r>
          </a:p>
          <a:p>
            <a:pPr algn="just"/>
            <a:r>
              <a:rPr lang="es-CO" sz="1100" b="1" dirty="0">
                <a:latin typeface="News Gothic MT" panose="020B0504020203020204" pitchFamily="34" charset="0"/>
                <a:cs typeface="Times New Roman" panose="02020603050405020304" pitchFamily="18" charset="0"/>
              </a:rPr>
              <a:t>Mesa de trabajo </a:t>
            </a:r>
            <a:r>
              <a:rPr lang="es-CO" sz="1100" dirty="0">
                <a:latin typeface="News Gothic MT" panose="020B0504020203020204" pitchFamily="34" charset="0"/>
                <a:cs typeface="Times New Roman" panose="02020603050405020304" pitchFamily="18" charset="0"/>
              </a:rPr>
              <a:t>en la cual se socializo la metodología de depuración normativa y el cronograma de trabajo</a:t>
            </a:r>
          </a:p>
          <a:p>
            <a:pPr algn="just"/>
            <a:r>
              <a:rPr lang="es-CO" sz="1100" b="1" dirty="0">
                <a:latin typeface="News Gothic MT" panose="020B0504020203020204" pitchFamily="34" charset="0"/>
                <a:cs typeface="Times New Roman" panose="02020603050405020304" pitchFamily="18" charset="0"/>
              </a:rPr>
              <a:t>Fecha:</a:t>
            </a:r>
            <a:r>
              <a:rPr lang="es-CO" sz="1100" dirty="0">
                <a:latin typeface="News Gothic MT" panose="020B0504020203020204" pitchFamily="34" charset="0"/>
                <a:cs typeface="Times New Roman" panose="02020603050405020304" pitchFamily="18" charset="0"/>
              </a:rPr>
              <a:t> 15 de abril de 2022, con la Alcaldía de Barranquilla</a:t>
            </a:r>
          </a:p>
          <a:p>
            <a:pPr algn="just"/>
            <a:r>
              <a:rPr lang="es-CO" sz="1100" b="1" dirty="0">
                <a:latin typeface="News Gothic MT" panose="020B0504020203020204" pitchFamily="34" charset="0"/>
                <a:cs typeface="Times New Roman" panose="02020603050405020304" pitchFamily="18" charset="0"/>
              </a:rPr>
              <a:t>Participaron:</a:t>
            </a:r>
            <a:r>
              <a:rPr lang="es-CO" sz="1100" dirty="0">
                <a:latin typeface="News Gothic MT" panose="020B0504020203020204" pitchFamily="34" charset="0"/>
                <a:cs typeface="Times New Roman" panose="02020603050405020304" pitchFamily="18" charset="0"/>
              </a:rPr>
              <a:t> 15 funcionarios. </a:t>
            </a:r>
          </a:p>
          <a:p>
            <a:pPr algn="just"/>
            <a:r>
              <a:rPr lang="es-CO" sz="1100" dirty="0">
                <a:latin typeface="News Gothic MT" panose="020B0504020203020204" pitchFamily="34" charset="0"/>
              </a:rPr>
              <a:t>H</a:t>
            </a:r>
            <a:r>
              <a:rPr lang="es-CO" sz="1100" b="1" dirty="0">
                <a:latin typeface="News Gothic MT" panose="020B0504020203020204" pitchFamily="34" charset="0"/>
              </a:rPr>
              <a:t>ora: </a:t>
            </a:r>
            <a:r>
              <a:rPr lang="es-CO" sz="1100" dirty="0">
                <a:latin typeface="News Gothic MT" panose="020B0504020203020204" pitchFamily="34" charset="0"/>
              </a:rPr>
              <a:t> 9: a.m. a 10:00 a.m</a:t>
            </a:r>
            <a:r>
              <a:rPr lang="es-CO" sz="1100" b="1" dirty="0">
                <a:latin typeface="News Gothic MT" panose="020B0504020203020204" pitchFamily="34" charset="0"/>
              </a:rPr>
              <a:t>.   </a:t>
            </a:r>
          </a:p>
          <a:p>
            <a:pPr algn="just"/>
            <a:r>
              <a:rPr lang="es-CO" sz="1100" b="1" dirty="0">
                <a:latin typeface="News Gothic MT" panose="020B0504020203020204" pitchFamily="34" charset="0"/>
              </a:rPr>
              <a:t>Evento virtual</a:t>
            </a:r>
            <a:r>
              <a:rPr lang="es-CO" sz="1100" dirty="0">
                <a:latin typeface="News Gothic MT" panose="020B0504020203020204" pitchFamily="34" charset="0"/>
              </a:rPr>
              <a:t>         </a:t>
            </a:r>
          </a:p>
          <a:p>
            <a:pPr algn="just"/>
            <a:r>
              <a:rPr lang="es-CO" sz="1100" b="1" dirty="0">
                <a:latin typeface="News Gothic MT" panose="020B0504020203020204" pitchFamily="34" charset="0"/>
              </a:rPr>
              <a:t>Participantes: </a:t>
            </a:r>
            <a:r>
              <a:rPr lang="es-CO" sz="1100" dirty="0">
                <a:latin typeface="News Gothic MT" panose="020B0504020203020204" pitchFamily="34" charset="0"/>
              </a:rPr>
              <a:t>Director de DDDOJ, Grupo de Calidad Normativa y funcionarios de la sector </a:t>
            </a:r>
            <a:r>
              <a:rPr lang="es-CO" sz="1100" dirty="0">
                <a:latin typeface="News Gothic MT" panose="020B0504020203020204" pitchFamily="34" charset="0"/>
                <a:cs typeface="Times New Roman" panose="02020603050405020304" pitchFamily="18" charset="0"/>
              </a:rPr>
              <a:t>Gobernación del Atlántico. </a:t>
            </a:r>
            <a:r>
              <a:rPr lang="es-CO" sz="1100" b="1" dirty="0">
                <a:latin typeface="News Gothic MT" panose="020B0504020203020204" pitchFamily="34" charset="0"/>
              </a:rPr>
              <a:t> </a:t>
            </a:r>
            <a:endParaRPr lang="es-CO" sz="1100" dirty="0">
              <a:latin typeface="News Gothic MT" panose="020B0504020203020204" pitchFamily="34" charset="0"/>
            </a:endParaRPr>
          </a:p>
          <a:p>
            <a:pPr algn="just"/>
            <a:r>
              <a:rPr lang="es-CO" sz="1100" b="1" dirty="0">
                <a:latin typeface="News Gothic MT" panose="020B0504020203020204" pitchFamily="34" charset="0"/>
              </a:rPr>
              <a:t>Asistencia</a:t>
            </a:r>
            <a:r>
              <a:rPr lang="es-CO" sz="1100" dirty="0">
                <a:latin typeface="News Gothic MT" panose="020B0504020203020204" pitchFamily="34" charset="0"/>
              </a:rPr>
              <a:t>: 15 personas </a:t>
            </a:r>
          </a:p>
          <a:p>
            <a:pPr algn="just"/>
            <a:r>
              <a:rPr lang="es-CO" sz="1100" b="1" dirty="0">
                <a:latin typeface="News Gothic MT" panose="020B0504020203020204" pitchFamily="34" charset="0"/>
              </a:rPr>
              <a:t>Evidencia</a:t>
            </a:r>
            <a:r>
              <a:rPr lang="es-CO" sz="1100" dirty="0">
                <a:latin typeface="News Gothic MT" panose="020B0504020203020204" pitchFamily="34" charset="0"/>
              </a:rPr>
              <a:t>: Registro fotográfico </a:t>
            </a:r>
            <a:endParaRPr lang="es-ES" altLang="es-CO" sz="1800" b="1" dirty="0">
              <a:solidFill>
                <a:srgbClr val="FF0000"/>
              </a:solidFill>
              <a:latin typeface="News Gothic MT" panose="020B0504020203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6C2954C-4B48-4409-A322-87B62B6B10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838" y="3015190"/>
            <a:ext cx="3677252" cy="179329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89015AC-5AF9-40BC-9655-3255366EF9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2455" y="3015189"/>
            <a:ext cx="4035973" cy="1722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553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6C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27;p20">
            <a:extLst>
              <a:ext uri="{FF2B5EF4-FFF2-40B4-BE49-F238E27FC236}">
                <a16:creationId xmlns:a16="http://schemas.microsoft.com/office/drawing/2014/main" id="{68DB8FD8-8220-424E-8A23-31B53047F56F}"/>
              </a:ext>
            </a:extLst>
          </p:cNvPr>
          <p:cNvSpPr txBox="1">
            <a:spLocks/>
          </p:cNvSpPr>
          <p:nvPr/>
        </p:nvSpPr>
        <p:spPr>
          <a:xfrm>
            <a:off x="911225" y="830157"/>
            <a:ext cx="7050807" cy="1894426"/>
          </a:xfrm>
          <a:prstGeom prst="rect">
            <a:avLst/>
          </a:prstGeom>
          <a:noFill/>
          <a:ln>
            <a:noFill/>
          </a:ln>
        </p:spPr>
        <p:txBody>
          <a:bodyPr spcFirstLastPara="1" lIns="68575" tIns="34275" rIns="68575" bIns="34275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Work Sans SemiBold"/>
              <a:buNone/>
              <a:defRPr sz="3000" b="0" i="0" u="none" strike="noStrike" cap="none">
                <a:solidFill>
                  <a:srgbClr val="FFFFFF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 eaLnBrk="1" fontAlgn="auto" hangingPunct="1">
              <a:defRPr/>
            </a:pPr>
            <a:endParaRPr lang="es-ES" sz="2400" b="1" kern="0" dirty="0">
              <a:solidFill>
                <a:sysClr val="windowText" lastClr="000000"/>
              </a:solidFill>
              <a:latin typeface="Gadugi" panose="020B0502040204020203" pitchFamily="34" charset="0"/>
            </a:endParaRPr>
          </a:p>
          <a:p>
            <a:pPr algn="just" eaLnBrk="1" fontAlgn="auto" hangingPunct="1">
              <a:defRPr/>
            </a:pPr>
            <a:endParaRPr lang="es-ES" sz="2400" b="1" kern="0" dirty="0">
              <a:solidFill>
                <a:sysClr val="windowText" lastClr="000000"/>
              </a:solidFill>
              <a:latin typeface="Gadugi" panose="020B0502040204020203" pitchFamily="34" charset="0"/>
            </a:endParaRPr>
          </a:p>
          <a:p>
            <a:pPr algn="just" eaLnBrk="1" fontAlgn="auto" hangingPunct="1">
              <a:defRPr/>
            </a:pPr>
            <a:endParaRPr lang="es-ES" sz="2400" b="1" kern="0" dirty="0">
              <a:solidFill>
                <a:sysClr val="windowText" lastClr="000000"/>
              </a:solidFill>
              <a:latin typeface="Gadugi" panose="020B0502040204020203" pitchFamily="34" charset="0"/>
            </a:endParaRPr>
          </a:p>
          <a:p>
            <a:pPr algn="just" eaLnBrk="1" fontAlgn="auto" hangingPunct="1">
              <a:defRPr/>
            </a:pPr>
            <a:endParaRPr lang="es-ES" sz="2000" b="1" kern="0" dirty="0">
              <a:solidFill>
                <a:sysClr val="windowText" lastClr="000000"/>
              </a:solidFill>
              <a:latin typeface="+mj-lt"/>
            </a:endParaRPr>
          </a:p>
          <a:p>
            <a:pPr algn="just" eaLnBrk="1" fontAlgn="auto" hangingPunct="1">
              <a:defRPr/>
            </a:pPr>
            <a:r>
              <a:rPr lang="es-ES" sz="1800" b="1" kern="0" dirty="0">
                <a:latin typeface="+mj-lt"/>
              </a:rPr>
              <a:t>INFORME DE RESULTADOS</a:t>
            </a:r>
          </a:p>
          <a:p>
            <a:pPr algn="just" eaLnBrk="1" fontAlgn="auto" hangingPunct="1">
              <a:defRPr/>
            </a:pPr>
            <a:endParaRPr lang="es-ES" sz="1800" b="1" kern="0" dirty="0">
              <a:solidFill>
                <a:sysClr val="windowText" lastClr="000000"/>
              </a:solidFill>
              <a:latin typeface="+mj-lt"/>
            </a:endParaRPr>
          </a:p>
          <a:p>
            <a:pPr algn="just" eaLnBrk="1" fontAlgn="auto" hangingPunct="1">
              <a:defRPr/>
            </a:pPr>
            <a:r>
              <a:rPr lang="es-ES" sz="1800" b="1" kern="0" dirty="0">
                <a:latin typeface="+mj-lt"/>
              </a:rPr>
              <a:t>Nombre </a:t>
            </a:r>
            <a:r>
              <a:rPr lang="es-ES" sz="2000" b="1" kern="0" dirty="0">
                <a:latin typeface="+mj-lt"/>
              </a:rPr>
              <a:t>de las actividades:</a:t>
            </a:r>
          </a:p>
          <a:p>
            <a:pPr algn="just">
              <a:defRPr/>
            </a:pPr>
            <a:r>
              <a:rPr lang="es-ES" sz="2000" b="1" kern="0" dirty="0">
                <a:solidFill>
                  <a:srgbClr val="000000"/>
                </a:solidFill>
                <a:latin typeface="+mj-lt"/>
              </a:rPr>
              <a:t>1. </a:t>
            </a:r>
            <a:r>
              <a:rPr lang="es-CO" sz="2000" b="1" kern="0" dirty="0">
                <a:solidFill>
                  <a:srgbClr val="000000"/>
                </a:solidFill>
                <a:latin typeface="+mj-lt"/>
              </a:rPr>
              <a:t>Difusión de la herramienta </a:t>
            </a:r>
            <a:r>
              <a:rPr lang="es-CO" sz="2000" b="1" kern="0" dirty="0" err="1">
                <a:solidFill>
                  <a:srgbClr val="000000"/>
                </a:solidFill>
                <a:latin typeface="+mj-lt"/>
              </a:rPr>
              <a:t>Suin</a:t>
            </a:r>
            <a:r>
              <a:rPr lang="es-CO" sz="2000" b="1" kern="0" dirty="0">
                <a:solidFill>
                  <a:srgbClr val="000000"/>
                </a:solidFill>
                <a:latin typeface="+mj-lt"/>
              </a:rPr>
              <a:t> </a:t>
            </a:r>
            <a:r>
              <a:rPr lang="es-CO" sz="2000" b="1" kern="0" dirty="0" err="1">
                <a:solidFill>
                  <a:srgbClr val="000000"/>
                </a:solidFill>
                <a:latin typeface="+mj-lt"/>
              </a:rPr>
              <a:t>Juriscol</a:t>
            </a:r>
            <a:r>
              <a:rPr lang="es-CO" sz="2000" b="1" kern="0" dirty="0">
                <a:solidFill>
                  <a:srgbClr val="000000"/>
                </a:solidFill>
                <a:latin typeface="+mj-lt"/>
              </a:rPr>
              <a:t> </a:t>
            </a:r>
            <a:endParaRPr lang="es-ES" sz="2000" dirty="0"/>
          </a:p>
          <a:p>
            <a:pPr algn="just" eaLnBrk="1" fontAlgn="auto" hangingPunct="1">
              <a:defRPr/>
            </a:pPr>
            <a:endParaRPr lang="es-ES" sz="2000" b="1" kern="0" dirty="0">
              <a:latin typeface="+mj-lt"/>
            </a:endParaRPr>
          </a:p>
          <a:p>
            <a:pPr algn="just" eaLnBrk="1" fontAlgn="auto" hangingPunct="1">
              <a:defRPr/>
            </a:pPr>
            <a:r>
              <a:rPr lang="es-ES" sz="2000" b="1" kern="0" dirty="0">
                <a:solidFill>
                  <a:srgbClr val="000000"/>
                </a:solidFill>
                <a:latin typeface="+mj-lt"/>
              </a:rPr>
              <a:t>2. </a:t>
            </a:r>
            <a:r>
              <a:rPr lang="es-CO" sz="2000" b="1" kern="0" dirty="0">
                <a:solidFill>
                  <a:srgbClr val="000000"/>
                </a:solidFill>
                <a:latin typeface="+mj-lt"/>
              </a:rPr>
              <a:t>Socialización de la herramienta </a:t>
            </a:r>
            <a:r>
              <a:rPr lang="es-CO" sz="2000" b="1" kern="0" dirty="0" err="1">
                <a:solidFill>
                  <a:srgbClr val="000000"/>
                </a:solidFill>
                <a:latin typeface="+mj-lt"/>
              </a:rPr>
              <a:t>Suin</a:t>
            </a:r>
            <a:r>
              <a:rPr lang="es-CO" sz="2000" b="1" kern="0" dirty="0">
                <a:solidFill>
                  <a:srgbClr val="000000"/>
                </a:solidFill>
                <a:latin typeface="+mj-lt"/>
              </a:rPr>
              <a:t> </a:t>
            </a:r>
            <a:r>
              <a:rPr lang="es-CO" sz="2000" b="1" kern="0" dirty="0" err="1">
                <a:solidFill>
                  <a:srgbClr val="000000"/>
                </a:solidFill>
                <a:latin typeface="+mj-lt"/>
              </a:rPr>
              <a:t>Juriscol</a:t>
            </a:r>
            <a:r>
              <a:rPr lang="es-CO" sz="2000" b="1" kern="0" dirty="0">
                <a:solidFill>
                  <a:srgbClr val="000000"/>
                </a:solidFill>
                <a:latin typeface="+mj-lt"/>
              </a:rPr>
              <a:t> con énfasis en el boletín jurídico</a:t>
            </a:r>
            <a:endParaRPr lang="es-ES" sz="2000" b="1" kern="0" dirty="0">
              <a:solidFill>
                <a:srgbClr val="000000"/>
              </a:solidFill>
              <a:latin typeface="+mj-lt"/>
            </a:endParaRPr>
          </a:p>
          <a:p>
            <a:pPr algn="just" eaLnBrk="1" fontAlgn="auto" hangingPunct="1">
              <a:defRPr/>
            </a:pPr>
            <a:endParaRPr lang="es-ES" sz="2000" b="1" kern="0" dirty="0">
              <a:solidFill>
                <a:sysClr val="windowText" lastClr="000000"/>
              </a:solidFill>
              <a:latin typeface="+mj-lt"/>
            </a:endParaRPr>
          </a:p>
          <a:p>
            <a:pPr algn="just" eaLnBrk="1" fontAlgn="auto" hangingPunct="1">
              <a:defRPr/>
            </a:pPr>
            <a:r>
              <a:rPr lang="es-ES" sz="2000" b="1" kern="0" dirty="0">
                <a:solidFill>
                  <a:srgbClr val="000000"/>
                </a:solidFill>
                <a:latin typeface="+mj-lt"/>
              </a:rPr>
              <a:t>3. Presentar y socializar la Metodología de Depuración de las disposiciones de los Decretos Únicos Reglamentarios (DUR)</a:t>
            </a:r>
            <a:endParaRPr lang="es-ES" sz="2000" b="1" kern="0" dirty="0">
              <a:solidFill>
                <a:srgbClr val="000000"/>
              </a:solidFill>
              <a:latin typeface="Arial"/>
            </a:endParaRPr>
          </a:p>
          <a:p>
            <a:pPr algn="just">
              <a:defRPr/>
            </a:pPr>
            <a:r>
              <a:rPr lang="es-ES" sz="1800" b="1" kern="0" dirty="0">
                <a:latin typeface="Gadugi"/>
              </a:rPr>
              <a:t>Ministerio de Justicia y del Derecho </a:t>
            </a:r>
            <a:br>
              <a:rPr lang="es-ES" sz="1800" b="1" kern="0" dirty="0">
                <a:latin typeface="Gadugi" panose="020B0502040204020203" pitchFamily="34" charset="0"/>
              </a:rPr>
            </a:br>
            <a:r>
              <a:rPr lang="es-ES" sz="1800" kern="0" dirty="0">
                <a:solidFill>
                  <a:schemeClr val="tx1"/>
                </a:solidFill>
                <a:latin typeface="Gadugi"/>
              </a:rPr>
              <a:t>4. </a:t>
            </a:r>
            <a:r>
              <a:rPr lang="es-ES" sz="2000" b="1" kern="0" dirty="0">
                <a:solidFill>
                  <a:srgbClr val="000000"/>
                </a:solidFill>
                <a:latin typeface="+mj-lt"/>
              </a:rPr>
              <a:t>Presentar y socializar la Metodología de Depuración de las disposiciones de los Decretos Únicos Reglamentarios (DUR)a través de mesas de trabajo con grupos de interés.</a:t>
            </a:r>
          </a:p>
        </p:txBody>
      </p:sp>
      <p:sp>
        <p:nvSpPr>
          <p:cNvPr id="8196" name="CuadroTexto 6">
            <a:extLst>
              <a:ext uri="{FF2B5EF4-FFF2-40B4-BE49-F238E27FC236}">
                <a16:creationId xmlns:a16="http://schemas.microsoft.com/office/drawing/2014/main" id="{61B0B091-DBD7-45D0-9C79-0D630341EB3B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1440052" y="4199459"/>
            <a:ext cx="75580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spAutoFit/>
          </a:bodyPr>
          <a:lstStyle>
            <a:lvl1pPr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r>
              <a:rPr lang="es-CO" altLang="es-CO" sz="2400" b="1" dirty="0">
                <a:solidFill>
                  <a:srgbClr val="FF9900"/>
                </a:solidFill>
                <a:latin typeface="+mj-lt"/>
                <a:cs typeface="Arial"/>
              </a:rPr>
              <a:t>                                             </a:t>
            </a:r>
            <a:r>
              <a:rPr lang="es-CO" altLang="es-CO" sz="2400" b="1" i="1" u="sng" dirty="0">
                <a:solidFill>
                  <a:srgbClr val="FF9900"/>
                </a:solidFill>
                <a:latin typeface="+mj-lt"/>
                <a:cs typeface="Arial"/>
              </a:rPr>
              <a:t>¡</a:t>
            </a:r>
            <a:r>
              <a:rPr lang="es-CO" altLang="es-CO" sz="2000" b="1" i="1" dirty="0" err="1">
                <a:solidFill>
                  <a:srgbClr val="FF9900"/>
                </a:solidFill>
                <a:latin typeface="News Gothic MT" panose="020B0504020203020204" pitchFamily="34" charset="0"/>
              </a:rPr>
              <a:t>MinJusticia</a:t>
            </a:r>
            <a:r>
              <a:rPr lang="es-CO" altLang="es-CO" sz="2000" b="1" i="1" dirty="0">
                <a:solidFill>
                  <a:srgbClr val="FF9900"/>
                </a:solidFill>
                <a:latin typeface="News Gothic MT" panose="020B0504020203020204" pitchFamily="34" charset="0"/>
              </a:rPr>
              <a:t> te escucha!</a:t>
            </a:r>
            <a:endParaRPr lang="es-ES" sz="2000" b="1" i="1" dirty="0">
              <a:solidFill>
                <a:srgbClr val="FF9900"/>
              </a:solidFill>
              <a:latin typeface="News Gothic MT" panose="020B0504020203020204" pitchFamily="34" charset="0"/>
            </a:endParaRPr>
          </a:p>
        </p:txBody>
      </p:sp>
      <p:pic>
        <p:nvPicPr>
          <p:cNvPr id="9221" name="Imagen 1">
            <a:extLst>
              <a:ext uri="{FF2B5EF4-FFF2-40B4-BE49-F238E27FC236}">
                <a16:creationId xmlns:a16="http://schemas.microsoft.com/office/drawing/2014/main" id="{CBB1B38F-5FCF-4408-BDE8-5F0D9FC789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25925"/>
            <a:ext cx="1676400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uadroTexto 8">
            <a:extLst>
              <a:ext uri="{FF2B5EF4-FFF2-40B4-BE49-F238E27FC236}">
                <a16:creationId xmlns:a16="http://schemas.microsoft.com/office/drawing/2014/main" id="{9A665D0E-D057-4CC8-9AAA-9387A82DF2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225" y="482376"/>
            <a:ext cx="5482751" cy="461665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just" eaLnBrk="1" fontAlgn="auto" hangingPunct="1">
              <a:defRPr/>
            </a:pPr>
            <a:r>
              <a:rPr lang="es-ES" sz="2400" b="1" dirty="0">
                <a:solidFill>
                  <a:schemeClr val="bg1"/>
                </a:solidFill>
                <a:latin typeface="Gadugi" panose="020B0502040204020203" pitchFamily="34" charset="0"/>
              </a:rPr>
              <a:t>ACTIVIDADES REALIZADAS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CuadroTexto 19">
            <a:extLst>
              <a:ext uri="{FF2B5EF4-FFF2-40B4-BE49-F238E27FC236}">
                <a16:creationId xmlns:a16="http://schemas.microsoft.com/office/drawing/2014/main" id="{15FB3917-B160-46B5-A379-A6AF4227FE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319" y="483425"/>
            <a:ext cx="6402836" cy="523875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s-CO" altLang="es-CO" sz="2800" b="1">
                <a:solidFill>
                  <a:schemeClr val="bg1"/>
                </a:solidFill>
                <a:latin typeface="Gadugi" panose="020B0502040204020203" pitchFamily="34" charset="0"/>
              </a:rPr>
              <a:t>3. Resultados y evidencias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92D56282-747C-443E-BCCB-5F306F069291}"/>
              </a:ext>
            </a:extLst>
          </p:cNvPr>
          <p:cNvSpPr/>
          <p:nvPr/>
        </p:nvSpPr>
        <p:spPr>
          <a:xfrm>
            <a:off x="111319" y="877581"/>
            <a:ext cx="8817996" cy="523220"/>
          </a:xfrm>
          <a:prstGeom prst="rect">
            <a:avLst/>
          </a:prstGeom>
        </p:spPr>
        <p:txBody>
          <a:bodyPr numCol="2">
            <a:spAutoFit/>
          </a:bodyPr>
          <a:lstStyle/>
          <a:p>
            <a:pPr marR="32385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tabLst>
                <a:tab pos="3473450" algn="l"/>
                <a:tab pos="4107815" algn="l"/>
                <a:tab pos="4655820" algn="l"/>
                <a:tab pos="4995545" algn="l"/>
                <a:tab pos="5537835" algn="l"/>
                <a:tab pos="5845810" algn="l"/>
              </a:tabLst>
              <a:defRPr/>
            </a:pPr>
            <a:endParaRPr lang="es-CO" kern="0">
              <a:solidFill>
                <a:srgbClr val="292929"/>
              </a:solidFill>
              <a:latin typeface="Gadugi" panose="020B0502040204020203" pitchFamily="34" charset="0"/>
              <a:ea typeface="Arial"/>
              <a:cs typeface="Arial"/>
              <a:sym typeface="Arial"/>
            </a:endParaRPr>
          </a:p>
          <a:p>
            <a:pPr marR="32385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tabLst>
                <a:tab pos="3473450" algn="l"/>
                <a:tab pos="4107815" algn="l"/>
                <a:tab pos="4655820" algn="l"/>
                <a:tab pos="4995545" algn="l"/>
                <a:tab pos="5537835" algn="l"/>
                <a:tab pos="5845810" algn="l"/>
              </a:tabLst>
              <a:defRPr/>
            </a:pPr>
            <a:endParaRPr lang="es-CO" kern="0">
              <a:latin typeface="Gadugi" panose="020B0502040204020203" pitchFamily="34" charset="0"/>
              <a:ea typeface="Arial" panose="020B0604020202020204" pitchFamily="34" charset="0"/>
              <a:cs typeface="Arial"/>
              <a:sym typeface="Arial"/>
            </a:endParaRPr>
          </a:p>
        </p:txBody>
      </p:sp>
      <p:pic>
        <p:nvPicPr>
          <p:cNvPr id="29702" name="Imagen 9">
            <a:hlinkClick r:id="rId3"/>
            <a:extLst>
              <a:ext uri="{FF2B5EF4-FFF2-40B4-BE49-F238E27FC236}">
                <a16:creationId xmlns:a16="http://schemas.microsoft.com/office/drawing/2014/main" id="{5B2CACFE-A82D-46B0-B630-2B6B614497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2" t="13158" r="6335" b="17482"/>
          <a:stretch>
            <a:fillRect/>
          </a:stretch>
        </p:blipFill>
        <p:spPr bwMode="auto">
          <a:xfrm>
            <a:off x="4442303" y="1362122"/>
            <a:ext cx="4732860" cy="3124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3" name="Rectángulo 8">
            <a:extLst>
              <a:ext uri="{FF2B5EF4-FFF2-40B4-BE49-F238E27FC236}">
                <a16:creationId xmlns:a16="http://schemas.microsoft.com/office/drawing/2014/main" id="{2C3041C0-2DAF-46B1-9C82-88CF5952CE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560" y="1863864"/>
            <a:ext cx="3764412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just" eaLnBrk="1" hangingPunct="1"/>
            <a:r>
              <a:rPr lang="es-CO" altLang="es-CO" sz="1800" b="1" dirty="0">
                <a:latin typeface="Gadugi"/>
                <a:ea typeface="Gadugi"/>
                <a:cs typeface="Arial"/>
              </a:rPr>
              <a:t>Encuestas de participación ciudadana con relación a SUIN-JURISCOL</a:t>
            </a:r>
            <a:endParaRPr lang="es-CO" altLang="es-CO" sz="1800" b="1" dirty="0"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algn="just"/>
            <a:endParaRPr lang="es-CO" altLang="es-CO" sz="1800" b="1" dirty="0">
              <a:latin typeface="Gadugi" panose="020B0502040204020203" pitchFamily="34" charset="0"/>
              <a:ea typeface="Gadugi"/>
            </a:endParaRPr>
          </a:p>
          <a:p>
            <a:pPr algn="just"/>
            <a:r>
              <a:rPr lang="es-CO" altLang="es-CO" sz="1800" b="1" dirty="0">
                <a:latin typeface="Gadugi"/>
                <a:ea typeface="Gadugi"/>
                <a:cs typeface="Arial"/>
              </a:rPr>
              <a:t>Evidencias actividad de encuestas: </a:t>
            </a:r>
          </a:p>
        </p:txBody>
      </p:sp>
      <p:sp>
        <p:nvSpPr>
          <p:cNvPr id="29704" name="CuadroTexto 5">
            <a:extLst>
              <a:ext uri="{FF2B5EF4-FFF2-40B4-BE49-F238E27FC236}">
                <a16:creationId xmlns:a16="http://schemas.microsoft.com/office/drawing/2014/main" id="{E3BA2BE2-DDBC-4AD4-9AC9-11751C8B9D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4359" y="2571750"/>
            <a:ext cx="3477522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just" eaLnBrk="1" hangingPunct="1"/>
            <a:r>
              <a:rPr lang="es-CO" altLang="es-CO" dirty="0">
                <a:latin typeface="Arial"/>
                <a:cs typeface="Arial"/>
              </a:rPr>
              <a:t>Se recibió un total de 106</a:t>
            </a:r>
            <a:r>
              <a:rPr lang="es-CO" altLang="es-CO" sz="2000" dirty="0">
                <a:latin typeface="Arial"/>
                <a:cs typeface="Arial"/>
              </a:rPr>
              <a:t> </a:t>
            </a:r>
            <a:r>
              <a:rPr lang="es-CO" altLang="es-CO" dirty="0">
                <a:latin typeface="Arial"/>
                <a:cs typeface="Arial"/>
              </a:rPr>
              <a:t>participaciones de la ciudadanía en la encuesta de percepción del Sistema Único de Información Normativa.</a:t>
            </a:r>
          </a:p>
        </p:txBody>
      </p:sp>
      <p:sp>
        <p:nvSpPr>
          <p:cNvPr id="10" name="CuadroTexto 24">
            <a:extLst>
              <a:ext uri="{FF2B5EF4-FFF2-40B4-BE49-F238E27FC236}">
                <a16:creationId xmlns:a16="http://schemas.microsoft.com/office/drawing/2014/main" id="{2380E4D4-0895-4CB8-A098-E91A0A79F8FD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484771" y="4644492"/>
            <a:ext cx="265922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s-CO" altLang="es-CO" b="1" i="1" dirty="0">
                <a:solidFill>
                  <a:srgbClr val="FF9900"/>
                </a:solidFill>
                <a:latin typeface="News Gothic MT" panose="020B0504020203020204" pitchFamily="34" charset="0"/>
              </a:rPr>
              <a:t>¡</a:t>
            </a:r>
            <a:r>
              <a:rPr lang="es-CO" altLang="es-CO" b="1" i="1" dirty="0" err="1">
                <a:solidFill>
                  <a:srgbClr val="FF9900"/>
                </a:solidFill>
                <a:latin typeface="News Gothic MT" panose="020B0504020203020204" pitchFamily="34" charset="0"/>
              </a:rPr>
              <a:t>MinJusticia</a:t>
            </a:r>
            <a:r>
              <a:rPr lang="es-CO" altLang="es-CO" b="1" i="1" dirty="0">
                <a:solidFill>
                  <a:srgbClr val="FF9900"/>
                </a:solidFill>
                <a:latin typeface="News Gothic MT" panose="020B0504020203020204" pitchFamily="34" charset="0"/>
              </a:rPr>
              <a:t> te escucha!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CuadroTexto 19">
            <a:extLst>
              <a:ext uri="{FF2B5EF4-FFF2-40B4-BE49-F238E27FC236}">
                <a16:creationId xmlns:a16="http://schemas.microsoft.com/office/drawing/2014/main" id="{1DCA2F0B-6347-4121-8E84-AEDE695EEB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685" y="457840"/>
            <a:ext cx="6488780" cy="523875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s-CO" altLang="es-CO" sz="2800" b="1" dirty="0">
                <a:solidFill>
                  <a:schemeClr val="bg1"/>
                </a:solidFill>
                <a:latin typeface="Gadugi" panose="020B0502040204020203" pitchFamily="34" charset="0"/>
              </a:rPr>
              <a:t>3. Resultados y evidencias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978BF178-3DED-4A79-A97F-2751B249585F}"/>
              </a:ext>
            </a:extLst>
          </p:cNvPr>
          <p:cNvSpPr/>
          <p:nvPr/>
        </p:nvSpPr>
        <p:spPr>
          <a:xfrm>
            <a:off x="111319" y="877581"/>
            <a:ext cx="8817996" cy="646331"/>
          </a:xfrm>
          <a:prstGeom prst="rect">
            <a:avLst/>
          </a:prstGeom>
        </p:spPr>
        <p:txBody>
          <a:bodyPr numCol="2">
            <a:spAutoFit/>
          </a:bodyPr>
          <a:lstStyle/>
          <a:p>
            <a:pPr marR="32385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tabLst>
                <a:tab pos="3473450" algn="l"/>
                <a:tab pos="4107815" algn="l"/>
                <a:tab pos="4655820" algn="l"/>
                <a:tab pos="4995545" algn="l"/>
                <a:tab pos="5537835" algn="l"/>
                <a:tab pos="5845810" algn="l"/>
              </a:tabLst>
              <a:defRPr/>
            </a:pPr>
            <a:endParaRPr lang="es-CO" kern="0" dirty="0">
              <a:solidFill>
                <a:srgbClr val="292929"/>
              </a:solidFill>
              <a:latin typeface="Gadugi" panose="020B0502040204020203" pitchFamily="34" charset="0"/>
              <a:ea typeface="Arial"/>
              <a:cs typeface="Arial"/>
              <a:sym typeface="Arial"/>
            </a:endParaRPr>
          </a:p>
          <a:p>
            <a:pPr marR="32385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tabLst>
                <a:tab pos="3473450" algn="l"/>
                <a:tab pos="4107815" algn="l"/>
                <a:tab pos="4655820" algn="l"/>
                <a:tab pos="4995545" algn="l"/>
                <a:tab pos="5537835" algn="l"/>
                <a:tab pos="5845810" algn="l"/>
              </a:tabLst>
              <a:defRPr/>
            </a:pPr>
            <a:endParaRPr lang="es-CO" kern="0" dirty="0">
              <a:solidFill>
                <a:srgbClr val="292929"/>
              </a:solidFill>
              <a:latin typeface="Gadugi" panose="020B0502040204020203" pitchFamily="34" charset="0"/>
              <a:ea typeface="Arial"/>
              <a:cs typeface="Arial"/>
              <a:sym typeface="Arial"/>
            </a:endParaRPr>
          </a:p>
          <a:p>
            <a:pPr marR="32385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tabLst>
                <a:tab pos="3473450" algn="l"/>
                <a:tab pos="4107815" algn="l"/>
                <a:tab pos="4655820" algn="l"/>
                <a:tab pos="4995545" algn="l"/>
                <a:tab pos="5537835" algn="l"/>
                <a:tab pos="5845810" algn="l"/>
              </a:tabLst>
              <a:defRPr/>
            </a:pPr>
            <a:endParaRPr lang="es-CO" kern="0" dirty="0">
              <a:solidFill>
                <a:srgbClr val="292929"/>
              </a:solidFill>
              <a:latin typeface="Gadugi" panose="020B0502040204020203" pitchFamily="34" charset="0"/>
              <a:ea typeface="Arial"/>
              <a:cs typeface="Arial"/>
              <a:sym typeface="Arial"/>
            </a:endParaRPr>
          </a:p>
          <a:p>
            <a:pPr marR="32385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tabLst>
                <a:tab pos="3473450" algn="l"/>
                <a:tab pos="4107815" algn="l"/>
                <a:tab pos="4655820" algn="l"/>
                <a:tab pos="4995545" algn="l"/>
                <a:tab pos="5537835" algn="l"/>
                <a:tab pos="5845810" algn="l"/>
              </a:tabLst>
              <a:defRPr/>
            </a:pPr>
            <a:endParaRPr lang="es-CO" kern="0" dirty="0">
              <a:latin typeface="Gadugi" panose="020B0502040204020203" pitchFamily="34" charset="0"/>
              <a:ea typeface="Arial" panose="020B0604020202020204" pitchFamily="34" charset="0"/>
              <a:cs typeface="Arial"/>
              <a:sym typeface="Arial"/>
            </a:endParaRPr>
          </a:p>
        </p:txBody>
      </p:sp>
      <p:sp>
        <p:nvSpPr>
          <p:cNvPr id="23557" name="CuadroTexto 24">
            <a:extLst>
              <a:ext uri="{FF2B5EF4-FFF2-40B4-BE49-F238E27FC236}">
                <a16:creationId xmlns:a16="http://schemas.microsoft.com/office/drawing/2014/main" id="{2A9F96B1-4D8E-4EB2-95FB-B17547DDB4F0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207361" y="4532307"/>
            <a:ext cx="293663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s-CO" altLang="es-CO" b="1" i="1" dirty="0">
                <a:solidFill>
                  <a:srgbClr val="FF9900"/>
                </a:solidFill>
                <a:latin typeface="News Gothic MT" panose="020B0504020203020204" pitchFamily="34" charset="0"/>
              </a:rPr>
              <a:t>¡</a:t>
            </a:r>
            <a:r>
              <a:rPr lang="es-CO" altLang="es-CO" b="1" i="1" dirty="0" err="1">
                <a:solidFill>
                  <a:srgbClr val="FF9900"/>
                </a:solidFill>
                <a:latin typeface="News Gothic MT" panose="020B0504020203020204" pitchFamily="34" charset="0"/>
              </a:rPr>
              <a:t>MinJusticia</a:t>
            </a:r>
            <a:r>
              <a:rPr lang="es-CO" altLang="es-CO" b="1" i="1" dirty="0">
                <a:solidFill>
                  <a:srgbClr val="FF9900"/>
                </a:solidFill>
                <a:latin typeface="News Gothic MT" panose="020B0504020203020204" pitchFamily="34" charset="0"/>
              </a:rPr>
              <a:t> te escucha!</a:t>
            </a:r>
          </a:p>
        </p:txBody>
      </p:sp>
      <p:sp>
        <p:nvSpPr>
          <p:cNvPr id="23559" name="CuadroTexto 1">
            <a:extLst>
              <a:ext uri="{FF2B5EF4-FFF2-40B4-BE49-F238E27FC236}">
                <a16:creationId xmlns:a16="http://schemas.microsoft.com/office/drawing/2014/main" id="{39E569B8-3B69-4B93-9F42-9BE368BA3A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575" y="1122742"/>
            <a:ext cx="876074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s-CO" sz="1800" b="1" kern="0" dirty="0">
                <a:solidFill>
                  <a:srgbClr val="000000"/>
                </a:solidFill>
                <a:latin typeface="+mj-lt"/>
              </a:rPr>
              <a:t>Difusión de la herramienta </a:t>
            </a:r>
            <a:r>
              <a:rPr lang="es-CO" sz="1800" b="1" kern="0" dirty="0" err="1">
                <a:solidFill>
                  <a:srgbClr val="000000"/>
                </a:solidFill>
                <a:latin typeface="+mj-lt"/>
              </a:rPr>
              <a:t>Suin</a:t>
            </a:r>
            <a:r>
              <a:rPr lang="es-CO" sz="1800" b="1" kern="0" dirty="0">
                <a:solidFill>
                  <a:srgbClr val="000000"/>
                </a:solidFill>
                <a:latin typeface="+mj-lt"/>
              </a:rPr>
              <a:t> </a:t>
            </a:r>
            <a:r>
              <a:rPr lang="es-CO" sz="1800" b="1" kern="0" dirty="0" err="1">
                <a:solidFill>
                  <a:srgbClr val="000000"/>
                </a:solidFill>
                <a:latin typeface="+mj-lt"/>
              </a:rPr>
              <a:t>Juriscol</a:t>
            </a:r>
            <a:r>
              <a:rPr lang="es-CO" sz="1800" b="1" kern="0" dirty="0">
                <a:solidFill>
                  <a:srgbClr val="000000"/>
                </a:solidFill>
                <a:latin typeface="+mj-lt"/>
              </a:rPr>
              <a:t> </a:t>
            </a:r>
            <a:endParaRPr lang="es-ES" sz="1800" b="1" kern="0" dirty="0">
              <a:latin typeface="+mj-lt"/>
            </a:endParaRPr>
          </a:p>
          <a:p>
            <a:pPr marL="342900" indent="-342900" eaLnBrk="1" hangingPunct="1">
              <a:buAutoNum type="arabicPeriod"/>
            </a:pPr>
            <a:r>
              <a:rPr lang="es-ES" sz="1800" b="1" kern="0" dirty="0">
                <a:latin typeface="+mj-lt"/>
              </a:rPr>
              <a:t>¿Considera que la reunión cumplió con los objetivos para la cual fue convocada?</a:t>
            </a:r>
            <a:r>
              <a:rPr lang="es-ES" sz="1800" b="1" kern="0" dirty="0">
                <a:solidFill>
                  <a:srgbClr val="000000"/>
                </a:solidFill>
                <a:latin typeface="+mj-lt"/>
              </a:rPr>
              <a:t>:</a:t>
            </a:r>
          </a:p>
          <a:p>
            <a:pPr eaLnBrk="1" hangingPunct="1"/>
            <a:r>
              <a:rPr lang="es-ES" sz="1800" b="1" kern="0" dirty="0">
                <a:latin typeface="+mj-lt"/>
              </a:rPr>
              <a:t>Respuestas:</a:t>
            </a:r>
          </a:p>
          <a:p>
            <a:pPr eaLnBrk="1" hangingPunct="1"/>
            <a:r>
              <a:rPr lang="es-ES" sz="1800" b="1" kern="0" dirty="0">
                <a:latin typeface="+mj-lt"/>
              </a:rPr>
              <a:t>SI 100%</a:t>
            </a:r>
          </a:p>
          <a:p>
            <a:pPr eaLnBrk="1" hangingPunct="1"/>
            <a:r>
              <a:rPr lang="es-ES" sz="1800" b="1" kern="0" dirty="0">
                <a:latin typeface="+mj-lt"/>
              </a:rPr>
              <a:t>NO 0%</a:t>
            </a:r>
            <a:endParaRPr lang="es-ES" sz="1800" b="1" kern="0" dirty="0">
              <a:solidFill>
                <a:srgbClr val="000000"/>
              </a:solidFill>
              <a:latin typeface="+mj-lt"/>
            </a:endParaRPr>
          </a:p>
          <a:p>
            <a:pPr eaLnBrk="1" hangingPunct="1"/>
            <a:endParaRPr lang="es-ES" altLang="es-CO" sz="1800" b="1" dirty="0">
              <a:solidFill>
                <a:srgbClr val="FF9900"/>
              </a:solidFill>
              <a:latin typeface="News Gothic MT"/>
              <a:cs typeface="Arial"/>
            </a:endParaRPr>
          </a:p>
          <a:p>
            <a:endParaRPr lang="es-ES" altLang="es-CO" sz="1800" b="1" dirty="0">
              <a:solidFill>
                <a:srgbClr val="FF9900"/>
              </a:solidFill>
              <a:latin typeface="News Gothic MT" panose="020B0504020203020204" pitchFamily="34" charset="0"/>
            </a:endParaRPr>
          </a:p>
        </p:txBody>
      </p:sp>
      <p:sp>
        <p:nvSpPr>
          <p:cNvPr id="23560" name="Rectángulo 9">
            <a:extLst>
              <a:ext uri="{FF2B5EF4-FFF2-40B4-BE49-F238E27FC236}">
                <a16:creationId xmlns:a16="http://schemas.microsoft.com/office/drawing/2014/main" id="{C0895660-D5DF-4286-B769-4B7A531FB5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888" y="1085850"/>
            <a:ext cx="87931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just" eaLnBrk="1" hangingPunct="1"/>
            <a:endParaRPr lang="es-CO" altLang="es-CO" sz="1800" b="1" dirty="0">
              <a:latin typeface="Gadugi" panose="020B0502040204020203" pitchFamily="34" charset="0"/>
            </a:endParaRP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EADA2771-221D-5331-D24E-027B124803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91006749"/>
              </p:ext>
            </p:extLst>
          </p:nvPr>
        </p:nvGraphicFramePr>
        <p:xfrm>
          <a:off x="1976255" y="1716208"/>
          <a:ext cx="6003459" cy="2864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031151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CuadroTexto 19">
            <a:extLst>
              <a:ext uri="{FF2B5EF4-FFF2-40B4-BE49-F238E27FC236}">
                <a16:creationId xmlns:a16="http://schemas.microsoft.com/office/drawing/2014/main" id="{1DCA2F0B-6347-4121-8E84-AEDE695EEB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458589"/>
            <a:ext cx="6648030" cy="523875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s-CO" altLang="es-CO" sz="2800" b="1" dirty="0">
                <a:solidFill>
                  <a:schemeClr val="bg1"/>
                </a:solidFill>
                <a:latin typeface="Gadugi" panose="020B0502040204020203" pitchFamily="34" charset="0"/>
              </a:rPr>
              <a:t>3. Resultados y evidencias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978BF178-3DED-4A79-A97F-2751B249585F}"/>
              </a:ext>
            </a:extLst>
          </p:cNvPr>
          <p:cNvSpPr/>
          <p:nvPr/>
        </p:nvSpPr>
        <p:spPr>
          <a:xfrm>
            <a:off x="107950" y="1815744"/>
            <a:ext cx="8817996" cy="523220"/>
          </a:xfrm>
          <a:prstGeom prst="rect">
            <a:avLst/>
          </a:prstGeom>
        </p:spPr>
        <p:txBody>
          <a:bodyPr numCol="2">
            <a:spAutoFit/>
          </a:bodyPr>
          <a:lstStyle/>
          <a:p>
            <a:pPr marR="32385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tabLst>
                <a:tab pos="3473450" algn="l"/>
                <a:tab pos="4107815" algn="l"/>
                <a:tab pos="4655820" algn="l"/>
                <a:tab pos="4995545" algn="l"/>
                <a:tab pos="5537835" algn="l"/>
                <a:tab pos="5845810" algn="l"/>
              </a:tabLst>
              <a:defRPr/>
            </a:pPr>
            <a:endParaRPr lang="es-CO" kern="0">
              <a:solidFill>
                <a:srgbClr val="292929"/>
              </a:solidFill>
              <a:latin typeface="Gadugi" panose="020B0502040204020203" pitchFamily="34" charset="0"/>
              <a:ea typeface="Arial"/>
              <a:cs typeface="Arial"/>
              <a:sym typeface="Arial"/>
            </a:endParaRPr>
          </a:p>
          <a:p>
            <a:pPr marR="32385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tabLst>
                <a:tab pos="3473450" algn="l"/>
                <a:tab pos="4107815" algn="l"/>
                <a:tab pos="4655820" algn="l"/>
                <a:tab pos="4995545" algn="l"/>
                <a:tab pos="5537835" algn="l"/>
                <a:tab pos="5845810" algn="l"/>
              </a:tabLst>
              <a:defRPr/>
            </a:pPr>
            <a:endParaRPr lang="es-CO" kern="0">
              <a:latin typeface="Gadugi" panose="020B0502040204020203" pitchFamily="34" charset="0"/>
              <a:ea typeface="Arial" panose="020B0604020202020204" pitchFamily="34" charset="0"/>
              <a:cs typeface="Arial"/>
              <a:sym typeface="Arial"/>
            </a:endParaRPr>
          </a:p>
        </p:txBody>
      </p:sp>
      <p:sp>
        <p:nvSpPr>
          <p:cNvPr id="23557" name="CuadroTexto 24">
            <a:extLst>
              <a:ext uri="{FF2B5EF4-FFF2-40B4-BE49-F238E27FC236}">
                <a16:creationId xmlns:a16="http://schemas.microsoft.com/office/drawing/2014/main" id="{2A9F96B1-4D8E-4EB2-95FB-B17547DDB4F0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437442" y="4684910"/>
            <a:ext cx="270655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s-CO" altLang="es-CO" b="1" i="1" dirty="0">
                <a:solidFill>
                  <a:srgbClr val="FF9900"/>
                </a:solidFill>
                <a:latin typeface="News Gothic MT" panose="020B0504020203020204" pitchFamily="34" charset="0"/>
              </a:rPr>
              <a:t>¡</a:t>
            </a:r>
            <a:r>
              <a:rPr lang="es-CO" altLang="es-CO" b="1" i="1" dirty="0" err="1">
                <a:solidFill>
                  <a:srgbClr val="FF9900"/>
                </a:solidFill>
                <a:latin typeface="News Gothic MT" panose="020B0504020203020204" pitchFamily="34" charset="0"/>
              </a:rPr>
              <a:t>MinJusticia</a:t>
            </a:r>
            <a:r>
              <a:rPr lang="es-CO" altLang="es-CO" b="1" i="1" dirty="0">
                <a:solidFill>
                  <a:srgbClr val="FF9900"/>
                </a:solidFill>
                <a:latin typeface="News Gothic MT" panose="020B0504020203020204" pitchFamily="34" charset="0"/>
              </a:rPr>
              <a:t> te escucha!</a:t>
            </a:r>
          </a:p>
        </p:txBody>
      </p:sp>
      <p:sp>
        <p:nvSpPr>
          <p:cNvPr id="23559" name="CuadroTexto 1">
            <a:extLst>
              <a:ext uri="{FF2B5EF4-FFF2-40B4-BE49-F238E27FC236}">
                <a16:creationId xmlns:a16="http://schemas.microsoft.com/office/drawing/2014/main" id="{39E569B8-3B69-4B93-9F42-9BE368BA3A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1556087"/>
            <a:ext cx="876074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s-CO" sz="1800" b="1" kern="0" dirty="0">
                <a:solidFill>
                  <a:srgbClr val="000000"/>
                </a:solidFill>
                <a:latin typeface="+mj-lt"/>
              </a:rPr>
              <a:t>Difusión de la herramienta </a:t>
            </a:r>
            <a:r>
              <a:rPr lang="es-CO" sz="1800" b="1" kern="0" dirty="0" err="1">
                <a:solidFill>
                  <a:srgbClr val="000000"/>
                </a:solidFill>
                <a:latin typeface="+mj-lt"/>
              </a:rPr>
              <a:t>Suin</a:t>
            </a:r>
            <a:r>
              <a:rPr lang="es-CO" sz="1800" b="1" kern="0" dirty="0">
                <a:solidFill>
                  <a:srgbClr val="000000"/>
                </a:solidFill>
                <a:latin typeface="+mj-lt"/>
              </a:rPr>
              <a:t> </a:t>
            </a:r>
            <a:r>
              <a:rPr lang="es-CO" sz="1800" b="1" kern="0" dirty="0" err="1">
                <a:solidFill>
                  <a:srgbClr val="000000"/>
                </a:solidFill>
                <a:latin typeface="+mj-lt"/>
              </a:rPr>
              <a:t>Juriscol</a:t>
            </a:r>
            <a:r>
              <a:rPr lang="es-CO" sz="1800" b="1" kern="0" dirty="0">
                <a:solidFill>
                  <a:srgbClr val="000000"/>
                </a:solidFill>
                <a:latin typeface="+mj-lt"/>
              </a:rPr>
              <a:t> </a:t>
            </a:r>
            <a:endParaRPr lang="es-ES" sz="1800" b="1" kern="0" dirty="0">
              <a:latin typeface="+mj-lt"/>
            </a:endParaRPr>
          </a:p>
          <a:p>
            <a:pPr eaLnBrk="1" hangingPunct="1"/>
            <a:r>
              <a:rPr lang="es-ES" sz="1800" b="1" kern="0" dirty="0">
                <a:latin typeface="+mj-lt"/>
              </a:rPr>
              <a:t>2</a:t>
            </a:r>
            <a:r>
              <a:rPr lang="es-ES" sz="1800" b="1" kern="0" dirty="0">
                <a:solidFill>
                  <a:srgbClr val="000000"/>
                </a:solidFill>
                <a:latin typeface="+mj-lt"/>
              </a:rPr>
              <a:t>. </a:t>
            </a:r>
            <a:r>
              <a:rPr lang="es-ES" sz="1800" b="1" kern="0" dirty="0">
                <a:latin typeface="+mj-lt"/>
              </a:rPr>
              <a:t>¿El uso del tiempo fue eficiente y efectivo?</a:t>
            </a:r>
            <a:r>
              <a:rPr lang="es-ES" sz="1800" b="1" kern="0" dirty="0">
                <a:solidFill>
                  <a:srgbClr val="000000"/>
                </a:solidFill>
                <a:latin typeface="+mj-lt"/>
              </a:rPr>
              <a:t>:</a:t>
            </a:r>
          </a:p>
          <a:p>
            <a:pPr eaLnBrk="1" hangingPunct="1"/>
            <a:endParaRPr lang="es-ES" sz="1800" b="1" kern="0" dirty="0">
              <a:latin typeface="+mj-lt"/>
            </a:endParaRPr>
          </a:p>
          <a:p>
            <a:pPr eaLnBrk="1" hangingPunct="1"/>
            <a:r>
              <a:rPr lang="es-ES" sz="1800" b="1" kern="0" dirty="0">
                <a:latin typeface="+mj-lt"/>
              </a:rPr>
              <a:t>Respuestas:</a:t>
            </a:r>
          </a:p>
          <a:p>
            <a:pPr eaLnBrk="1" hangingPunct="1"/>
            <a:r>
              <a:rPr lang="es-ES" sz="1800" b="1" kern="0" dirty="0">
                <a:solidFill>
                  <a:srgbClr val="000000"/>
                </a:solidFill>
                <a:latin typeface="+mj-lt"/>
              </a:rPr>
              <a:t>SI 100%</a:t>
            </a:r>
          </a:p>
          <a:p>
            <a:pPr eaLnBrk="1" hangingPunct="1"/>
            <a:r>
              <a:rPr lang="es-ES" sz="1800" b="1" kern="0" dirty="0">
                <a:latin typeface="+mj-lt"/>
              </a:rPr>
              <a:t>NO 0%</a:t>
            </a:r>
            <a:endParaRPr lang="es-ES" sz="1800" b="1" kern="0" dirty="0">
              <a:solidFill>
                <a:srgbClr val="000000"/>
              </a:solidFill>
              <a:latin typeface="+mj-lt"/>
            </a:endParaRPr>
          </a:p>
          <a:p>
            <a:pPr eaLnBrk="1" hangingPunct="1"/>
            <a:endParaRPr lang="es-ES" altLang="es-CO" sz="1800" b="1" dirty="0">
              <a:solidFill>
                <a:srgbClr val="FF9900"/>
              </a:solidFill>
              <a:latin typeface="News Gothic MT"/>
              <a:cs typeface="Arial"/>
            </a:endParaRPr>
          </a:p>
          <a:p>
            <a:endParaRPr lang="es-ES" altLang="es-CO" sz="1800" b="1" dirty="0">
              <a:solidFill>
                <a:srgbClr val="FF9900"/>
              </a:solidFill>
              <a:latin typeface="News Gothic MT" panose="020B0504020203020204" pitchFamily="34" charset="0"/>
            </a:endParaRPr>
          </a:p>
        </p:txBody>
      </p:sp>
      <p:sp>
        <p:nvSpPr>
          <p:cNvPr id="23560" name="Rectángulo 9">
            <a:extLst>
              <a:ext uri="{FF2B5EF4-FFF2-40B4-BE49-F238E27FC236}">
                <a16:creationId xmlns:a16="http://schemas.microsoft.com/office/drawing/2014/main" id="{C0895660-D5DF-4286-B769-4B7A531FB5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150" y="2024852"/>
            <a:ext cx="87931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just" eaLnBrk="1" hangingPunct="1"/>
            <a:endParaRPr lang="es-CO" altLang="es-CO" sz="1800" b="1" dirty="0">
              <a:latin typeface="Gadugi" panose="020B0502040204020203" pitchFamily="34" charset="0"/>
            </a:endParaRP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EADA2771-221D-5331-D24E-027B124803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68432041"/>
              </p:ext>
            </p:extLst>
          </p:nvPr>
        </p:nvGraphicFramePr>
        <p:xfrm>
          <a:off x="1964009" y="2128439"/>
          <a:ext cx="6003459" cy="2864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974303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CuadroTexto 19">
            <a:extLst>
              <a:ext uri="{FF2B5EF4-FFF2-40B4-BE49-F238E27FC236}">
                <a16:creationId xmlns:a16="http://schemas.microsoft.com/office/drawing/2014/main" id="{1DCA2F0B-6347-4121-8E84-AEDE695EEB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311" y="472111"/>
            <a:ext cx="6479130" cy="523875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s-CO" altLang="es-CO" sz="2800" b="1" dirty="0">
                <a:solidFill>
                  <a:schemeClr val="bg1"/>
                </a:solidFill>
                <a:latin typeface="Gadugi" panose="020B0502040204020203" pitchFamily="34" charset="0"/>
              </a:rPr>
              <a:t>3. Resultados y evidencias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978BF178-3DED-4A79-A97F-2751B249585F}"/>
              </a:ext>
            </a:extLst>
          </p:cNvPr>
          <p:cNvSpPr/>
          <p:nvPr/>
        </p:nvSpPr>
        <p:spPr>
          <a:xfrm>
            <a:off x="111319" y="877581"/>
            <a:ext cx="8817996" cy="523220"/>
          </a:xfrm>
          <a:prstGeom prst="rect">
            <a:avLst/>
          </a:prstGeom>
        </p:spPr>
        <p:txBody>
          <a:bodyPr numCol="2">
            <a:spAutoFit/>
          </a:bodyPr>
          <a:lstStyle/>
          <a:p>
            <a:pPr marR="32385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tabLst>
                <a:tab pos="3473450" algn="l"/>
                <a:tab pos="4107815" algn="l"/>
                <a:tab pos="4655820" algn="l"/>
                <a:tab pos="4995545" algn="l"/>
                <a:tab pos="5537835" algn="l"/>
                <a:tab pos="5845810" algn="l"/>
              </a:tabLst>
              <a:defRPr/>
            </a:pPr>
            <a:endParaRPr lang="es-CO" kern="0">
              <a:solidFill>
                <a:srgbClr val="292929"/>
              </a:solidFill>
              <a:latin typeface="Gadugi" panose="020B0502040204020203" pitchFamily="34" charset="0"/>
              <a:ea typeface="Arial"/>
              <a:cs typeface="Arial"/>
              <a:sym typeface="Arial"/>
            </a:endParaRPr>
          </a:p>
          <a:p>
            <a:pPr marR="32385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tabLst>
                <a:tab pos="3473450" algn="l"/>
                <a:tab pos="4107815" algn="l"/>
                <a:tab pos="4655820" algn="l"/>
                <a:tab pos="4995545" algn="l"/>
                <a:tab pos="5537835" algn="l"/>
                <a:tab pos="5845810" algn="l"/>
              </a:tabLst>
              <a:defRPr/>
            </a:pPr>
            <a:endParaRPr lang="es-CO" kern="0">
              <a:latin typeface="Gadugi" panose="020B0502040204020203" pitchFamily="34" charset="0"/>
              <a:ea typeface="Arial" panose="020B0604020202020204" pitchFamily="34" charset="0"/>
              <a:cs typeface="Arial"/>
              <a:sym typeface="Arial"/>
            </a:endParaRPr>
          </a:p>
        </p:txBody>
      </p:sp>
      <p:sp>
        <p:nvSpPr>
          <p:cNvPr id="23557" name="CuadroTexto 24">
            <a:extLst>
              <a:ext uri="{FF2B5EF4-FFF2-40B4-BE49-F238E27FC236}">
                <a16:creationId xmlns:a16="http://schemas.microsoft.com/office/drawing/2014/main" id="{2A9F96B1-4D8E-4EB2-95FB-B17547DDB4F0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410185" y="4671389"/>
            <a:ext cx="262586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s-CO" altLang="es-CO" b="1" i="1" dirty="0">
                <a:solidFill>
                  <a:srgbClr val="FF9900"/>
                </a:solidFill>
                <a:latin typeface="News Gothic MT" panose="020B0504020203020204" pitchFamily="34" charset="0"/>
              </a:rPr>
              <a:t>¡</a:t>
            </a:r>
            <a:r>
              <a:rPr lang="es-CO" altLang="es-CO" b="1" i="1" dirty="0" err="1">
                <a:solidFill>
                  <a:srgbClr val="FF9900"/>
                </a:solidFill>
                <a:latin typeface="News Gothic MT" panose="020B0504020203020204" pitchFamily="34" charset="0"/>
              </a:rPr>
              <a:t>MinJusticia</a:t>
            </a:r>
            <a:r>
              <a:rPr lang="es-CO" altLang="es-CO" b="1" i="1" dirty="0">
                <a:solidFill>
                  <a:srgbClr val="FF9900"/>
                </a:solidFill>
                <a:latin typeface="News Gothic MT" panose="020B0504020203020204" pitchFamily="34" charset="0"/>
              </a:rPr>
              <a:t> te escucha!</a:t>
            </a:r>
          </a:p>
        </p:txBody>
      </p:sp>
      <p:sp>
        <p:nvSpPr>
          <p:cNvPr id="23559" name="CuadroTexto 1">
            <a:extLst>
              <a:ext uri="{FF2B5EF4-FFF2-40B4-BE49-F238E27FC236}">
                <a16:creationId xmlns:a16="http://schemas.microsoft.com/office/drawing/2014/main" id="{39E569B8-3B69-4B93-9F42-9BE368BA3A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310" y="1515449"/>
            <a:ext cx="876074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s-CO" sz="1800" b="1" kern="0" dirty="0">
                <a:solidFill>
                  <a:srgbClr val="000000"/>
                </a:solidFill>
                <a:latin typeface="+mj-lt"/>
              </a:rPr>
              <a:t>Difusión de la herramienta </a:t>
            </a:r>
            <a:r>
              <a:rPr lang="es-CO" sz="1800" b="1" kern="0" dirty="0" err="1">
                <a:solidFill>
                  <a:srgbClr val="000000"/>
                </a:solidFill>
                <a:latin typeface="+mj-lt"/>
              </a:rPr>
              <a:t>Suin</a:t>
            </a:r>
            <a:r>
              <a:rPr lang="es-CO" sz="1800" b="1" kern="0" dirty="0">
                <a:solidFill>
                  <a:srgbClr val="000000"/>
                </a:solidFill>
                <a:latin typeface="+mj-lt"/>
              </a:rPr>
              <a:t> </a:t>
            </a:r>
            <a:r>
              <a:rPr lang="es-CO" sz="1800" b="1" kern="0" dirty="0" err="1">
                <a:solidFill>
                  <a:srgbClr val="000000"/>
                </a:solidFill>
                <a:latin typeface="+mj-lt"/>
              </a:rPr>
              <a:t>Juriscol</a:t>
            </a:r>
            <a:r>
              <a:rPr lang="es-CO" sz="1800" b="1" kern="0" dirty="0">
                <a:solidFill>
                  <a:srgbClr val="000000"/>
                </a:solidFill>
                <a:latin typeface="+mj-lt"/>
              </a:rPr>
              <a:t> </a:t>
            </a:r>
            <a:endParaRPr lang="es-ES" sz="1800" b="1" kern="0" dirty="0">
              <a:latin typeface="+mj-lt"/>
            </a:endParaRPr>
          </a:p>
          <a:p>
            <a:pPr eaLnBrk="1" hangingPunct="1"/>
            <a:r>
              <a:rPr lang="es-ES" sz="1800" b="1" kern="0" dirty="0">
                <a:latin typeface="+mj-lt"/>
              </a:rPr>
              <a:t>3</a:t>
            </a:r>
            <a:r>
              <a:rPr lang="es-ES" sz="1800" b="1" kern="0" dirty="0">
                <a:solidFill>
                  <a:srgbClr val="000000"/>
                </a:solidFill>
                <a:latin typeface="+mj-lt"/>
              </a:rPr>
              <a:t>. </a:t>
            </a:r>
            <a:r>
              <a:rPr lang="es-ES" sz="1800" b="1" kern="0" dirty="0">
                <a:latin typeface="+mj-lt"/>
              </a:rPr>
              <a:t>¿Se acordaron compromisos y conclusiones? </a:t>
            </a:r>
            <a:r>
              <a:rPr lang="es-ES" sz="1800" b="1" kern="0" dirty="0">
                <a:solidFill>
                  <a:srgbClr val="000000"/>
                </a:solidFill>
                <a:latin typeface="+mj-lt"/>
              </a:rPr>
              <a:t>:</a:t>
            </a:r>
          </a:p>
          <a:p>
            <a:pPr eaLnBrk="1" hangingPunct="1"/>
            <a:endParaRPr lang="es-ES" sz="1800" b="1" kern="0" dirty="0">
              <a:latin typeface="+mj-lt"/>
            </a:endParaRPr>
          </a:p>
          <a:p>
            <a:pPr eaLnBrk="1" hangingPunct="1"/>
            <a:r>
              <a:rPr lang="es-ES" sz="1800" b="1" kern="0" dirty="0">
                <a:solidFill>
                  <a:srgbClr val="000000"/>
                </a:solidFill>
                <a:latin typeface="+mj-lt"/>
              </a:rPr>
              <a:t>Respuestas:</a:t>
            </a:r>
          </a:p>
          <a:p>
            <a:pPr eaLnBrk="1" hangingPunct="1"/>
            <a:r>
              <a:rPr lang="es-ES" sz="1800" b="1" kern="0" dirty="0">
                <a:latin typeface="+mj-lt"/>
              </a:rPr>
              <a:t>SI 0%</a:t>
            </a:r>
          </a:p>
          <a:p>
            <a:pPr eaLnBrk="1" hangingPunct="1"/>
            <a:r>
              <a:rPr lang="es-ES" sz="1800" b="1" kern="0" dirty="0">
                <a:solidFill>
                  <a:srgbClr val="000000"/>
                </a:solidFill>
                <a:latin typeface="+mj-lt"/>
              </a:rPr>
              <a:t>NO 100%</a:t>
            </a:r>
          </a:p>
          <a:p>
            <a:pPr eaLnBrk="1" hangingPunct="1"/>
            <a:endParaRPr lang="es-ES" altLang="es-CO" sz="1800" b="1" dirty="0">
              <a:solidFill>
                <a:srgbClr val="FF9900"/>
              </a:solidFill>
              <a:latin typeface="News Gothic MT"/>
              <a:cs typeface="Arial"/>
            </a:endParaRPr>
          </a:p>
          <a:p>
            <a:endParaRPr lang="es-ES" altLang="es-CO" sz="1800" b="1" dirty="0">
              <a:solidFill>
                <a:srgbClr val="FF9900"/>
              </a:solidFill>
              <a:latin typeface="News Gothic MT" panose="020B0504020203020204" pitchFamily="34" charset="0"/>
            </a:endParaRPr>
          </a:p>
        </p:txBody>
      </p:sp>
      <p:sp>
        <p:nvSpPr>
          <p:cNvPr id="23560" name="Rectángulo 9">
            <a:extLst>
              <a:ext uri="{FF2B5EF4-FFF2-40B4-BE49-F238E27FC236}">
                <a16:creationId xmlns:a16="http://schemas.microsoft.com/office/drawing/2014/main" id="{C0895660-D5DF-4286-B769-4B7A531FB5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888" y="1085850"/>
            <a:ext cx="87931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just" eaLnBrk="1" hangingPunct="1"/>
            <a:endParaRPr lang="es-CO" altLang="es-CO" sz="1800" b="1" dirty="0">
              <a:latin typeface="Gadugi" panose="020B0502040204020203" pitchFamily="34" charset="0"/>
            </a:endParaRP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EADA2771-221D-5331-D24E-027B124803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58974822"/>
              </p:ext>
            </p:extLst>
          </p:nvPr>
        </p:nvGraphicFramePr>
        <p:xfrm>
          <a:off x="1713854" y="2128439"/>
          <a:ext cx="6003459" cy="2864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079294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CuadroTexto 19">
            <a:extLst>
              <a:ext uri="{FF2B5EF4-FFF2-40B4-BE49-F238E27FC236}">
                <a16:creationId xmlns:a16="http://schemas.microsoft.com/office/drawing/2014/main" id="{1DCA2F0B-6347-4121-8E84-AEDE695EEB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631" y="558320"/>
            <a:ext cx="6562810" cy="523875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s-CO" altLang="es-CO" sz="2800" b="1" dirty="0">
                <a:solidFill>
                  <a:schemeClr val="bg1"/>
                </a:solidFill>
                <a:latin typeface="Gadugi" panose="020B0502040204020203" pitchFamily="34" charset="0"/>
              </a:rPr>
              <a:t>3. Resultados y evidencias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978BF178-3DED-4A79-A97F-2751B249585F}"/>
              </a:ext>
            </a:extLst>
          </p:cNvPr>
          <p:cNvSpPr/>
          <p:nvPr/>
        </p:nvSpPr>
        <p:spPr>
          <a:xfrm>
            <a:off x="111319" y="877581"/>
            <a:ext cx="8817996" cy="523220"/>
          </a:xfrm>
          <a:prstGeom prst="rect">
            <a:avLst/>
          </a:prstGeom>
        </p:spPr>
        <p:txBody>
          <a:bodyPr numCol="2">
            <a:spAutoFit/>
          </a:bodyPr>
          <a:lstStyle/>
          <a:p>
            <a:pPr marR="32385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tabLst>
                <a:tab pos="3473450" algn="l"/>
                <a:tab pos="4107815" algn="l"/>
                <a:tab pos="4655820" algn="l"/>
                <a:tab pos="4995545" algn="l"/>
                <a:tab pos="5537835" algn="l"/>
                <a:tab pos="5845810" algn="l"/>
              </a:tabLst>
              <a:defRPr/>
            </a:pPr>
            <a:endParaRPr lang="es-CO" kern="0">
              <a:solidFill>
                <a:srgbClr val="292929"/>
              </a:solidFill>
              <a:latin typeface="Gadugi" panose="020B0502040204020203" pitchFamily="34" charset="0"/>
              <a:ea typeface="Arial"/>
              <a:cs typeface="Arial"/>
              <a:sym typeface="Arial"/>
            </a:endParaRPr>
          </a:p>
          <a:p>
            <a:pPr marR="32385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tabLst>
                <a:tab pos="3473450" algn="l"/>
                <a:tab pos="4107815" algn="l"/>
                <a:tab pos="4655820" algn="l"/>
                <a:tab pos="4995545" algn="l"/>
                <a:tab pos="5537835" algn="l"/>
                <a:tab pos="5845810" algn="l"/>
              </a:tabLst>
              <a:defRPr/>
            </a:pPr>
            <a:endParaRPr lang="es-CO" kern="0">
              <a:latin typeface="Gadugi" panose="020B0502040204020203" pitchFamily="34" charset="0"/>
              <a:ea typeface="Arial" panose="020B0604020202020204" pitchFamily="34" charset="0"/>
              <a:cs typeface="Arial"/>
              <a:sym typeface="Arial"/>
            </a:endParaRPr>
          </a:p>
        </p:txBody>
      </p:sp>
      <p:sp>
        <p:nvSpPr>
          <p:cNvPr id="23557" name="CuadroTexto 24">
            <a:extLst>
              <a:ext uri="{FF2B5EF4-FFF2-40B4-BE49-F238E27FC236}">
                <a16:creationId xmlns:a16="http://schemas.microsoft.com/office/drawing/2014/main" id="{2A9F96B1-4D8E-4EB2-95FB-B17547DDB4F0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189203" y="4698357"/>
            <a:ext cx="284684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s-CO" altLang="es-CO" b="1" i="1" dirty="0">
                <a:solidFill>
                  <a:srgbClr val="FF9900"/>
                </a:solidFill>
                <a:latin typeface="News Gothic MT" panose="020B0504020203020204" pitchFamily="34" charset="0"/>
              </a:rPr>
              <a:t>¡</a:t>
            </a:r>
            <a:r>
              <a:rPr lang="es-CO" altLang="es-CO" b="1" i="1" dirty="0" err="1">
                <a:solidFill>
                  <a:srgbClr val="FF9900"/>
                </a:solidFill>
                <a:latin typeface="News Gothic MT" panose="020B0504020203020204" pitchFamily="34" charset="0"/>
              </a:rPr>
              <a:t>MinJusticia</a:t>
            </a:r>
            <a:r>
              <a:rPr lang="es-CO" altLang="es-CO" b="1" i="1" dirty="0">
                <a:solidFill>
                  <a:srgbClr val="FF9900"/>
                </a:solidFill>
                <a:latin typeface="News Gothic MT" panose="020B0504020203020204" pitchFamily="34" charset="0"/>
              </a:rPr>
              <a:t> te escucha!</a:t>
            </a:r>
          </a:p>
        </p:txBody>
      </p:sp>
      <p:sp>
        <p:nvSpPr>
          <p:cNvPr id="23559" name="CuadroTexto 1">
            <a:extLst>
              <a:ext uri="{FF2B5EF4-FFF2-40B4-BE49-F238E27FC236}">
                <a16:creationId xmlns:a16="http://schemas.microsoft.com/office/drawing/2014/main" id="{39E569B8-3B69-4B93-9F42-9BE368BA3A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630" y="1379439"/>
            <a:ext cx="8760740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s-CO" sz="1800" b="1" kern="0" dirty="0">
                <a:solidFill>
                  <a:srgbClr val="000000"/>
                </a:solidFill>
                <a:latin typeface="+mj-lt"/>
              </a:rPr>
              <a:t>Difusión de la herramienta </a:t>
            </a:r>
            <a:r>
              <a:rPr lang="es-CO" sz="1800" b="1" kern="0" dirty="0" err="1">
                <a:solidFill>
                  <a:srgbClr val="000000"/>
                </a:solidFill>
                <a:latin typeface="+mj-lt"/>
              </a:rPr>
              <a:t>Suin</a:t>
            </a:r>
            <a:r>
              <a:rPr lang="es-CO" sz="1800" b="1" kern="0" dirty="0">
                <a:solidFill>
                  <a:srgbClr val="000000"/>
                </a:solidFill>
                <a:latin typeface="+mj-lt"/>
              </a:rPr>
              <a:t> </a:t>
            </a:r>
            <a:r>
              <a:rPr lang="es-CO" sz="1800" b="1" kern="0" dirty="0" err="1">
                <a:solidFill>
                  <a:srgbClr val="000000"/>
                </a:solidFill>
                <a:latin typeface="+mj-lt"/>
              </a:rPr>
              <a:t>Juriscol</a:t>
            </a:r>
            <a:r>
              <a:rPr lang="es-CO" sz="1800" b="1" kern="0" dirty="0">
                <a:solidFill>
                  <a:srgbClr val="000000"/>
                </a:solidFill>
                <a:latin typeface="+mj-lt"/>
              </a:rPr>
              <a:t> </a:t>
            </a:r>
            <a:endParaRPr lang="es-ES" sz="1800" b="1" kern="0" dirty="0">
              <a:solidFill>
                <a:srgbClr val="000000"/>
              </a:solidFill>
              <a:latin typeface="+mj-lt"/>
            </a:endParaRPr>
          </a:p>
          <a:p>
            <a:pPr eaLnBrk="1" hangingPunct="1"/>
            <a:r>
              <a:rPr lang="es-ES" sz="1800" b="1" kern="0" dirty="0">
                <a:solidFill>
                  <a:srgbClr val="000000"/>
                </a:solidFill>
                <a:latin typeface="+mj-lt"/>
              </a:rPr>
              <a:t>4. </a:t>
            </a:r>
            <a:r>
              <a:rPr lang="es-ES" sz="1800" b="1" kern="0" dirty="0">
                <a:latin typeface="+mj-lt"/>
              </a:rPr>
              <a:t>¿Le parece que el tiempo de la reunión fue?:</a:t>
            </a:r>
          </a:p>
          <a:p>
            <a:pPr eaLnBrk="1" hangingPunct="1"/>
            <a:endParaRPr lang="es-ES" sz="1800" b="1" kern="0" dirty="0">
              <a:solidFill>
                <a:srgbClr val="000000"/>
              </a:solidFill>
              <a:latin typeface="+mj-lt"/>
            </a:endParaRPr>
          </a:p>
          <a:p>
            <a:pPr eaLnBrk="1" hangingPunct="1"/>
            <a:r>
              <a:rPr lang="es-ES" sz="1800" b="1" kern="0" dirty="0">
                <a:latin typeface="+mj-lt"/>
              </a:rPr>
              <a:t>Respuestas:</a:t>
            </a:r>
          </a:p>
          <a:p>
            <a:pPr eaLnBrk="1" hangingPunct="1"/>
            <a:r>
              <a:rPr lang="es-ES" sz="1800" b="1" kern="0" dirty="0">
                <a:solidFill>
                  <a:srgbClr val="000000"/>
                </a:solidFill>
                <a:latin typeface="+mj-lt"/>
              </a:rPr>
              <a:t>Largo</a:t>
            </a:r>
            <a:r>
              <a:rPr lang="es-ES" sz="1800" b="1" kern="0" dirty="0">
                <a:latin typeface="+mj-lt"/>
              </a:rPr>
              <a:t> 3,17%</a:t>
            </a:r>
          </a:p>
          <a:p>
            <a:pPr eaLnBrk="1" hangingPunct="1"/>
            <a:r>
              <a:rPr lang="es-ES" sz="1800" b="1" kern="0" dirty="0">
                <a:latin typeface="+mj-lt"/>
              </a:rPr>
              <a:t>Adecuado 90,4%</a:t>
            </a:r>
          </a:p>
          <a:p>
            <a:pPr eaLnBrk="1" hangingPunct="1"/>
            <a:r>
              <a:rPr lang="es-ES" sz="1800" b="1" kern="0" dirty="0">
                <a:solidFill>
                  <a:srgbClr val="000000"/>
                </a:solidFill>
                <a:latin typeface="+mj-lt"/>
              </a:rPr>
              <a:t>Corto 6,43%</a:t>
            </a:r>
          </a:p>
          <a:p>
            <a:pPr eaLnBrk="1" hangingPunct="1"/>
            <a:endParaRPr lang="es-ES" altLang="es-CO" sz="1800" b="1" dirty="0">
              <a:solidFill>
                <a:srgbClr val="FF9900"/>
              </a:solidFill>
              <a:latin typeface="News Gothic MT"/>
              <a:cs typeface="Arial"/>
            </a:endParaRPr>
          </a:p>
          <a:p>
            <a:endParaRPr lang="es-ES" altLang="es-CO" sz="1800" b="1" dirty="0">
              <a:solidFill>
                <a:srgbClr val="FF9900"/>
              </a:solidFill>
              <a:latin typeface="News Gothic MT" panose="020B0504020203020204" pitchFamily="34" charset="0"/>
            </a:endParaRPr>
          </a:p>
        </p:txBody>
      </p:sp>
      <p:sp>
        <p:nvSpPr>
          <p:cNvPr id="23560" name="Rectángulo 9">
            <a:extLst>
              <a:ext uri="{FF2B5EF4-FFF2-40B4-BE49-F238E27FC236}">
                <a16:creationId xmlns:a16="http://schemas.microsoft.com/office/drawing/2014/main" id="{C0895660-D5DF-4286-B769-4B7A531FB5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888" y="1085850"/>
            <a:ext cx="87931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just" eaLnBrk="1" hangingPunct="1"/>
            <a:endParaRPr lang="es-CO" altLang="es-CO" sz="1800" b="1" dirty="0">
              <a:latin typeface="Gadugi" panose="020B0502040204020203" pitchFamily="34" charset="0"/>
            </a:endParaRP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EADA2771-221D-5331-D24E-027B124803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5080324"/>
              </p:ext>
            </p:extLst>
          </p:nvPr>
        </p:nvGraphicFramePr>
        <p:xfrm>
          <a:off x="1684552" y="1898153"/>
          <a:ext cx="6003459" cy="2864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899899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CuadroTexto 19">
            <a:extLst>
              <a:ext uri="{FF2B5EF4-FFF2-40B4-BE49-F238E27FC236}">
                <a16:creationId xmlns:a16="http://schemas.microsoft.com/office/drawing/2014/main" id="{1DCA2F0B-6347-4121-8E84-AEDE695EEB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947" y="488137"/>
            <a:ext cx="6661375" cy="523875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s-CO" altLang="es-CO" sz="2800" b="1" dirty="0">
                <a:solidFill>
                  <a:schemeClr val="bg1"/>
                </a:solidFill>
                <a:latin typeface="Gadugi" panose="020B0502040204020203" pitchFamily="34" charset="0"/>
              </a:rPr>
              <a:t>3. Resultados y evidencias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978BF178-3DED-4A79-A97F-2751B249585F}"/>
              </a:ext>
            </a:extLst>
          </p:cNvPr>
          <p:cNvSpPr/>
          <p:nvPr/>
        </p:nvSpPr>
        <p:spPr>
          <a:xfrm>
            <a:off x="111319" y="877581"/>
            <a:ext cx="8817996" cy="523220"/>
          </a:xfrm>
          <a:prstGeom prst="rect">
            <a:avLst/>
          </a:prstGeom>
        </p:spPr>
        <p:txBody>
          <a:bodyPr numCol="2">
            <a:spAutoFit/>
          </a:bodyPr>
          <a:lstStyle/>
          <a:p>
            <a:pPr marR="32385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tabLst>
                <a:tab pos="3473450" algn="l"/>
                <a:tab pos="4107815" algn="l"/>
                <a:tab pos="4655820" algn="l"/>
                <a:tab pos="4995545" algn="l"/>
                <a:tab pos="5537835" algn="l"/>
                <a:tab pos="5845810" algn="l"/>
              </a:tabLst>
              <a:defRPr/>
            </a:pPr>
            <a:endParaRPr lang="es-CO" kern="0">
              <a:solidFill>
                <a:srgbClr val="292929"/>
              </a:solidFill>
              <a:latin typeface="Gadugi" panose="020B0502040204020203" pitchFamily="34" charset="0"/>
              <a:ea typeface="Arial"/>
              <a:cs typeface="Arial"/>
              <a:sym typeface="Arial"/>
            </a:endParaRPr>
          </a:p>
          <a:p>
            <a:pPr marR="32385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tabLst>
                <a:tab pos="3473450" algn="l"/>
                <a:tab pos="4107815" algn="l"/>
                <a:tab pos="4655820" algn="l"/>
                <a:tab pos="4995545" algn="l"/>
                <a:tab pos="5537835" algn="l"/>
                <a:tab pos="5845810" algn="l"/>
              </a:tabLst>
              <a:defRPr/>
            </a:pPr>
            <a:endParaRPr lang="es-CO" kern="0">
              <a:latin typeface="Gadugi" panose="020B0502040204020203" pitchFamily="34" charset="0"/>
              <a:ea typeface="Arial" panose="020B0604020202020204" pitchFamily="34" charset="0"/>
              <a:cs typeface="Arial"/>
              <a:sym typeface="Arial"/>
            </a:endParaRPr>
          </a:p>
        </p:txBody>
      </p:sp>
      <p:sp>
        <p:nvSpPr>
          <p:cNvPr id="23557" name="CuadroTexto 24">
            <a:extLst>
              <a:ext uri="{FF2B5EF4-FFF2-40B4-BE49-F238E27FC236}">
                <a16:creationId xmlns:a16="http://schemas.microsoft.com/office/drawing/2014/main" id="{2A9F96B1-4D8E-4EB2-95FB-B17547DDB4F0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455243" y="4610923"/>
            <a:ext cx="268875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s-CO" altLang="es-CO" b="1" i="1" dirty="0">
                <a:solidFill>
                  <a:srgbClr val="FF9900"/>
                </a:solidFill>
                <a:latin typeface="News Gothic MT" panose="020B0504020203020204" pitchFamily="34" charset="0"/>
              </a:rPr>
              <a:t>¡</a:t>
            </a:r>
            <a:r>
              <a:rPr lang="es-CO" altLang="es-CO" b="1" i="1" dirty="0" err="1">
                <a:solidFill>
                  <a:srgbClr val="FF9900"/>
                </a:solidFill>
                <a:latin typeface="News Gothic MT" panose="020B0504020203020204" pitchFamily="34" charset="0"/>
              </a:rPr>
              <a:t>MinJusticia</a:t>
            </a:r>
            <a:r>
              <a:rPr lang="es-CO" altLang="es-CO" b="1" i="1" dirty="0">
                <a:solidFill>
                  <a:srgbClr val="FF9900"/>
                </a:solidFill>
                <a:latin typeface="News Gothic MT" panose="020B0504020203020204" pitchFamily="34" charset="0"/>
              </a:rPr>
              <a:t> te escucha!</a:t>
            </a:r>
          </a:p>
        </p:txBody>
      </p:sp>
      <p:sp>
        <p:nvSpPr>
          <p:cNvPr id="23559" name="CuadroTexto 1">
            <a:extLst>
              <a:ext uri="{FF2B5EF4-FFF2-40B4-BE49-F238E27FC236}">
                <a16:creationId xmlns:a16="http://schemas.microsoft.com/office/drawing/2014/main" id="{39E569B8-3B69-4B93-9F42-9BE368BA3A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575" y="1477639"/>
            <a:ext cx="8760740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s-ES" sz="1800" b="1" kern="0" dirty="0">
                <a:latin typeface="+mj-lt"/>
              </a:rPr>
              <a:t>5</a:t>
            </a:r>
            <a:r>
              <a:rPr lang="es-ES" sz="1800" b="1" kern="0" dirty="0">
                <a:solidFill>
                  <a:srgbClr val="000000"/>
                </a:solidFill>
                <a:latin typeface="+mj-lt"/>
              </a:rPr>
              <a:t>. </a:t>
            </a:r>
            <a:r>
              <a:rPr lang="es-ES" sz="1800" b="1" kern="0" dirty="0">
                <a:latin typeface="+mj-lt"/>
              </a:rPr>
              <a:t>¿Tiene alguna sugerencia para la próxima socialización?:</a:t>
            </a:r>
          </a:p>
          <a:p>
            <a:pPr eaLnBrk="1" hangingPunct="1"/>
            <a:r>
              <a:rPr lang="es-ES" sz="1800" b="1" kern="0" dirty="0">
                <a:latin typeface="+mj-lt"/>
              </a:rPr>
              <a:t>Pregunta de tipo abierta, no obligatoria.</a:t>
            </a:r>
          </a:p>
          <a:p>
            <a:pPr eaLnBrk="1" hangingPunct="1"/>
            <a:endParaRPr lang="es-ES" sz="1800" b="1" kern="0" dirty="0">
              <a:solidFill>
                <a:srgbClr val="000000"/>
              </a:solidFill>
              <a:latin typeface="+mj-lt"/>
            </a:endParaRPr>
          </a:p>
          <a:p>
            <a:pPr eaLnBrk="1" hangingPunct="1"/>
            <a:r>
              <a:rPr lang="es-ES" sz="1800" b="1" kern="0" dirty="0">
                <a:latin typeface="+mj-lt"/>
              </a:rPr>
              <a:t>Respuestas digitalizadas por el usuario:</a:t>
            </a:r>
          </a:p>
          <a:p>
            <a:pPr eaLnBrk="1" hangingPunct="1"/>
            <a:r>
              <a:rPr lang="es-ES" sz="1800" b="1" kern="0" dirty="0">
                <a:latin typeface="+mj-lt"/>
              </a:rPr>
              <a:t>Nada</a:t>
            </a:r>
          </a:p>
          <a:p>
            <a:pPr eaLnBrk="1" hangingPunct="1"/>
            <a:r>
              <a:rPr lang="es-ES" sz="1800" b="1" kern="0" dirty="0">
                <a:solidFill>
                  <a:srgbClr val="000000"/>
                </a:solidFill>
                <a:latin typeface="+mj-lt"/>
              </a:rPr>
              <a:t>Ninguno/a</a:t>
            </a:r>
          </a:p>
          <a:p>
            <a:pPr eaLnBrk="1" hangingPunct="1"/>
            <a:r>
              <a:rPr lang="es-ES" sz="1800" b="1" kern="0" dirty="0">
                <a:latin typeface="+mj-lt"/>
              </a:rPr>
              <a:t>No aplica o n/a</a:t>
            </a:r>
          </a:p>
          <a:p>
            <a:pPr eaLnBrk="1" hangingPunct="1"/>
            <a:r>
              <a:rPr lang="es-ES" sz="1800" b="1" kern="0" dirty="0">
                <a:solidFill>
                  <a:srgbClr val="000000"/>
                </a:solidFill>
                <a:latin typeface="+mj-lt"/>
              </a:rPr>
              <a:t>Excelente socialización</a:t>
            </a:r>
          </a:p>
          <a:p>
            <a:pPr eaLnBrk="1" hangingPunct="1"/>
            <a:r>
              <a:rPr lang="es-ES" sz="1800" b="1" kern="0" dirty="0">
                <a:latin typeface="+mj-lt"/>
              </a:rPr>
              <a:t>Buen proyecto tecnológico </a:t>
            </a:r>
          </a:p>
          <a:p>
            <a:pPr eaLnBrk="1" hangingPunct="1"/>
            <a:r>
              <a:rPr lang="es-ES" sz="1800" b="1" kern="0" dirty="0">
                <a:latin typeface="+mj-lt"/>
              </a:rPr>
              <a:t>Gran ayuda a nosotros los estudiantes</a:t>
            </a:r>
          </a:p>
          <a:p>
            <a:pPr eaLnBrk="1" hangingPunct="1"/>
            <a:r>
              <a:rPr lang="es-ES" sz="1800" b="1" kern="0" dirty="0">
                <a:latin typeface="+mj-lt"/>
              </a:rPr>
              <a:t>Muy útil </a:t>
            </a:r>
            <a:endParaRPr lang="es-ES" sz="1800" b="1" kern="0" dirty="0">
              <a:solidFill>
                <a:srgbClr val="000000"/>
              </a:solidFill>
              <a:latin typeface="+mj-lt"/>
            </a:endParaRPr>
          </a:p>
          <a:p>
            <a:pPr eaLnBrk="1" hangingPunct="1"/>
            <a:endParaRPr lang="es-ES" altLang="es-CO" sz="1800" b="1" dirty="0">
              <a:solidFill>
                <a:srgbClr val="FF9900"/>
              </a:solidFill>
              <a:latin typeface="News Gothic MT"/>
              <a:cs typeface="Arial"/>
            </a:endParaRPr>
          </a:p>
          <a:p>
            <a:endParaRPr lang="es-ES" altLang="es-CO" sz="1800" b="1" dirty="0">
              <a:solidFill>
                <a:srgbClr val="FF9900"/>
              </a:solidFill>
              <a:latin typeface="News Gothic MT" panose="020B0504020203020204" pitchFamily="34" charset="0"/>
            </a:endParaRPr>
          </a:p>
        </p:txBody>
      </p:sp>
      <p:sp>
        <p:nvSpPr>
          <p:cNvPr id="23560" name="Rectángulo 9">
            <a:extLst>
              <a:ext uri="{FF2B5EF4-FFF2-40B4-BE49-F238E27FC236}">
                <a16:creationId xmlns:a16="http://schemas.microsoft.com/office/drawing/2014/main" id="{C0895660-D5DF-4286-B769-4B7A531FB5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496" y="1085850"/>
            <a:ext cx="87931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just" eaLnBrk="1" hangingPunct="1"/>
            <a:endParaRPr lang="es-CO" altLang="es-CO" sz="1800" b="1" dirty="0">
              <a:latin typeface="Gadugi" panose="020B0502040204020203" pitchFamily="34" charset="0"/>
            </a:endParaRP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EADA2771-221D-5331-D24E-027B1248037C}"/>
              </a:ext>
            </a:extLst>
          </p:cNvPr>
          <p:cNvGraphicFramePr/>
          <p:nvPr/>
        </p:nvGraphicFramePr>
        <p:xfrm>
          <a:off x="1570270" y="1193402"/>
          <a:ext cx="6003459" cy="2864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667583AA-B666-4A86-5C36-D99244F20F1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83699220"/>
              </p:ext>
            </p:extLst>
          </p:nvPr>
        </p:nvGraphicFramePr>
        <p:xfrm>
          <a:off x="4013860" y="1791116"/>
          <a:ext cx="4568042" cy="28642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5189324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CuadroTexto 19">
            <a:extLst>
              <a:ext uri="{FF2B5EF4-FFF2-40B4-BE49-F238E27FC236}">
                <a16:creationId xmlns:a16="http://schemas.microsoft.com/office/drawing/2014/main" id="{15FB3917-B160-46B5-A379-A6AF4227FE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319" y="483425"/>
            <a:ext cx="6402836" cy="523875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s-CO" altLang="es-CO" sz="2800" b="1">
                <a:solidFill>
                  <a:schemeClr val="bg1"/>
                </a:solidFill>
                <a:latin typeface="Gadugi" panose="020B0502040204020203" pitchFamily="34" charset="0"/>
              </a:rPr>
              <a:t>3. Resultados y evidencias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92D56282-747C-443E-BCCB-5F306F069291}"/>
              </a:ext>
            </a:extLst>
          </p:cNvPr>
          <p:cNvSpPr/>
          <p:nvPr/>
        </p:nvSpPr>
        <p:spPr>
          <a:xfrm>
            <a:off x="111319" y="877581"/>
            <a:ext cx="8817996" cy="523220"/>
          </a:xfrm>
          <a:prstGeom prst="rect">
            <a:avLst/>
          </a:prstGeom>
        </p:spPr>
        <p:txBody>
          <a:bodyPr numCol="2">
            <a:spAutoFit/>
          </a:bodyPr>
          <a:lstStyle/>
          <a:p>
            <a:pPr marR="32385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tabLst>
                <a:tab pos="3473450" algn="l"/>
                <a:tab pos="4107815" algn="l"/>
                <a:tab pos="4655820" algn="l"/>
                <a:tab pos="4995545" algn="l"/>
                <a:tab pos="5537835" algn="l"/>
                <a:tab pos="5845810" algn="l"/>
              </a:tabLst>
              <a:defRPr/>
            </a:pPr>
            <a:endParaRPr lang="es-CO" kern="0">
              <a:solidFill>
                <a:srgbClr val="292929"/>
              </a:solidFill>
              <a:latin typeface="Gadugi" panose="020B0502040204020203" pitchFamily="34" charset="0"/>
              <a:ea typeface="Arial"/>
              <a:cs typeface="Arial"/>
              <a:sym typeface="Arial"/>
            </a:endParaRPr>
          </a:p>
          <a:p>
            <a:pPr marR="32385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tabLst>
                <a:tab pos="3473450" algn="l"/>
                <a:tab pos="4107815" algn="l"/>
                <a:tab pos="4655820" algn="l"/>
                <a:tab pos="4995545" algn="l"/>
                <a:tab pos="5537835" algn="l"/>
                <a:tab pos="5845810" algn="l"/>
              </a:tabLst>
              <a:defRPr/>
            </a:pPr>
            <a:endParaRPr lang="es-CO" kern="0">
              <a:latin typeface="Gadugi" panose="020B0502040204020203" pitchFamily="34" charset="0"/>
              <a:ea typeface="Arial" panose="020B0604020202020204" pitchFamily="34" charset="0"/>
              <a:cs typeface="Arial"/>
              <a:sym typeface="Arial"/>
            </a:endParaRPr>
          </a:p>
        </p:txBody>
      </p:sp>
      <p:pic>
        <p:nvPicPr>
          <p:cNvPr id="29702" name="Imagen 9">
            <a:hlinkClick r:id="rId3"/>
            <a:extLst>
              <a:ext uri="{FF2B5EF4-FFF2-40B4-BE49-F238E27FC236}">
                <a16:creationId xmlns:a16="http://schemas.microsoft.com/office/drawing/2014/main" id="{5B2CACFE-A82D-46B0-B630-2B6B614497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2" t="13158" r="6335" b="17482"/>
          <a:stretch>
            <a:fillRect/>
          </a:stretch>
        </p:blipFill>
        <p:spPr bwMode="auto">
          <a:xfrm>
            <a:off x="4442303" y="1362122"/>
            <a:ext cx="4732860" cy="3124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3" name="Rectángulo 8">
            <a:extLst>
              <a:ext uri="{FF2B5EF4-FFF2-40B4-BE49-F238E27FC236}">
                <a16:creationId xmlns:a16="http://schemas.microsoft.com/office/drawing/2014/main" id="{2C3041C0-2DAF-46B1-9C82-88CF5952CE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560" y="1863864"/>
            <a:ext cx="3764412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just" eaLnBrk="1" hangingPunct="1"/>
            <a:r>
              <a:rPr lang="es-CO" altLang="es-CO" sz="1800" b="1" dirty="0">
                <a:latin typeface="Gadugi"/>
                <a:ea typeface="Gadugi"/>
                <a:cs typeface="Arial"/>
              </a:rPr>
              <a:t>Encuestas de participación ciudadana con relación a la socialización de la metodología de depuración normativa</a:t>
            </a:r>
            <a:endParaRPr lang="es-CO" altLang="es-CO" sz="1800" b="1" dirty="0"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algn="just"/>
            <a:endParaRPr lang="es-CO" altLang="es-CO" sz="1800" b="1" dirty="0">
              <a:latin typeface="Gadugi" panose="020B0502040204020203" pitchFamily="34" charset="0"/>
              <a:ea typeface="Gadugi"/>
            </a:endParaRPr>
          </a:p>
          <a:p>
            <a:pPr algn="just"/>
            <a:r>
              <a:rPr lang="es-CO" altLang="es-CO" sz="1800" b="1" dirty="0">
                <a:latin typeface="Gadugi"/>
                <a:ea typeface="Gadugi"/>
                <a:cs typeface="Arial"/>
              </a:rPr>
              <a:t>Evidencias actividad de encuestas: </a:t>
            </a:r>
          </a:p>
        </p:txBody>
      </p:sp>
      <p:sp>
        <p:nvSpPr>
          <p:cNvPr id="29704" name="CuadroTexto 5">
            <a:extLst>
              <a:ext uri="{FF2B5EF4-FFF2-40B4-BE49-F238E27FC236}">
                <a16:creationId xmlns:a16="http://schemas.microsoft.com/office/drawing/2014/main" id="{E3BA2BE2-DDBC-4AD4-9AC9-11751C8B9D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4359" y="2571750"/>
            <a:ext cx="3477522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just" eaLnBrk="1" hangingPunct="1"/>
            <a:r>
              <a:rPr lang="es-CO" altLang="es-CO" dirty="0">
                <a:latin typeface="Arial"/>
                <a:cs typeface="Arial"/>
              </a:rPr>
              <a:t>Se recibió un total de 46</a:t>
            </a:r>
            <a:r>
              <a:rPr lang="es-CO" altLang="es-CO" sz="2000" dirty="0">
                <a:latin typeface="Arial"/>
                <a:cs typeface="Arial"/>
              </a:rPr>
              <a:t> </a:t>
            </a:r>
            <a:r>
              <a:rPr lang="es-CO" altLang="es-CO" dirty="0">
                <a:latin typeface="Arial"/>
                <a:cs typeface="Arial"/>
              </a:rPr>
              <a:t>participaciones de la ciudadanía en la encuesta de socialización de la metodología de depuración normativa.</a:t>
            </a:r>
          </a:p>
        </p:txBody>
      </p:sp>
      <p:sp>
        <p:nvSpPr>
          <p:cNvPr id="10" name="CuadroTexto 24">
            <a:extLst>
              <a:ext uri="{FF2B5EF4-FFF2-40B4-BE49-F238E27FC236}">
                <a16:creationId xmlns:a16="http://schemas.microsoft.com/office/drawing/2014/main" id="{2380E4D4-0895-4CB8-A098-E91A0A79F8FD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484771" y="4644492"/>
            <a:ext cx="265922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s-CO" altLang="es-CO" b="1" i="1" dirty="0">
                <a:solidFill>
                  <a:srgbClr val="FF9900"/>
                </a:solidFill>
                <a:latin typeface="News Gothic MT" panose="020B0504020203020204" pitchFamily="34" charset="0"/>
              </a:rPr>
              <a:t>¡</a:t>
            </a:r>
            <a:r>
              <a:rPr lang="es-CO" altLang="es-CO" b="1" i="1" dirty="0" err="1">
                <a:solidFill>
                  <a:srgbClr val="FF9900"/>
                </a:solidFill>
                <a:latin typeface="News Gothic MT" panose="020B0504020203020204" pitchFamily="34" charset="0"/>
              </a:rPr>
              <a:t>MinJusticia</a:t>
            </a:r>
            <a:r>
              <a:rPr lang="es-CO" altLang="es-CO" b="1" i="1" dirty="0">
                <a:solidFill>
                  <a:srgbClr val="FF9900"/>
                </a:solidFill>
                <a:latin typeface="News Gothic MT" panose="020B0504020203020204" pitchFamily="34" charset="0"/>
              </a:rPr>
              <a:t> te escucha!</a:t>
            </a:r>
          </a:p>
        </p:txBody>
      </p:sp>
    </p:spTree>
    <p:extLst>
      <p:ext uri="{BB962C8B-B14F-4D97-AF65-F5344CB8AC3E}">
        <p14:creationId xmlns:p14="http://schemas.microsoft.com/office/powerpoint/2010/main" val="11868673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CuadroTexto 19">
            <a:extLst>
              <a:ext uri="{FF2B5EF4-FFF2-40B4-BE49-F238E27FC236}">
                <a16:creationId xmlns:a16="http://schemas.microsoft.com/office/drawing/2014/main" id="{1DCA2F0B-6347-4121-8E84-AEDE695EEB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685" y="457840"/>
            <a:ext cx="6488780" cy="523875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s-CO" altLang="es-CO" sz="2800" b="1" dirty="0">
                <a:solidFill>
                  <a:schemeClr val="bg1"/>
                </a:solidFill>
                <a:latin typeface="Gadugi" panose="020B0502040204020203" pitchFamily="34" charset="0"/>
              </a:rPr>
              <a:t>3. Resultados y evidencias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978BF178-3DED-4A79-A97F-2751B249585F}"/>
              </a:ext>
            </a:extLst>
          </p:cNvPr>
          <p:cNvSpPr/>
          <p:nvPr/>
        </p:nvSpPr>
        <p:spPr>
          <a:xfrm>
            <a:off x="111319" y="877581"/>
            <a:ext cx="8817996" cy="646331"/>
          </a:xfrm>
          <a:prstGeom prst="rect">
            <a:avLst/>
          </a:prstGeom>
        </p:spPr>
        <p:txBody>
          <a:bodyPr numCol="2">
            <a:spAutoFit/>
          </a:bodyPr>
          <a:lstStyle/>
          <a:p>
            <a:pPr marR="32385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tabLst>
                <a:tab pos="3473450" algn="l"/>
                <a:tab pos="4107815" algn="l"/>
                <a:tab pos="4655820" algn="l"/>
                <a:tab pos="4995545" algn="l"/>
                <a:tab pos="5537835" algn="l"/>
                <a:tab pos="5845810" algn="l"/>
              </a:tabLst>
              <a:defRPr/>
            </a:pPr>
            <a:endParaRPr lang="es-CO" kern="0" dirty="0">
              <a:solidFill>
                <a:srgbClr val="292929"/>
              </a:solidFill>
              <a:latin typeface="Gadugi" panose="020B0502040204020203" pitchFamily="34" charset="0"/>
              <a:ea typeface="Arial"/>
              <a:cs typeface="Arial"/>
              <a:sym typeface="Arial"/>
            </a:endParaRPr>
          </a:p>
          <a:p>
            <a:pPr marR="32385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tabLst>
                <a:tab pos="3473450" algn="l"/>
                <a:tab pos="4107815" algn="l"/>
                <a:tab pos="4655820" algn="l"/>
                <a:tab pos="4995545" algn="l"/>
                <a:tab pos="5537835" algn="l"/>
                <a:tab pos="5845810" algn="l"/>
              </a:tabLst>
              <a:defRPr/>
            </a:pPr>
            <a:endParaRPr lang="es-CO" kern="0" dirty="0">
              <a:solidFill>
                <a:srgbClr val="292929"/>
              </a:solidFill>
              <a:latin typeface="Gadugi" panose="020B0502040204020203" pitchFamily="34" charset="0"/>
              <a:ea typeface="Arial"/>
              <a:cs typeface="Arial"/>
              <a:sym typeface="Arial"/>
            </a:endParaRPr>
          </a:p>
          <a:p>
            <a:pPr marR="32385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tabLst>
                <a:tab pos="3473450" algn="l"/>
                <a:tab pos="4107815" algn="l"/>
                <a:tab pos="4655820" algn="l"/>
                <a:tab pos="4995545" algn="l"/>
                <a:tab pos="5537835" algn="l"/>
                <a:tab pos="5845810" algn="l"/>
              </a:tabLst>
              <a:defRPr/>
            </a:pPr>
            <a:endParaRPr lang="es-CO" kern="0" dirty="0">
              <a:solidFill>
                <a:srgbClr val="292929"/>
              </a:solidFill>
              <a:latin typeface="Gadugi" panose="020B0502040204020203" pitchFamily="34" charset="0"/>
              <a:ea typeface="Arial"/>
              <a:cs typeface="Arial"/>
              <a:sym typeface="Arial"/>
            </a:endParaRPr>
          </a:p>
          <a:p>
            <a:pPr marR="32385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tabLst>
                <a:tab pos="3473450" algn="l"/>
                <a:tab pos="4107815" algn="l"/>
                <a:tab pos="4655820" algn="l"/>
                <a:tab pos="4995545" algn="l"/>
                <a:tab pos="5537835" algn="l"/>
                <a:tab pos="5845810" algn="l"/>
              </a:tabLst>
              <a:defRPr/>
            </a:pPr>
            <a:endParaRPr lang="es-CO" kern="0" dirty="0">
              <a:latin typeface="Gadugi" panose="020B0502040204020203" pitchFamily="34" charset="0"/>
              <a:ea typeface="Arial" panose="020B0604020202020204" pitchFamily="34" charset="0"/>
              <a:cs typeface="Arial"/>
              <a:sym typeface="Arial"/>
            </a:endParaRPr>
          </a:p>
        </p:txBody>
      </p:sp>
      <p:sp>
        <p:nvSpPr>
          <p:cNvPr id="23557" name="CuadroTexto 24">
            <a:extLst>
              <a:ext uri="{FF2B5EF4-FFF2-40B4-BE49-F238E27FC236}">
                <a16:creationId xmlns:a16="http://schemas.microsoft.com/office/drawing/2014/main" id="{2A9F96B1-4D8E-4EB2-95FB-B17547DDB4F0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207361" y="4532307"/>
            <a:ext cx="293663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s-CO" altLang="es-CO" b="1" i="1" dirty="0">
                <a:solidFill>
                  <a:srgbClr val="FF9900"/>
                </a:solidFill>
                <a:latin typeface="News Gothic MT" panose="020B0504020203020204" pitchFamily="34" charset="0"/>
              </a:rPr>
              <a:t>¡</a:t>
            </a:r>
            <a:r>
              <a:rPr lang="es-CO" altLang="es-CO" b="1" i="1" dirty="0" err="1">
                <a:solidFill>
                  <a:srgbClr val="FF9900"/>
                </a:solidFill>
                <a:latin typeface="News Gothic MT" panose="020B0504020203020204" pitchFamily="34" charset="0"/>
              </a:rPr>
              <a:t>MinJusticia</a:t>
            </a:r>
            <a:r>
              <a:rPr lang="es-CO" altLang="es-CO" b="1" i="1" dirty="0">
                <a:solidFill>
                  <a:srgbClr val="FF9900"/>
                </a:solidFill>
                <a:latin typeface="News Gothic MT" panose="020B0504020203020204" pitchFamily="34" charset="0"/>
              </a:rPr>
              <a:t> te escucha!</a:t>
            </a:r>
          </a:p>
        </p:txBody>
      </p:sp>
      <p:sp>
        <p:nvSpPr>
          <p:cNvPr id="23559" name="CuadroTexto 1">
            <a:extLst>
              <a:ext uri="{FF2B5EF4-FFF2-40B4-BE49-F238E27FC236}">
                <a16:creationId xmlns:a16="http://schemas.microsoft.com/office/drawing/2014/main" id="{39E569B8-3B69-4B93-9F42-9BE368BA3A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575" y="1122742"/>
            <a:ext cx="876074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s-CO" sz="1800" b="1" kern="0" dirty="0">
                <a:solidFill>
                  <a:srgbClr val="000000"/>
                </a:solidFill>
                <a:latin typeface="+mj-lt"/>
              </a:rPr>
              <a:t>Difusión de la herramienta </a:t>
            </a:r>
            <a:r>
              <a:rPr lang="es-CO" sz="1800" b="1" kern="0" dirty="0" err="1">
                <a:solidFill>
                  <a:srgbClr val="000000"/>
                </a:solidFill>
                <a:latin typeface="+mj-lt"/>
              </a:rPr>
              <a:t>Suin</a:t>
            </a:r>
            <a:r>
              <a:rPr lang="es-CO" sz="1800" b="1" kern="0" dirty="0">
                <a:solidFill>
                  <a:srgbClr val="000000"/>
                </a:solidFill>
                <a:latin typeface="+mj-lt"/>
              </a:rPr>
              <a:t> </a:t>
            </a:r>
            <a:r>
              <a:rPr lang="es-CO" sz="1800" b="1" kern="0" dirty="0" err="1">
                <a:solidFill>
                  <a:srgbClr val="000000"/>
                </a:solidFill>
                <a:latin typeface="+mj-lt"/>
              </a:rPr>
              <a:t>Juriscol</a:t>
            </a:r>
            <a:r>
              <a:rPr lang="es-CO" sz="1800" b="1" kern="0" dirty="0">
                <a:solidFill>
                  <a:srgbClr val="000000"/>
                </a:solidFill>
                <a:latin typeface="+mj-lt"/>
              </a:rPr>
              <a:t> </a:t>
            </a:r>
            <a:endParaRPr lang="es-ES" sz="1800" b="1" kern="0" dirty="0">
              <a:latin typeface="+mj-lt"/>
            </a:endParaRPr>
          </a:p>
          <a:p>
            <a:pPr marL="342900" indent="-342900" eaLnBrk="1" hangingPunct="1">
              <a:buAutoNum type="arabicPeriod"/>
            </a:pPr>
            <a:r>
              <a:rPr lang="es-ES" sz="1800" b="1" kern="0" dirty="0">
                <a:latin typeface="+mj-lt"/>
              </a:rPr>
              <a:t>¿Considera que la reunión cumplió con los objetivos para la cual fue convocada?</a:t>
            </a:r>
            <a:r>
              <a:rPr lang="es-ES" sz="1800" b="1" kern="0" dirty="0">
                <a:solidFill>
                  <a:srgbClr val="000000"/>
                </a:solidFill>
                <a:latin typeface="+mj-lt"/>
              </a:rPr>
              <a:t>:</a:t>
            </a:r>
          </a:p>
          <a:p>
            <a:pPr eaLnBrk="1" hangingPunct="1"/>
            <a:r>
              <a:rPr lang="es-ES" sz="1800" b="1" kern="0" dirty="0">
                <a:latin typeface="+mj-lt"/>
              </a:rPr>
              <a:t>Respuestas:</a:t>
            </a:r>
          </a:p>
          <a:p>
            <a:pPr eaLnBrk="1" hangingPunct="1"/>
            <a:r>
              <a:rPr lang="es-ES" sz="1800" b="1" kern="0" dirty="0">
                <a:latin typeface="+mj-lt"/>
              </a:rPr>
              <a:t>SI 100%</a:t>
            </a:r>
          </a:p>
          <a:p>
            <a:pPr eaLnBrk="1" hangingPunct="1"/>
            <a:r>
              <a:rPr lang="es-ES" sz="1800" b="1" kern="0" dirty="0">
                <a:latin typeface="+mj-lt"/>
              </a:rPr>
              <a:t>NO 0%</a:t>
            </a:r>
            <a:endParaRPr lang="es-ES" sz="1800" b="1" kern="0" dirty="0">
              <a:solidFill>
                <a:srgbClr val="000000"/>
              </a:solidFill>
              <a:latin typeface="+mj-lt"/>
            </a:endParaRPr>
          </a:p>
          <a:p>
            <a:pPr eaLnBrk="1" hangingPunct="1"/>
            <a:endParaRPr lang="es-ES" altLang="es-CO" sz="1800" b="1" dirty="0">
              <a:solidFill>
                <a:srgbClr val="FF9900"/>
              </a:solidFill>
              <a:latin typeface="News Gothic MT"/>
              <a:cs typeface="Arial"/>
            </a:endParaRPr>
          </a:p>
          <a:p>
            <a:endParaRPr lang="es-ES" altLang="es-CO" sz="1800" b="1" dirty="0">
              <a:solidFill>
                <a:srgbClr val="FF9900"/>
              </a:solidFill>
              <a:latin typeface="News Gothic MT" panose="020B0504020203020204" pitchFamily="34" charset="0"/>
            </a:endParaRPr>
          </a:p>
        </p:txBody>
      </p:sp>
      <p:sp>
        <p:nvSpPr>
          <p:cNvPr id="23560" name="Rectángulo 9">
            <a:extLst>
              <a:ext uri="{FF2B5EF4-FFF2-40B4-BE49-F238E27FC236}">
                <a16:creationId xmlns:a16="http://schemas.microsoft.com/office/drawing/2014/main" id="{C0895660-D5DF-4286-B769-4B7A531FB5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888" y="1085850"/>
            <a:ext cx="87931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just" eaLnBrk="1" hangingPunct="1"/>
            <a:endParaRPr lang="es-CO" altLang="es-CO" sz="1800" b="1" dirty="0">
              <a:latin typeface="Gadugi" panose="020B0502040204020203" pitchFamily="34" charset="0"/>
            </a:endParaRP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EADA2771-221D-5331-D24E-027B1248037C}"/>
              </a:ext>
            </a:extLst>
          </p:cNvPr>
          <p:cNvGraphicFramePr/>
          <p:nvPr/>
        </p:nvGraphicFramePr>
        <p:xfrm>
          <a:off x="1976255" y="1716208"/>
          <a:ext cx="6003459" cy="2864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342095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CuadroTexto 19">
            <a:extLst>
              <a:ext uri="{FF2B5EF4-FFF2-40B4-BE49-F238E27FC236}">
                <a16:creationId xmlns:a16="http://schemas.microsoft.com/office/drawing/2014/main" id="{1DCA2F0B-6347-4121-8E84-AEDE695EEB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458589"/>
            <a:ext cx="6648030" cy="523875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s-CO" altLang="es-CO" sz="2800" b="1" dirty="0">
                <a:solidFill>
                  <a:schemeClr val="bg1"/>
                </a:solidFill>
                <a:latin typeface="Gadugi" panose="020B0502040204020203" pitchFamily="34" charset="0"/>
              </a:rPr>
              <a:t>3. Resultados y evidencias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978BF178-3DED-4A79-A97F-2751B249585F}"/>
              </a:ext>
            </a:extLst>
          </p:cNvPr>
          <p:cNvSpPr/>
          <p:nvPr/>
        </p:nvSpPr>
        <p:spPr>
          <a:xfrm>
            <a:off x="107950" y="1815744"/>
            <a:ext cx="8817996" cy="523220"/>
          </a:xfrm>
          <a:prstGeom prst="rect">
            <a:avLst/>
          </a:prstGeom>
        </p:spPr>
        <p:txBody>
          <a:bodyPr numCol="2">
            <a:spAutoFit/>
          </a:bodyPr>
          <a:lstStyle/>
          <a:p>
            <a:pPr marR="32385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tabLst>
                <a:tab pos="3473450" algn="l"/>
                <a:tab pos="4107815" algn="l"/>
                <a:tab pos="4655820" algn="l"/>
                <a:tab pos="4995545" algn="l"/>
                <a:tab pos="5537835" algn="l"/>
                <a:tab pos="5845810" algn="l"/>
              </a:tabLst>
              <a:defRPr/>
            </a:pPr>
            <a:endParaRPr lang="es-CO" kern="0">
              <a:solidFill>
                <a:srgbClr val="292929"/>
              </a:solidFill>
              <a:latin typeface="Gadugi" panose="020B0502040204020203" pitchFamily="34" charset="0"/>
              <a:ea typeface="Arial"/>
              <a:cs typeface="Arial"/>
              <a:sym typeface="Arial"/>
            </a:endParaRPr>
          </a:p>
          <a:p>
            <a:pPr marR="32385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tabLst>
                <a:tab pos="3473450" algn="l"/>
                <a:tab pos="4107815" algn="l"/>
                <a:tab pos="4655820" algn="l"/>
                <a:tab pos="4995545" algn="l"/>
                <a:tab pos="5537835" algn="l"/>
                <a:tab pos="5845810" algn="l"/>
              </a:tabLst>
              <a:defRPr/>
            </a:pPr>
            <a:endParaRPr lang="es-CO" kern="0">
              <a:latin typeface="Gadugi" panose="020B0502040204020203" pitchFamily="34" charset="0"/>
              <a:ea typeface="Arial" panose="020B0604020202020204" pitchFamily="34" charset="0"/>
              <a:cs typeface="Arial"/>
              <a:sym typeface="Arial"/>
            </a:endParaRPr>
          </a:p>
        </p:txBody>
      </p:sp>
      <p:sp>
        <p:nvSpPr>
          <p:cNvPr id="23557" name="CuadroTexto 24">
            <a:extLst>
              <a:ext uri="{FF2B5EF4-FFF2-40B4-BE49-F238E27FC236}">
                <a16:creationId xmlns:a16="http://schemas.microsoft.com/office/drawing/2014/main" id="{2A9F96B1-4D8E-4EB2-95FB-B17547DDB4F0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437442" y="4684910"/>
            <a:ext cx="270655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s-CO" altLang="es-CO" b="1" i="1" dirty="0">
                <a:solidFill>
                  <a:srgbClr val="FF9900"/>
                </a:solidFill>
                <a:latin typeface="News Gothic MT" panose="020B0504020203020204" pitchFamily="34" charset="0"/>
              </a:rPr>
              <a:t>¡</a:t>
            </a:r>
            <a:r>
              <a:rPr lang="es-CO" altLang="es-CO" b="1" i="1" dirty="0" err="1">
                <a:solidFill>
                  <a:srgbClr val="FF9900"/>
                </a:solidFill>
                <a:latin typeface="News Gothic MT" panose="020B0504020203020204" pitchFamily="34" charset="0"/>
              </a:rPr>
              <a:t>MinJusticia</a:t>
            </a:r>
            <a:r>
              <a:rPr lang="es-CO" altLang="es-CO" b="1" i="1" dirty="0">
                <a:solidFill>
                  <a:srgbClr val="FF9900"/>
                </a:solidFill>
                <a:latin typeface="News Gothic MT" panose="020B0504020203020204" pitchFamily="34" charset="0"/>
              </a:rPr>
              <a:t> te escucha!</a:t>
            </a:r>
          </a:p>
        </p:txBody>
      </p:sp>
      <p:sp>
        <p:nvSpPr>
          <p:cNvPr id="23559" name="CuadroTexto 1">
            <a:extLst>
              <a:ext uri="{FF2B5EF4-FFF2-40B4-BE49-F238E27FC236}">
                <a16:creationId xmlns:a16="http://schemas.microsoft.com/office/drawing/2014/main" id="{39E569B8-3B69-4B93-9F42-9BE368BA3A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1556087"/>
            <a:ext cx="876074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s-CO" sz="1800" b="1" kern="0" dirty="0">
                <a:solidFill>
                  <a:srgbClr val="000000"/>
                </a:solidFill>
                <a:latin typeface="+mj-lt"/>
              </a:rPr>
              <a:t>Difusión de la herramienta </a:t>
            </a:r>
            <a:r>
              <a:rPr lang="es-CO" sz="1800" b="1" kern="0" dirty="0" err="1">
                <a:solidFill>
                  <a:srgbClr val="000000"/>
                </a:solidFill>
                <a:latin typeface="+mj-lt"/>
              </a:rPr>
              <a:t>Suin</a:t>
            </a:r>
            <a:r>
              <a:rPr lang="es-CO" sz="1800" b="1" kern="0" dirty="0">
                <a:solidFill>
                  <a:srgbClr val="000000"/>
                </a:solidFill>
                <a:latin typeface="+mj-lt"/>
              </a:rPr>
              <a:t> </a:t>
            </a:r>
            <a:r>
              <a:rPr lang="es-CO" sz="1800" b="1" kern="0" dirty="0" err="1">
                <a:solidFill>
                  <a:srgbClr val="000000"/>
                </a:solidFill>
                <a:latin typeface="+mj-lt"/>
              </a:rPr>
              <a:t>Juriscol</a:t>
            </a:r>
            <a:r>
              <a:rPr lang="es-CO" sz="1800" b="1" kern="0" dirty="0">
                <a:solidFill>
                  <a:srgbClr val="000000"/>
                </a:solidFill>
                <a:latin typeface="+mj-lt"/>
              </a:rPr>
              <a:t> </a:t>
            </a:r>
            <a:endParaRPr lang="es-ES" sz="1800" b="1" kern="0" dirty="0">
              <a:latin typeface="+mj-lt"/>
            </a:endParaRPr>
          </a:p>
          <a:p>
            <a:pPr eaLnBrk="1" hangingPunct="1"/>
            <a:r>
              <a:rPr lang="es-ES" sz="1800" b="1" kern="0" dirty="0">
                <a:latin typeface="+mj-lt"/>
              </a:rPr>
              <a:t>2</a:t>
            </a:r>
            <a:r>
              <a:rPr lang="es-ES" sz="1800" b="1" kern="0" dirty="0">
                <a:solidFill>
                  <a:srgbClr val="000000"/>
                </a:solidFill>
                <a:latin typeface="+mj-lt"/>
              </a:rPr>
              <a:t>. </a:t>
            </a:r>
            <a:r>
              <a:rPr lang="es-ES" sz="1800" b="1" kern="0" dirty="0">
                <a:latin typeface="+mj-lt"/>
              </a:rPr>
              <a:t>¿El uso del tiempo fue eficiente y efectivo?</a:t>
            </a:r>
            <a:r>
              <a:rPr lang="es-ES" sz="1800" b="1" kern="0" dirty="0">
                <a:solidFill>
                  <a:srgbClr val="000000"/>
                </a:solidFill>
                <a:latin typeface="+mj-lt"/>
              </a:rPr>
              <a:t>:</a:t>
            </a:r>
          </a:p>
          <a:p>
            <a:pPr eaLnBrk="1" hangingPunct="1"/>
            <a:endParaRPr lang="es-ES" sz="1800" b="1" kern="0" dirty="0">
              <a:latin typeface="+mj-lt"/>
            </a:endParaRPr>
          </a:p>
          <a:p>
            <a:pPr eaLnBrk="1" hangingPunct="1"/>
            <a:r>
              <a:rPr lang="es-ES" sz="1800" b="1" kern="0" dirty="0">
                <a:latin typeface="+mj-lt"/>
              </a:rPr>
              <a:t>Respuestas:</a:t>
            </a:r>
          </a:p>
          <a:p>
            <a:pPr eaLnBrk="1" hangingPunct="1"/>
            <a:r>
              <a:rPr lang="es-ES" sz="1800" b="1" kern="0" dirty="0">
                <a:solidFill>
                  <a:srgbClr val="000000"/>
                </a:solidFill>
                <a:latin typeface="+mj-lt"/>
              </a:rPr>
              <a:t>SI 100%</a:t>
            </a:r>
          </a:p>
          <a:p>
            <a:pPr eaLnBrk="1" hangingPunct="1"/>
            <a:r>
              <a:rPr lang="es-ES" sz="1800" b="1" kern="0" dirty="0">
                <a:latin typeface="+mj-lt"/>
              </a:rPr>
              <a:t>NO 0%</a:t>
            </a:r>
            <a:endParaRPr lang="es-ES" sz="1800" b="1" kern="0" dirty="0">
              <a:solidFill>
                <a:srgbClr val="000000"/>
              </a:solidFill>
              <a:latin typeface="+mj-lt"/>
            </a:endParaRPr>
          </a:p>
          <a:p>
            <a:pPr eaLnBrk="1" hangingPunct="1"/>
            <a:endParaRPr lang="es-ES" altLang="es-CO" sz="1800" b="1" dirty="0">
              <a:solidFill>
                <a:srgbClr val="FF9900"/>
              </a:solidFill>
              <a:latin typeface="News Gothic MT"/>
              <a:cs typeface="Arial"/>
            </a:endParaRPr>
          </a:p>
          <a:p>
            <a:endParaRPr lang="es-ES" altLang="es-CO" sz="1800" b="1" dirty="0">
              <a:solidFill>
                <a:srgbClr val="FF9900"/>
              </a:solidFill>
              <a:latin typeface="News Gothic MT" panose="020B0504020203020204" pitchFamily="34" charset="0"/>
            </a:endParaRPr>
          </a:p>
        </p:txBody>
      </p:sp>
      <p:sp>
        <p:nvSpPr>
          <p:cNvPr id="23560" name="Rectángulo 9">
            <a:extLst>
              <a:ext uri="{FF2B5EF4-FFF2-40B4-BE49-F238E27FC236}">
                <a16:creationId xmlns:a16="http://schemas.microsoft.com/office/drawing/2014/main" id="{C0895660-D5DF-4286-B769-4B7A531FB5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150" y="2024852"/>
            <a:ext cx="87931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just" eaLnBrk="1" hangingPunct="1"/>
            <a:endParaRPr lang="es-CO" altLang="es-CO" sz="1800" b="1" dirty="0">
              <a:latin typeface="Gadugi" panose="020B0502040204020203" pitchFamily="34" charset="0"/>
            </a:endParaRP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EADA2771-221D-5331-D24E-027B1248037C}"/>
              </a:ext>
            </a:extLst>
          </p:cNvPr>
          <p:cNvGraphicFramePr/>
          <p:nvPr/>
        </p:nvGraphicFramePr>
        <p:xfrm>
          <a:off x="1964009" y="2128439"/>
          <a:ext cx="6003459" cy="2864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911103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CuadroTexto 19">
            <a:extLst>
              <a:ext uri="{FF2B5EF4-FFF2-40B4-BE49-F238E27FC236}">
                <a16:creationId xmlns:a16="http://schemas.microsoft.com/office/drawing/2014/main" id="{1DCA2F0B-6347-4121-8E84-AEDE695EEB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311" y="472111"/>
            <a:ext cx="6479130" cy="523875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s-CO" altLang="es-CO" sz="2800" b="1" dirty="0">
                <a:solidFill>
                  <a:schemeClr val="bg1"/>
                </a:solidFill>
                <a:latin typeface="Gadugi" panose="020B0502040204020203" pitchFamily="34" charset="0"/>
              </a:rPr>
              <a:t>3. Resultados y evidencias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978BF178-3DED-4A79-A97F-2751B249585F}"/>
              </a:ext>
            </a:extLst>
          </p:cNvPr>
          <p:cNvSpPr/>
          <p:nvPr/>
        </p:nvSpPr>
        <p:spPr>
          <a:xfrm>
            <a:off x="111319" y="877581"/>
            <a:ext cx="8817996" cy="523220"/>
          </a:xfrm>
          <a:prstGeom prst="rect">
            <a:avLst/>
          </a:prstGeom>
        </p:spPr>
        <p:txBody>
          <a:bodyPr numCol="2">
            <a:spAutoFit/>
          </a:bodyPr>
          <a:lstStyle/>
          <a:p>
            <a:pPr marR="32385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tabLst>
                <a:tab pos="3473450" algn="l"/>
                <a:tab pos="4107815" algn="l"/>
                <a:tab pos="4655820" algn="l"/>
                <a:tab pos="4995545" algn="l"/>
                <a:tab pos="5537835" algn="l"/>
                <a:tab pos="5845810" algn="l"/>
              </a:tabLst>
              <a:defRPr/>
            </a:pPr>
            <a:endParaRPr lang="es-CO" kern="0">
              <a:solidFill>
                <a:srgbClr val="292929"/>
              </a:solidFill>
              <a:latin typeface="Gadugi" panose="020B0502040204020203" pitchFamily="34" charset="0"/>
              <a:ea typeface="Arial"/>
              <a:cs typeface="Arial"/>
              <a:sym typeface="Arial"/>
            </a:endParaRPr>
          </a:p>
          <a:p>
            <a:pPr marR="32385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tabLst>
                <a:tab pos="3473450" algn="l"/>
                <a:tab pos="4107815" algn="l"/>
                <a:tab pos="4655820" algn="l"/>
                <a:tab pos="4995545" algn="l"/>
                <a:tab pos="5537835" algn="l"/>
                <a:tab pos="5845810" algn="l"/>
              </a:tabLst>
              <a:defRPr/>
            </a:pPr>
            <a:endParaRPr lang="es-CO" kern="0">
              <a:latin typeface="Gadugi" panose="020B0502040204020203" pitchFamily="34" charset="0"/>
              <a:ea typeface="Arial" panose="020B0604020202020204" pitchFamily="34" charset="0"/>
              <a:cs typeface="Arial"/>
              <a:sym typeface="Arial"/>
            </a:endParaRPr>
          </a:p>
        </p:txBody>
      </p:sp>
      <p:sp>
        <p:nvSpPr>
          <p:cNvPr id="23557" name="CuadroTexto 24">
            <a:extLst>
              <a:ext uri="{FF2B5EF4-FFF2-40B4-BE49-F238E27FC236}">
                <a16:creationId xmlns:a16="http://schemas.microsoft.com/office/drawing/2014/main" id="{2A9F96B1-4D8E-4EB2-95FB-B17547DDB4F0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410185" y="4671389"/>
            <a:ext cx="262586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s-CO" altLang="es-CO" b="1" i="1" dirty="0">
                <a:solidFill>
                  <a:srgbClr val="FF9900"/>
                </a:solidFill>
                <a:latin typeface="News Gothic MT" panose="020B0504020203020204" pitchFamily="34" charset="0"/>
              </a:rPr>
              <a:t>¡</a:t>
            </a:r>
            <a:r>
              <a:rPr lang="es-CO" altLang="es-CO" b="1" i="1" dirty="0" err="1">
                <a:solidFill>
                  <a:srgbClr val="FF9900"/>
                </a:solidFill>
                <a:latin typeface="News Gothic MT" panose="020B0504020203020204" pitchFamily="34" charset="0"/>
              </a:rPr>
              <a:t>MinJusticia</a:t>
            </a:r>
            <a:r>
              <a:rPr lang="es-CO" altLang="es-CO" b="1" i="1" dirty="0">
                <a:solidFill>
                  <a:srgbClr val="FF9900"/>
                </a:solidFill>
                <a:latin typeface="News Gothic MT" panose="020B0504020203020204" pitchFamily="34" charset="0"/>
              </a:rPr>
              <a:t> te escucha!</a:t>
            </a:r>
          </a:p>
        </p:txBody>
      </p:sp>
      <p:sp>
        <p:nvSpPr>
          <p:cNvPr id="23559" name="CuadroTexto 1">
            <a:extLst>
              <a:ext uri="{FF2B5EF4-FFF2-40B4-BE49-F238E27FC236}">
                <a16:creationId xmlns:a16="http://schemas.microsoft.com/office/drawing/2014/main" id="{39E569B8-3B69-4B93-9F42-9BE368BA3A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310" y="1515449"/>
            <a:ext cx="876074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s-CO" sz="1800" b="1" kern="0" dirty="0">
                <a:solidFill>
                  <a:srgbClr val="000000"/>
                </a:solidFill>
                <a:latin typeface="+mj-lt"/>
              </a:rPr>
              <a:t>Difusión de la herramienta </a:t>
            </a:r>
            <a:r>
              <a:rPr lang="es-CO" sz="1800" b="1" kern="0" dirty="0" err="1">
                <a:solidFill>
                  <a:srgbClr val="000000"/>
                </a:solidFill>
                <a:latin typeface="+mj-lt"/>
              </a:rPr>
              <a:t>Suin</a:t>
            </a:r>
            <a:r>
              <a:rPr lang="es-CO" sz="1800" b="1" kern="0" dirty="0">
                <a:solidFill>
                  <a:srgbClr val="000000"/>
                </a:solidFill>
                <a:latin typeface="+mj-lt"/>
              </a:rPr>
              <a:t> </a:t>
            </a:r>
            <a:r>
              <a:rPr lang="es-CO" sz="1800" b="1" kern="0" dirty="0" err="1">
                <a:solidFill>
                  <a:srgbClr val="000000"/>
                </a:solidFill>
                <a:latin typeface="+mj-lt"/>
              </a:rPr>
              <a:t>Juriscol</a:t>
            </a:r>
            <a:r>
              <a:rPr lang="es-CO" sz="1800" b="1" kern="0" dirty="0">
                <a:solidFill>
                  <a:srgbClr val="000000"/>
                </a:solidFill>
                <a:latin typeface="+mj-lt"/>
              </a:rPr>
              <a:t> </a:t>
            </a:r>
            <a:endParaRPr lang="es-ES" sz="1800" b="1" kern="0" dirty="0">
              <a:latin typeface="+mj-lt"/>
            </a:endParaRPr>
          </a:p>
          <a:p>
            <a:pPr eaLnBrk="1" hangingPunct="1"/>
            <a:r>
              <a:rPr lang="es-ES" sz="1800" b="1" kern="0" dirty="0">
                <a:latin typeface="+mj-lt"/>
              </a:rPr>
              <a:t>3</a:t>
            </a:r>
            <a:r>
              <a:rPr lang="es-ES" sz="1800" b="1" kern="0" dirty="0">
                <a:solidFill>
                  <a:srgbClr val="000000"/>
                </a:solidFill>
                <a:latin typeface="+mj-lt"/>
              </a:rPr>
              <a:t>. </a:t>
            </a:r>
            <a:r>
              <a:rPr lang="es-ES" sz="1800" b="1" kern="0" dirty="0">
                <a:latin typeface="+mj-lt"/>
              </a:rPr>
              <a:t>¿Se acordaron compromisos y conclusiones? </a:t>
            </a:r>
            <a:r>
              <a:rPr lang="es-ES" sz="1800" b="1" kern="0" dirty="0">
                <a:solidFill>
                  <a:srgbClr val="000000"/>
                </a:solidFill>
                <a:latin typeface="+mj-lt"/>
              </a:rPr>
              <a:t>:</a:t>
            </a:r>
          </a:p>
          <a:p>
            <a:pPr eaLnBrk="1" hangingPunct="1"/>
            <a:endParaRPr lang="es-ES" sz="1800" b="1" kern="0" dirty="0">
              <a:latin typeface="+mj-lt"/>
            </a:endParaRPr>
          </a:p>
          <a:p>
            <a:pPr eaLnBrk="1" hangingPunct="1"/>
            <a:r>
              <a:rPr lang="es-ES" sz="1800" b="1" kern="0" dirty="0">
                <a:solidFill>
                  <a:srgbClr val="000000"/>
                </a:solidFill>
                <a:latin typeface="+mj-lt"/>
              </a:rPr>
              <a:t>Respuestas:</a:t>
            </a:r>
          </a:p>
          <a:p>
            <a:pPr eaLnBrk="1" hangingPunct="1"/>
            <a:r>
              <a:rPr lang="es-ES" sz="1800" b="1" kern="0" dirty="0">
                <a:latin typeface="+mj-lt"/>
              </a:rPr>
              <a:t>SI 0%</a:t>
            </a:r>
          </a:p>
          <a:p>
            <a:pPr eaLnBrk="1" hangingPunct="1"/>
            <a:r>
              <a:rPr lang="es-ES" sz="1800" b="1" kern="0" dirty="0">
                <a:solidFill>
                  <a:srgbClr val="000000"/>
                </a:solidFill>
                <a:latin typeface="+mj-lt"/>
              </a:rPr>
              <a:t>NO 100%</a:t>
            </a:r>
          </a:p>
          <a:p>
            <a:pPr eaLnBrk="1" hangingPunct="1"/>
            <a:endParaRPr lang="es-ES" altLang="es-CO" sz="1800" b="1" dirty="0">
              <a:solidFill>
                <a:srgbClr val="FF9900"/>
              </a:solidFill>
              <a:latin typeface="News Gothic MT"/>
              <a:cs typeface="Arial"/>
            </a:endParaRPr>
          </a:p>
          <a:p>
            <a:endParaRPr lang="es-ES" altLang="es-CO" sz="1800" b="1" dirty="0">
              <a:solidFill>
                <a:srgbClr val="FF9900"/>
              </a:solidFill>
              <a:latin typeface="News Gothic MT" panose="020B0504020203020204" pitchFamily="34" charset="0"/>
            </a:endParaRPr>
          </a:p>
        </p:txBody>
      </p:sp>
      <p:sp>
        <p:nvSpPr>
          <p:cNvPr id="23560" name="Rectángulo 9">
            <a:extLst>
              <a:ext uri="{FF2B5EF4-FFF2-40B4-BE49-F238E27FC236}">
                <a16:creationId xmlns:a16="http://schemas.microsoft.com/office/drawing/2014/main" id="{C0895660-D5DF-4286-B769-4B7A531FB5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888" y="1085850"/>
            <a:ext cx="87931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just" eaLnBrk="1" hangingPunct="1"/>
            <a:endParaRPr lang="es-CO" altLang="es-CO" sz="1800" b="1" dirty="0">
              <a:latin typeface="Gadugi" panose="020B0502040204020203" pitchFamily="34" charset="0"/>
            </a:endParaRP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EADA2771-221D-5331-D24E-027B1248037C}"/>
              </a:ext>
            </a:extLst>
          </p:cNvPr>
          <p:cNvGraphicFramePr/>
          <p:nvPr/>
        </p:nvGraphicFramePr>
        <p:xfrm>
          <a:off x="1713854" y="2128439"/>
          <a:ext cx="6003459" cy="2864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682628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uadroTexto 6">
            <a:extLst>
              <a:ext uri="{FF2B5EF4-FFF2-40B4-BE49-F238E27FC236}">
                <a16:creationId xmlns:a16="http://schemas.microsoft.com/office/drawing/2014/main" id="{4F87EE22-FE0B-418A-9283-F0054200A107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731214" y="4443452"/>
            <a:ext cx="329621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r" eaLnBrk="1" hangingPunct="1"/>
            <a:r>
              <a:rPr lang="es-CO" altLang="es-CO" sz="2800" b="1" i="1" dirty="0">
                <a:solidFill>
                  <a:srgbClr val="FF9900"/>
                </a:solidFill>
                <a:latin typeface="News Gothic MT" panose="020B0504020203020204" pitchFamily="34" charset="0"/>
              </a:rPr>
              <a:t>¡</a:t>
            </a:r>
            <a:r>
              <a:rPr lang="es-CO" altLang="es-CO" sz="2000" b="1" i="1" dirty="0" err="1">
                <a:solidFill>
                  <a:srgbClr val="FF9900"/>
                </a:solidFill>
                <a:latin typeface="News Gothic MT" panose="020B0504020203020204" pitchFamily="34" charset="0"/>
              </a:rPr>
              <a:t>MinJusticia</a:t>
            </a:r>
            <a:r>
              <a:rPr lang="es-CO" altLang="es-CO" sz="2000" b="1" i="1" dirty="0">
                <a:solidFill>
                  <a:srgbClr val="FF9900"/>
                </a:solidFill>
                <a:latin typeface="News Gothic MT" panose="020B0504020203020204" pitchFamily="34" charset="0"/>
              </a:rPr>
              <a:t> te escucha!</a:t>
            </a:r>
            <a:endParaRPr lang="es-CO" altLang="es-CO" sz="2800" b="1" i="1" dirty="0">
              <a:solidFill>
                <a:srgbClr val="FF9900"/>
              </a:solidFill>
              <a:latin typeface="News Gothic MT" panose="020B0504020203020204" pitchFamily="34" charset="0"/>
            </a:endParaRPr>
          </a:p>
        </p:txBody>
      </p:sp>
      <p:pic>
        <p:nvPicPr>
          <p:cNvPr id="11268" name="Imagen 2">
            <a:extLst>
              <a:ext uri="{FF2B5EF4-FFF2-40B4-BE49-F238E27FC236}">
                <a16:creationId xmlns:a16="http://schemas.microsoft.com/office/drawing/2014/main" id="{E9600B1D-5B76-4231-BDFD-FF18CD6D5F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15" b="16640"/>
          <a:stretch>
            <a:fillRect/>
          </a:stretch>
        </p:blipFill>
        <p:spPr bwMode="auto">
          <a:xfrm>
            <a:off x="116571" y="3053970"/>
            <a:ext cx="4916487" cy="200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CuadroTexto 8">
            <a:extLst>
              <a:ext uri="{FF2B5EF4-FFF2-40B4-BE49-F238E27FC236}">
                <a16:creationId xmlns:a16="http://schemas.microsoft.com/office/drawing/2014/main" id="{813FB93E-C2CF-4B53-82A0-EFF507D869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8" y="527866"/>
            <a:ext cx="5922962" cy="523875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s-CO" altLang="es-CO" sz="2800" b="1" dirty="0">
                <a:solidFill>
                  <a:schemeClr val="bg1"/>
                </a:solidFill>
                <a:latin typeface="Gadugi" panose="020B0502040204020203" pitchFamily="34" charset="0"/>
              </a:rPr>
              <a:t>Contenido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22DFA418-1D3C-4729-8850-88CB9C8E2C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0178402"/>
              </p:ext>
            </p:extLst>
          </p:nvPr>
        </p:nvGraphicFramePr>
        <p:xfrm>
          <a:off x="363538" y="1266825"/>
          <a:ext cx="8524875" cy="1655806"/>
        </p:xfrm>
        <a:graphic>
          <a:graphicData uri="http://schemas.openxmlformats.org/drawingml/2006/table">
            <a:tbl>
              <a:tblPr/>
              <a:tblGrid>
                <a:gridCol w="79200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48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8073">
                <a:tc>
                  <a:txBody>
                    <a:bodyPr/>
                    <a:lstStyle>
                      <a:lvl1pPr eaLnBrk="0" hangingPunct="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1pPr>
                      <a:lvl2pPr marL="742950" indent="-285750" eaLnBrk="0" hangingPunct="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2pPr>
                      <a:lvl3pPr marL="1143000" indent="-228600" eaLnBrk="0" hangingPunct="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3pPr>
                      <a:lvl4pPr marL="1600200" indent="-228600" eaLnBrk="0" hangingPunct="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4pPr>
                      <a:lvl5pPr marL="2057400" indent="-228600" eaLnBrk="0" hangingPunct="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s-CO" altLang="es-CO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  <a:sym typeface="Arial" panose="020B0604020202020204" pitchFamily="34" charset="0"/>
                        </a:rPr>
                        <a:t>1. Objetivo del informe……………………………………………………………………………………….</a:t>
                      </a:r>
                      <a:endParaRPr kumimoji="0" lang="es-CO" altLang="es-CO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marT="45698" marB="4569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A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1pPr>
                      <a:lvl2pPr marL="742950" indent="-285750" eaLnBrk="0" hangingPunct="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2pPr>
                      <a:lvl3pPr marL="1143000" indent="-228600" eaLnBrk="0" hangingPunct="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3pPr>
                      <a:lvl4pPr marL="1600200" indent="-228600" eaLnBrk="0" hangingPunct="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4pPr>
                      <a:lvl5pPr marL="2057400" indent="-228600" eaLnBrk="0" hangingPunct="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s-CO" altLang="es-CO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/>
                          <a:cs typeface="Arial"/>
                          <a:sym typeface="Arial" panose="020B0604020202020204" pitchFamily="34" charset="0"/>
                        </a:rPr>
                        <a:t>4 pág.</a:t>
                      </a:r>
                    </a:p>
                  </a:txBody>
                  <a:tcPr marT="45698" marB="4569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A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230">
                <a:tc>
                  <a:txBody>
                    <a:bodyPr/>
                    <a:lstStyle>
                      <a:lvl1pPr eaLnBrk="0" hangingPunct="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1pPr>
                      <a:lvl2pPr marL="742950" indent="-285750" eaLnBrk="0" hangingPunct="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2pPr>
                      <a:lvl3pPr marL="1143000" indent="-228600" eaLnBrk="0" hangingPunct="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3pPr>
                      <a:lvl4pPr marL="1600200" indent="-228600" eaLnBrk="0" hangingPunct="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4pPr>
                      <a:lvl5pPr marL="2057400" indent="-228600" eaLnBrk="0" hangingPunct="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s-CO" altLang="es-CO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  <a:sym typeface="Arial" panose="020B0604020202020204" pitchFamily="34" charset="0"/>
                        </a:rPr>
                        <a:t>2. Fases de </a:t>
                      </a:r>
                      <a:r>
                        <a:rPr lang="es-CO" altLang="es-CO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las</a:t>
                      </a:r>
                      <a:r>
                        <a:rPr kumimoji="0" lang="es-CO" altLang="es-CO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  <a:sym typeface="Arial" panose="020B0604020202020204" pitchFamily="34" charset="0"/>
                        </a:rPr>
                        <a:t> acciones…………………………………………………………………………</a:t>
                      </a:r>
                      <a:r>
                        <a:rPr kumimoji="0" lang="mr-IN" altLang="es-CO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ngal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…</a:t>
                      </a:r>
                      <a:r>
                        <a:rPr kumimoji="0" lang="es-ES" altLang="es-CO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ngal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……………</a:t>
                      </a:r>
                      <a:endParaRPr kumimoji="0" lang="es-CO" altLang="es-CO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marT="45698" marB="4569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A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1pPr>
                      <a:lvl2pPr marL="742950" indent="-285750" eaLnBrk="0" hangingPunct="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2pPr>
                      <a:lvl3pPr marL="1143000" indent="-228600" eaLnBrk="0" hangingPunct="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3pPr>
                      <a:lvl4pPr marL="1600200" indent="-228600" eaLnBrk="0" hangingPunct="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4pPr>
                      <a:lvl5pPr marL="2057400" indent="-228600" eaLnBrk="0" hangingPunct="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s-CO" altLang="es-CO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/>
                          <a:cs typeface="Arial"/>
                          <a:sym typeface="Arial" panose="020B0604020202020204" pitchFamily="34" charset="0"/>
                        </a:rPr>
                        <a:t>5</a:t>
                      </a:r>
                    </a:p>
                  </a:txBody>
                  <a:tcPr marT="45698" marB="4569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A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230">
                <a:tc>
                  <a:txBody>
                    <a:bodyPr/>
                    <a:lstStyle>
                      <a:lvl1pPr eaLnBrk="0" hangingPunct="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1pPr>
                      <a:lvl2pPr marL="742950" indent="-285750" eaLnBrk="0" hangingPunct="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2pPr>
                      <a:lvl3pPr marL="1143000" indent="-228600" eaLnBrk="0" hangingPunct="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3pPr>
                      <a:lvl4pPr marL="1600200" indent="-228600" eaLnBrk="0" hangingPunct="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4pPr>
                      <a:lvl5pPr marL="2057400" indent="-228600" eaLnBrk="0" hangingPunct="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s-ES" altLang="es-CO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  <a:sym typeface="Arial" panose="020B0604020202020204" pitchFamily="34" charset="0"/>
                        </a:rPr>
                        <a:t>3. Resultados y evidencias…………………………………………………………………………………..</a:t>
                      </a:r>
                      <a:endParaRPr kumimoji="0" lang="es-CO" altLang="es-CO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marT="45698" marB="4569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A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1pPr>
                      <a:lvl2pPr marL="742950" indent="-285750" eaLnBrk="0" hangingPunct="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2pPr>
                      <a:lvl3pPr marL="1143000" indent="-228600" eaLnBrk="0" hangingPunct="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3pPr>
                      <a:lvl4pPr marL="1600200" indent="-228600" eaLnBrk="0" hangingPunct="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4pPr>
                      <a:lvl5pPr marL="2057400" indent="-228600" eaLnBrk="0" hangingPunct="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s-ES" altLang="es-CO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/>
                          <a:cs typeface="Arial"/>
                          <a:sym typeface="Arial" panose="020B0604020202020204" pitchFamily="34" charset="0"/>
                        </a:rPr>
                        <a:t>6-31</a:t>
                      </a:r>
                      <a:endParaRPr kumimoji="0" lang="es-CO" altLang="es-CO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latin typeface="Arial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marT="45698" marB="4569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A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230">
                <a:tc>
                  <a:txBody>
                    <a:bodyPr/>
                    <a:lstStyle>
                      <a:lvl1pPr eaLnBrk="0" hangingPunct="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1pPr>
                      <a:lvl2pPr marL="742950" indent="-285750" eaLnBrk="0" hangingPunct="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2pPr>
                      <a:lvl3pPr marL="1143000" indent="-228600" eaLnBrk="0" hangingPunct="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3pPr>
                      <a:lvl4pPr marL="1600200" indent="-228600" eaLnBrk="0" hangingPunct="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4pPr>
                      <a:lvl5pPr marL="2057400" indent="-228600" eaLnBrk="0" hangingPunct="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s-CO" altLang="es-CO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  <a:sym typeface="Arial" panose="020B0604020202020204" pitchFamily="34" charset="0"/>
                        </a:rPr>
                        <a:t>4. Conclusiones……………………………………………………………………………………………….</a:t>
                      </a:r>
                      <a:endParaRPr kumimoji="0" lang="es-CO" altLang="es-CO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marT="45698" marB="4569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A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1pPr>
                      <a:lvl2pPr marL="742950" indent="-285750" eaLnBrk="0" hangingPunct="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2pPr>
                      <a:lvl3pPr marL="1143000" indent="-228600" eaLnBrk="0" hangingPunct="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3pPr>
                      <a:lvl4pPr marL="1600200" indent="-228600" eaLnBrk="0" hangingPunct="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4pPr>
                      <a:lvl5pPr marL="2057400" indent="-228600" eaLnBrk="0" hangingPunct="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s-ES" altLang="es-CO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/>
                          <a:cs typeface="Arial"/>
                          <a:sym typeface="Arial" panose="020B0604020202020204" pitchFamily="34" charset="0"/>
                        </a:rPr>
                        <a:t>3</a:t>
                      </a:r>
                      <a:r>
                        <a:rPr kumimoji="0" lang="es-CO" altLang="es-CO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/>
                          <a:cs typeface="Arial"/>
                          <a:sym typeface="Arial" panose="020B0604020202020204" pitchFamily="34" charset="0"/>
                        </a:rPr>
                        <a:t>2</a:t>
                      </a:r>
                    </a:p>
                  </a:txBody>
                  <a:tcPr marT="45698" marB="4569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A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CuadroTexto 19">
            <a:extLst>
              <a:ext uri="{FF2B5EF4-FFF2-40B4-BE49-F238E27FC236}">
                <a16:creationId xmlns:a16="http://schemas.microsoft.com/office/drawing/2014/main" id="{1DCA2F0B-6347-4121-8E84-AEDE695EEB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631" y="558320"/>
            <a:ext cx="6562810" cy="523875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s-CO" altLang="es-CO" sz="2800" b="1" dirty="0">
                <a:solidFill>
                  <a:schemeClr val="bg1"/>
                </a:solidFill>
                <a:latin typeface="Gadugi" panose="020B0502040204020203" pitchFamily="34" charset="0"/>
              </a:rPr>
              <a:t>3. Resultados y evidencias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978BF178-3DED-4A79-A97F-2751B249585F}"/>
              </a:ext>
            </a:extLst>
          </p:cNvPr>
          <p:cNvSpPr/>
          <p:nvPr/>
        </p:nvSpPr>
        <p:spPr>
          <a:xfrm>
            <a:off x="111319" y="877581"/>
            <a:ext cx="8817996" cy="523220"/>
          </a:xfrm>
          <a:prstGeom prst="rect">
            <a:avLst/>
          </a:prstGeom>
        </p:spPr>
        <p:txBody>
          <a:bodyPr numCol="2">
            <a:spAutoFit/>
          </a:bodyPr>
          <a:lstStyle/>
          <a:p>
            <a:pPr marR="32385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tabLst>
                <a:tab pos="3473450" algn="l"/>
                <a:tab pos="4107815" algn="l"/>
                <a:tab pos="4655820" algn="l"/>
                <a:tab pos="4995545" algn="l"/>
                <a:tab pos="5537835" algn="l"/>
                <a:tab pos="5845810" algn="l"/>
              </a:tabLst>
              <a:defRPr/>
            </a:pPr>
            <a:endParaRPr lang="es-CO" kern="0">
              <a:solidFill>
                <a:srgbClr val="292929"/>
              </a:solidFill>
              <a:latin typeface="Gadugi" panose="020B0502040204020203" pitchFamily="34" charset="0"/>
              <a:ea typeface="Arial"/>
              <a:cs typeface="Arial"/>
              <a:sym typeface="Arial"/>
            </a:endParaRPr>
          </a:p>
          <a:p>
            <a:pPr marR="32385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tabLst>
                <a:tab pos="3473450" algn="l"/>
                <a:tab pos="4107815" algn="l"/>
                <a:tab pos="4655820" algn="l"/>
                <a:tab pos="4995545" algn="l"/>
                <a:tab pos="5537835" algn="l"/>
                <a:tab pos="5845810" algn="l"/>
              </a:tabLst>
              <a:defRPr/>
            </a:pPr>
            <a:endParaRPr lang="es-CO" kern="0">
              <a:latin typeface="Gadugi" panose="020B0502040204020203" pitchFamily="34" charset="0"/>
              <a:ea typeface="Arial" panose="020B0604020202020204" pitchFamily="34" charset="0"/>
              <a:cs typeface="Arial"/>
              <a:sym typeface="Arial"/>
            </a:endParaRPr>
          </a:p>
        </p:txBody>
      </p:sp>
      <p:sp>
        <p:nvSpPr>
          <p:cNvPr id="23557" name="CuadroTexto 24">
            <a:extLst>
              <a:ext uri="{FF2B5EF4-FFF2-40B4-BE49-F238E27FC236}">
                <a16:creationId xmlns:a16="http://schemas.microsoft.com/office/drawing/2014/main" id="{2A9F96B1-4D8E-4EB2-95FB-B17547DDB4F0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189203" y="4698357"/>
            <a:ext cx="284684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s-CO" altLang="es-CO" b="1" i="1" dirty="0">
                <a:solidFill>
                  <a:srgbClr val="FF9900"/>
                </a:solidFill>
                <a:latin typeface="News Gothic MT" panose="020B0504020203020204" pitchFamily="34" charset="0"/>
              </a:rPr>
              <a:t>¡</a:t>
            </a:r>
            <a:r>
              <a:rPr lang="es-CO" altLang="es-CO" b="1" i="1" dirty="0" err="1">
                <a:solidFill>
                  <a:srgbClr val="FF9900"/>
                </a:solidFill>
                <a:latin typeface="News Gothic MT" panose="020B0504020203020204" pitchFamily="34" charset="0"/>
              </a:rPr>
              <a:t>MinJusticia</a:t>
            </a:r>
            <a:r>
              <a:rPr lang="es-CO" altLang="es-CO" b="1" i="1" dirty="0">
                <a:solidFill>
                  <a:srgbClr val="FF9900"/>
                </a:solidFill>
                <a:latin typeface="News Gothic MT" panose="020B0504020203020204" pitchFamily="34" charset="0"/>
              </a:rPr>
              <a:t> te escucha!</a:t>
            </a:r>
          </a:p>
        </p:txBody>
      </p:sp>
      <p:sp>
        <p:nvSpPr>
          <p:cNvPr id="23559" name="CuadroTexto 1">
            <a:extLst>
              <a:ext uri="{FF2B5EF4-FFF2-40B4-BE49-F238E27FC236}">
                <a16:creationId xmlns:a16="http://schemas.microsoft.com/office/drawing/2014/main" id="{39E569B8-3B69-4B93-9F42-9BE368BA3A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630" y="1379439"/>
            <a:ext cx="8760740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s-CO" sz="1800" b="1" kern="0" dirty="0">
                <a:solidFill>
                  <a:srgbClr val="000000"/>
                </a:solidFill>
                <a:latin typeface="+mj-lt"/>
              </a:rPr>
              <a:t>Difusión de la herramienta </a:t>
            </a:r>
            <a:r>
              <a:rPr lang="es-CO" sz="1800" b="1" kern="0" dirty="0" err="1">
                <a:solidFill>
                  <a:srgbClr val="000000"/>
                </a:solidFill>
                <a:latin typeface="+mj-lt"/>
              </a:rPr>
              <a:t>Suin</a:t>
            </a:r>
            <a:r>
              <a:rPr lang="es-CO" sz="1800" b="1" kern="0" dirty="0">
                <a:solidFill>
                  <a:srgbClr val="000000"/>
                </a:solidFill>
                <a:latin typeface="+mj-lt"/>
              </a:rPr>
              <a:t> </a:t>
            </a:r>
            <a:r>
              <a:rPr lang="es-CO" sz="1800" b="1" kern="0" dirty="0" err="1">
                <a:solidFill>
                  <a:srgbClr val="000000"/>
                </a:solidFill>
                <a:latin typeface="+mj-lt"/>
              </a:rPr>
              <a:t>Juriscol</a:t>
            </a:r>
            <a:r>
              <a:rPr lang="es-CO" sz="1800" b="1" kern="0" dirty="0">
                <a:solidFill>
                  <a:srgbClr val="000000"/>
                </a:solidFill>
                <a:latin typeface="+mj-lt"/>
              </a:rPr>
              <a:t> </a:t>
            </a:r>
            <a:endParaRPr lang="es-ES" sz="1800" b="1" kern="0" dirty="0">
              <a:solidFill>
                <a:srgbClr val="000000"/>
              </a:solidFill>
              <a:latin typeface="+mj-lt"/>
            </a:endParaRPr>
          </a:p>
          <a:p>
            <a:pPr eaLnBrk="1" hangingPunct="1"/>
            <a:r>
              <a:rPr lang="es-ES" sz="1800" b="1" kern="0" dirty="0">
                <a:solidFill>
                  <a:srgbClr val="000000"/>
                </a:solidFill>
                <a:latin typeface="+mj-lt"/>
              </a:rPr>
              <a:t>4. </a:t>
            </a:r>
            <a:r>
              <a:rPr lang="es-ES" sz="1800" b="1" kern="0" dirty="0">
                <a:latin typeface="+mj-lt"/>
              </a:rPr>
              <a:t>¿Le parece que el tiempo de la reunión fue?:</a:t>
            </a:r>
          </a:p>
          <a:p>
            <a:pPr eaLnBrk="1" hangingPunct="1"/>
            <a:endParaRPr lang="es-ES" sz="1800" b="1" kern="0" dirty="0">
              <a:solidFill>
                <a:srgbClr val="000000"/>
              </a:solidFill>
              <a:latin typeface="+mj-lt"/>
            </a:endParaRPr>
          </a:p>
          <a:p>
            <a:pPr eaLnBrk="1" hangingPunct="1"/>
            <a:r>
              <a:rPr lang="es-ES" sz="1800" b="1" kern="0" dirty="0">
                <a:latin typeface="+mj-lt"/>
              </a:rPr>
              <a:t>Respuestas:</a:t>
            </a:r>
          </a:p>
          <a:p>
            <a:pPr eaLnBrk="1" hangingPunct="1"/>
            <a:r>
              <a:rPr lang="es-ES" sz="1800" b="1" kern="0" dirty="0">
                <a:solidFill>
                  <a:srgbClr val="000000"/>
                </a:solidFill>
                <a:latin typeface="+mj-lt"/>
              </a:rPr>
              <a:t>Largo</a:t>
            </a:r>
            <a:r>
              <a:rPr lang="es-ES" sz="1800" b="1" kern="0" dirty="0">
                <a:latin typeface="+mj-lt"/>
              </a:rPr>
              <a:t> 4,2%</a:t>
            </a:r>
          </a:p>
          <a:p>
            <a:pPr eaLnBrk="1" hangingPunct="1"/>
            <a:r>
              <a:rPr lang="es-ES" sz="1800" b="1" kern="0" dirty="0">
                <a:latin typeface="+mj-lt"/>
              </a:rPr>
              <a:t>Adecuado 90%</a:t>
            </a:r>
          </a:p>
          <a:p>
            <a:pPr eaLnBrk="1" hangingPunct="1"/>
            <a:r>
              <a:rPr lang="es-ES" sz="1800" b="1" kern="0" dirty="0">
                <a:solidFill>
                  <a:srgbClr val="000000"/>
                </a:solidFill>
                <a:latin typeface="+mj-lt"/>
              </a:rPr>
              <a:t>Corto 5,8%</a:t>
            </a:r>
          </a:p>
          <a:p>
            <a:pPr eaLnBrk="1" hangingPunct="1"/>
            <a:endParaRPr lang="es-ES" altLang="es-CO" sz="1800" b="1" dirty="0">
              <a:solidFill>
                <a:srgbClr val="FF9900"/>
              </a:solidFill>
              <a:latin typeface="News Gothic MT"/>
              <a:cs typeface="Arial"/>
            </a:endParaRPr>
          </a:p>
          <a:p>
            <a:endParaRPr lang="es-ES" altLang="es-CO" sz="1800" b="1" dirty="0">
              <a:solidFill>
                <a:srgbClr val="FF9900"/>
              </a:solidFill>
              <a:latin typeface="News Gothic MT" panose="020B0504020203020204" pitchFamily="34" charset="0"/>
            </a:endParaRPr>
          </a:p>
        </p:txBody>
      </p:sp>
      <p:sp>
        <p:nvSpPr>
          <p:cNvPr id="23560" name="Rectángulo 9">
            <a:extLst>
              <a:ext uri="{FF2B5EF4-FFF2-40B4-BE49-F238E27FC236}">
                <a16:creationId xmlns:a16="http://schemas.microsoft.com/office/drawing/2014/main" id="{C0895660-D5DF-4286-B769-4B7A531FB5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888" y="1085850"/>
            <a:ext cx="87931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just" eaLnBrk="1" hangingPunct="1"/>
            <a:endParaRPr lang="es-CO" altLang="es-CO" sz="1800" b="1" dirty="0">
              <a:latin typeface="Gadugi" panose="020B0502040204020203" pitchFamily="34" charset="0"/>
            </a:endParaRP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EADA2771-221D-5331-D24E-027B124803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33321065"/>
              </p:ext>
            </p:extLst>
          </p:nvPr>
        </p:nvGraphicFramePr>
        <p:xfrm>
          <a:off x="1684552" y="1898153"/>
          <a:ext cx="6003459" cy="2864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128626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CuadroTexto 19">
            <a:extLst>
              <a:ext uri="{FF2B5EF4-FFF2-40B4-BE49-F238E27FC236}">
                <a16:creationId xmlns:a16="http://schemas.microsoft.com/office/drawing/2014/main" id="{1DCA2F0B-6347-4121-8E84-AEDE695EEB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947" y="488137"/>
            <a:ext cx="6661375" cy="523875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s-CO" altLang="es-CO" sz="2800" b="1" dirty="0">
                <a:solidFill>
                  <a:schemeClr val="bg1"/>
                </a:solidFill>
                <a:latin typeface="Gadugi" panose="020B0502040204020203" pitchFamily="34" charset="0"/>
              </a:rPr>
              <a:t>3. Resultados y evidencias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978BF178-3DED-4A79-A97F-2751B249585F}"/>
              </a:ext>
            </a:extLst>
          </p:cNvPr>
          <p:cNvSpPr/>
          <p:nvPr/>
        </p:nvSpPr>
        <p:spPr>
          <a:xfrm>
            <a:off x="111319" y="877581"/>
            <a:ext cx="8817996" cy="523220"/>
          </a:xfrm>
          <a:prstGeom prst="rect">
            <a:avLst/>
          </a:prstGeom>
        </p:spPr>
        <p:txBody>
          <a:bodyPr numCol="2">
            <a:spAutoFit/>
          </a:bodyPr>
          <a:lstStyle/>
          <a:p>
            <a:pPr marR="32385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tabLst>
                <a:tab pos="3473450" algn="l"/>
                <a:tab pos="4107815" algn="l"/>
                <a:tab pos="4655820" algn="l"/>
                <a:tab pos="4995545" algn="l"/>
                <a:tab pos="5537835" algn="l"/>
                <a:tab pos="5845810" algn="l"/>
              </a:tabLst>
              <a:defRPr/>
            </a:pPr>
            <a:endParaRPr lang="es-CO" kern="0">
              <a:solidFill>
                <a:srgbClr val="292929"/>
              </a:solidFill>
              <a:latin typeface="Gadugi" panose="020B0502040204020203" pitchFamily="34" charset="0"/>
              <a:ea typeface="Arial"/>
              <a:cs typeface="Arial"/>
              <a:sym typeface="Arial"/>
            </a:endParaRPr>
          </a:p>
          <a:p>
            <a:pPr marR="32385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tabLst>
                <a:tab pos="3473450" algn="l"/>
                <a:tab pos="4107815" algn="l"/>
                <a:tab pos="4655820" algn="l"/>
                <a:tab pos="4995545" algn="l"/>
                <a:tab pos="5537835" algn="l"/>
                <a:tab pos="5845810" algn="l"/>
              </a:tabLst>
              <a:defRPr/>
            </a:pPr>
            <a:endParaRPr lang="es-CO" kern="0">
              <a:latin typeface="Gadugi" panose="020B0502040204020203" pitchFamily="34" charset="0"/>
              <a:ea typeface="Arial" panose="020B0604020202020204" pitchFamily="34" charset="0"/>
              <a:cs typeface="Arial"/>
              <a:sym typeface="Arial"/>
            </a:endParaRPr>
          </a:p>
        </p:txBody>
      </p:sp>
      <p:sp>
        <p:nvSpPr>
          <p:cNvPr id="23557" name="CuadroTexto 24">
            <a:extLst>
              <a:ext uri="{FF2B5EF4-FFF2-40B4-BE49-F238E27FC236}">
                <a16:creationId xmlns:a16="http://schemas.microsoft.com/office/drawing/2014/main" id="{2A9F96B1-4D8E-4EB2-95FB-B17547DDB4F0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455243" y="4610923"/>
            <a:ext cx="268875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s-CO" altLang="es-CO" b="1" i="1" dirty="0">
                <a:solidFill>
                  <a:srgbClr val="FF9900"/>
                </a:solidFill>
                <a:latin typeface="News Gothic MT" panose="020B0504020203020204" pitchFamily="34" charset="0"/>
              </a:rPr>
              <a:t>¡</a:t>
            </a:r>
            <a:r>
              <a:rPr lang="es-CO" altLang="es-CO" b="1" i="1" dirty="0" err="1">
                <a:solidFill>
                  <a:srgbClr val="FF9900"/>
                </a:solidFill>
                <a:latin typeface="News Gothic MT" panose="020B0504020203020204" pitchFamily="34" charset="0"/>
              </a:rPr>
              <a:t>MinJusticia</a:t>
            </a:r>
            <a:r>
              <a:rPr lang="es-CO" altLang="es-CO" b="1" i="1" dirty="0">
                <a:solidFill>
                  <a:srgbClr val="FF9900"/>
                </a:solidFill>
                <a:latin typeface="News Gothic MT" panose="020B0504020203020204" pitchFamily="34" charset="0"/>
              </a:rPr>
              <a:t> te escucha!</a:t>
            </a:r>
          </a:p>
        </p:txBody>
      </p:sp>
      <p:sp>
        <p:nvSpPr>
          <p:cNvPr id="23559" name="CuadroTexto 1">
            <a:extLst>
              <a:ext uri="{FF2B5EF4-FFF2-40B4-BE49-F238E27FC236}">
                <a16:creationId xmlns:a16="http://schemas.microsoft.com/office/drawing/2014/main" id="{39E569B8-3B69-4B93-9F42-9BE368BA3A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575" y="1477639"/>
            <a:ext cx="8760740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s-ES" sz="1800" b="1" kern="0" dirty="0">
                <a:latin typeface="+mj-lt"/>
              </a:rPr>
              <a:t>5</a:t>
            </a:r>
            <a:r>
              <a:rPr lang="es-ES" sz="1800" b="1" kern="0" dirty="0">
                <a:solidFill>
                  <a:srgbClr val="000000"/>
                </a:solidFill>
                <a:latin typeface="+mj-lt"/>
              </a:rPr>
              <a:t>. </a:t>
            </a:r>
            <a:r>
              <a:rPr lang="es-ES" sz="1800" b="1" kern="0" dirty="0">
                <a:latin typeface="+mj-lt"/>
              </a:rPr>
              <a:t>¿Tiene alguna sugerencia para la próxima socialización?:</a:t>
            </a:r>
          </a:p>
          <a:p>
            <a:pPr eaLnBrk="1" hangingPunct="1"/>
            <a:r>
              <a:rPr lang="es-ES" sz="1800" b="1" kern="0" dirty="0">
                <a:latin typeface="+mj-lt"/>
              </a:rPr>
              <a:t>Pregunta de tipo abierta, no obligatoria.</a:t>
            </a:r>
          </a:p>
          <a:p>
            <a:pPr eaLnBrk="1" hangingPunct="1"/>
            <a:endParaRPr lang="es-ES" sz="1800" b="1" kern="0" dirty="0">
              <a:solidFill>
                <a:srgbClr val="000000"/>
              </a:solidFill>
              <a:latin typeface="+mj-lt"/>
            </a:endParaRPr>
          </a:p>
          <a:p>
            <a:pPr eaLnBrk="1" hangingPunct="1"/>
            <a:r>
              <a:rPr lang="es-ES" sz="1800" b="1" kern="0" dirty="0">
                <a:latin typeface="+mj-lt"/>
              </a:rPr>
              <a:t>Respuestas digitalizadas por el usuario:</a:t>
            </a:r>
          </a:p>
          <a:p>
            <a:pPr eaLnBrk="1" hangingPunct="1"/>
            <a:r>
              <a:rPr lang="es-ES" sz="1800" b="1" kern="0" dirty="0">
                <a:latin typeface="+mj-lt"/>
              </a:rPr>
              <a:t>Nada</a:t>
            </a:r>
          </a:p>
          <a:p>
            <a:pPr eaLnBrk="1" hangingPunct="1"/>
            <a:r>
              <a:rPr lang="es-ES" sz="1800" b="1" kern="0" dirty="0">
                <a:solidFill>
                  <a:srgbClr val="000000"/>
                </a:solidFill>
                <a:latin typeface="+mj-lt"/>
              </a:rPr>
              <a:t>Ninguno/a</a:t>
            </a:r>
          </a:p>
          <a:p>
            <a:pPr eaLnBrk="1" hangingPunct="1"/>
            <a:r>
              <a:rPr lang="es-ES" sz="1800" b="1" kern="0" dirty="0">
                <a:latin typeface="+mj-lt"/>
              </a:rPr>
              <a:t>No aplica o n/a</a:t>
            </a:r>
          </a:p>
          <a:p>
            <a:pPr eaLnBrk="1" hangingPunct="1"/>
            <a:r>
              <a:rPr lang="es-ES" sz="1800" b="1" kern="0" dirty="0">
                <a:solidFill>
                  <a:srgbClr val="000000"/>
                </a:solidFill>
                <a:latin typeface="+mj-lt"/>
              </a:rPr>
              <a:t>Excelente socialización</a:t>
            </a:r>
          </a:p>
          <a:p>
            <a:pPr eaLnBrk="1" hangingPunct="1"/>
            <a:r>
              <a:rPr lang="es-ES" sz="1800" b="1" kern="0" dirty="0">
                <a:latin typeface="+mj-lt"/>
              </a:rPr>
              <a:t>Buen proyecto tecnológico </a:t>
            </a:r>
          </a:p>
          <a:p>
            <a:pPr eaLnBrk="1" hangingPunct="1"/>
            <a:r>
              <a:rPr lang="es-ES" sz="1800" b="1" kern="0" dirty="0">
                <a:latin typeface="+mj-lt"/>
              </a:rPr>
              <a:t>Gran ayuda a nosotros los estudiantes</a:t>
            </a:r>
          </a:p>
          <a:p>
            <a:pPr eaLnBrk="1" hangingPunct="1"/>
            <a:r>
              <a:rPr lang="es-ES" sz="1800" b="1" kern="0" dirty="0">
                <a:latin typeface="+mj-lt"/>
              </a:rPr>
              <a:t>Muy útil </a:t>
            </a:r>
            <a:endParaRPr lang="es-ES" sz="1800" b="1" kern="0" dirty="0">
              <a:solidFill>
                <a:srgbClr val="000000"/>
              </a:solidFill>
              <a:latin typeface="+mj-lt"/>
            </a:endParaRPr>
          </a:p>
          <a:p>
            <a:pPr eaLnBrk="1" hangingPunct="1"/>
            <a:endParaRPr lang="es-ES" altLang="es-CO" sz="1800" b="1" dirty="0">
              <a:solidFill>
                <a:srgbClr val="FF9900"/>
              </a:solidFill>
              <a:latin typeface="News Gothic MT"/>
              <a:cs typeface="Arial"/>
            </a:endParaRPr>
          </a:p>
          <a:p>
            <a:endParaRPr lang="es-ES" altLang="es-CO" sz="1800" b="1" dirty="0">
              <a:solidFill>
                <a:srgbClr val="FF9900"/>
              </a:solidFill>
              <a:latin typeface="News Gothic MT" panose="020B0504020203020204" pitchFamily="34" charset="0"/>
            </a:endParaRPr>
          </a:p>
        </p:txBody>
      </p:sp>
      <p:sp>
        <p:nvSpPr>
          <p:cNvPr id="23560" name="Rectángulo 9">
            <a:extLst>
              <a:ext uri="{FF2B5EF4-FFF2-40B4-BE49-F238E27FC236}">
                <a16:creationId xmlns:a16="http://schemas.microsoft.com/office/drawing/2014/main" id="{C0895660-D5DF-4286-B769-4B7A531FB5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496" y="1085850"/>
            <a:ext cx="87931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just" eaLnBrk="1" hangingPunct="1"/>
            <a:endParaRPr lang="es-CO" altLang="es-CO" sz="1800" b="1" dirty="0">
              <a:latin typeface="Gadugi" panose="020B0502040204020203" pitchFamily="34" charset="0"/>
            </a:endParaRP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EADA2771-221D-5331-D24E-027B1248037C}"/>
              </a:ext>
            </a:extLst>
          </p:cNvPr>
          <p:cNvGraphicFramePr/>
          <p:nvPr/>
        </p:nvGraphicFramePr>
        <p:xfrm>
          <a:off x="1570270" y="1193402"/>
          <a:ext cx="6003459" cy="2864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667583AA-B666-4A86-5C36-D99244F20F10}"/>
              </a:ext>
            </a:extLst>
          </p:cNvPr>
          <p:cNvGraphicFramePr/>
          <p:nvPr/>
        </p:nvGraphicFramePr>
        <p:xfrm>
          <a:off x="4013860" y="1791116"/>
          <a:ext cx="4568042" cy="28642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6997766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ángulo 20">
            <a:extLst>
              <a:ext uri="{FF2B5EF4-FFF2-40B4-BE49-F238E27FC236}">
                <a16:creationId xmlns:a16="http://schemas.microsoft.com/office/drawing/2014/main" id="{4EA654B6-4968-465A-B73C-424B5D65E239}"/>
              </a:ext>
            </a:extLst>
          </p:cNvPr>
          <p:cNvSpPr/>
          <p:nvPr/>
        </p:nvSpPr>
        <p:spPr>
          <a:xfrm>
            <a:off x="111319" y="877581"/>
            <a:ext cx="8817996" cy="523220"/>
          </a:xfrm>
          <a:prstGeom prst="rect">
            <a:avLst/>
          </a:prstGeom>
        </p:spPr>
        <p:txBody>
          <a:bodyPr numCol="2">
            <a:spAutoFit/>
          </a:bodyPr>
          <a:lstStyle/>
          <a:p>
            <a:pPr marR="32385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tabLst>
                <a:tab pos="3473450" algn="l"/>
                <a:tab pos="4107815" algn="l"/>
                <a:tab pos="4655820" algn="l"/>
                <a:tab pos="4995545" algn="l"/>
                <a:tab pos="5537835" algn="l"/>
                <a:tab pos="5845810" algn="l"/>
              </a:tabLst>
              <a:defRPr/>
            </a:pPr>
            <a:endParaRPr lang="es-CO" kern="0">
              <a:solidFill>
                <a:srgbClr val="292929"/>
              </a:solidFill>
              <a:latin typeface="Gadugi" panose="020B0502040204020203" pitchFamily="34" charset="0"/>
              <a:ea typeface="Arial"/>
              <a:cs typeface="Arial"/>
              <a:sym typeface="Arial"/>
            </a:endParaRPr>
          </a:p>
          <a:p>
            <a:pPr marR="32385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tabLst>
                <a:tab pos="3473450" algn="l"/>
                <a:tab pos="4107815" algn="l"/>
                <a:tab pos="4655820" algn="l"/>
                <a:tab pos="4995545" algn="l"/>
                <a:tab pos="5537835" algn="l"/>
                <a:tab pos="5845810" algn="l"/>
              </a:tabLst>
              <a:defRPr/>
            </a:pPr>
            <a:endParaRPr lang="es-CO" kern="0">
              <a:latin typeface="Gadugi" panose="020B0502040204020203" pitchFamily="34" charset="0"/>
              <a:ea typeface="Arial" panose="020B0604020202020204" pitchFamily="34" charset="0"/>
              <a:cs typeface="Arial"/>
              <a:sym typeface="Arial"/>
            </a:endParaRPr>
          </a:p>
        </p:txBody>
      </p:sp>
      <p:sp>
        <p:nvSpPr>
          <p:cNvPr id="41988" name="CuadroTexto 19">
            <a:extLst>
              <a:ext uri="{FF2B5EF4-FFF2-40B4-BE49-F238E27FC236}">
                <a16:creationId xmlns:a16="http://schemas.microsoft.com/office/drawing/2014/main" id="{5540001B-5267-40BD-AD59-AF2B708292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733" y="495864"/>
            <a:ext cx="6349690" cy="461962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s-CO" altLang="es-CO" sz="2400" b="1">
                <a:solidFill>
                  <a:schemeClr val="bg1"/>
                </a:solidFill>
                <a:latin typeface="Gadugi" panose="020B0502040204020203" pitchFamily="34" charset="0"/>
              </a:rPr>
              <a:t>4. Conclusiones</a:t>
            </a:r>
          </a:p>
        </p:txBody>
      </p:sp>
      <p:sp>
        <p:nvSpPr>
          <p:cNvPr id="41991" name="CuadroTexto 1">
            <a:extLst>
              <a:ext uri="{FF2B5EF4-FFF2-40B4-BE49-F238E27FC236}">
                <a16:creationId xmlns:a16="http://schemas.microsoft.com/office/drawing/2014/main" id="{45FC4DCC-B548-42AD-809C-72BD78DF27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733" y="986167"/>
            <a:ext cx="8475810" cy="4370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 marL="342900" indent="-3429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just" eaLnBrk="1" hangingPunct="1">
              <a:buAutoNum type="arabicPeriod"/>
            </a:pPr>
            <a:r>
              <a:rPr lang="es-CO" sz="2000" dirty="0">
                <a:solidFill>
                  <a:schemeClr val="tx1"/>
                </a:solidFill>
                <a:latin typeface="+mn-lt"/>
                <a:cs typeface="Arial"/>
              </a:rPr>
              <a:t>Se dio a conocer a la ciudadanía los resultados de los ejercicios de </a:t>
            </a:r>
            <a:r>
              <a:rPr lang="es-ES" sz="2000" dirty="0">
                <a:solidFill>
                  <a:schemeClr val="tx1"/>
                </a:solidFill>
                <a:latin typeface="+mn-lt"/>
                <a:cs typeface="Arial"/>
              </a:rPr>
              <a:t>divulgación y socialización de la herramienta </a:t>
            </a:r>
            <a:r>
              <a:rPr lang="es-ES" sz="2000" dirty="0" err="1">
                <a:solidFill>
                  <a:schemeClr val="tx1"/>
                </a:solidFill>
                <a:latin typeface="+mn-lt"/>
                <a:cs typeface="Arial"/>
              </a:rPr>
              <a:t>Suin</a:t>
            </a:r>
            <a:r>
              <a:rPr lang="es-ES" sz="2000" dirty="0">
                <a:solidFill>
                  <a:schemeClr val="tx1"/>
                </a:solidFill>
                <a:latin typeface="+mn-lt"/>
                <a:cs typeface="Arial"/>
              </a:rPr>
              <a:t> </a:t>
            </a:r>
            <a:r>
              <a:rPr lang="es-ES" sz="2000" dirty="0" err="1">
                <a:solidFill>
                  <a:schemeClr val="tx1"/>
                </a:solidFill>
                <a:latin typeface="+mn-lt"/>
                <a:cs typeface="Arial"/>
              </a:rPr>
              <a:t>Juriscol</a:t>
            </a:r>
            <a:r>
              <a:rPr lang="es-ES" sz="2000" dirty="0">
                <a:solidFill>
                  <a:schemeClr val="tx1"/>
                </a:solidFill>
                <a:latin typeface="+mn-lt"/>
                <a:cs typeface="Arial"/>
              </a:rPr>
              <a:t>.</a:t>
            </a:r>
            <a:endParaRPr lang="es-ES" altLang="es-CO" sz="2000" dirty="0">
              <a:solidFill>
                <a:schemeClr val="tx1"/>
              </a:solidFill>
              <a:latin typeface="+mn-lt"/>
              <a:cs typeface="Arial"/>
            </a:endParaRPr>
          </a:p>
          <a:p>
            <a:pPr algn="just">
              <a:buAutoNum type="arabicPeriod"/>
            </a:pPr>
            <a:r>
              <a:rPr lang="es-ES" sz="2000" dirty="0">
                <a:solidFill>
                  <a:schemeClr val="tx1"/>
                </a:solidFill>
                <a:latin typeface="+mn-lt"/>
                <a:cs typeface="Arial"/>
              </a:rPr>
              <a:t>Se logró realizar ejercicios de difusión de la herramienta </a:t>
            </a:r>
            <a:r>
              <a:rPr lang="es-ES" sz="2000" dirty="0" err="1">
                <a:solidFill>
                  <a:schemeClr val="tx1"/>
                </a:solidFill>
                <a:latin typeface="+mn-lt"/>
                <a:cs typeface="Arial"/>
              </a:rPr>
              <a:t>Suin</a:t>
            </a:r>
            <a:r>
              <a:rPr lang="es-ES" sz="2000" dirty="0">
                <a:solidFill>
                  <a:schemeClr val="tx1"/>
                </a:solidFill>
                <a:latin typeface="+mn-lt"/>
                <a:cs typeface="Arial"/>
              </a:rPr>
              <a:t> </a:t>
            </a:r>
            <a:r>
              <a:rPr lang="es-ES" sz="2000" dirty="0" err="1">
                <a:solidFill>
                  <a:schemeClr val="tx1"/>
                </a:solidFill>
                <a:latin typeface="+mn-lt"/>
                <a:cs typeface="Arial"/>
              </a:rPr>
              <a:t>Juriscol</a:t>
            </a:r>
            <a:r>
              <a:rPr lang="es-ES" sz="2000" dirty="0">
                <a:solidFill>
                  <a:schemeClr val="tx1"/>
                </a:solidFill>
                <a:latin typeface="+mn-lt"/>
                <a:cs typeface="Arial"/>
              </a:rPr>
              <a:t>, en la cual participaron estudiantes y docentes pertenecientes a las diferentes universidades del Territorio Nacional.</a:t>
            </a:r>
            <a:endParaRPr lang="es-ES" altLang="es-CO" sz="2000" dirty="0">
              <a:solidFill>
                <a:schemeClr val="tx1"/>
              </a:solidFill>
              <a:latin typeface="+mn-lt"/>
              <a:cs typeface="Arial"/>
            </a:endParaRPr>
          </a:p>
          <a:p>
            <a:pPr algn="just">
              <a:buAutoNum type="arabicPeriod"/>
            </a:pPr>
            <a:r>
              <a:rPr lang="es-ES" sz="2000" dirty="0">
                <a:solidFill>
                  <a:schemeClr val="tx1"/>
                </a:solidFill>
                <a:latin typeface="+mn-lt"/>
                <a:cs typeface="Arial"/>
              </a:rPr>
              <a:t>Se hicieron ejercicios de socialización de la metodología de depuración de los Decretos Únicos Reglamentarios (DUR) </a:t>
            </a:r>
            <a:r>
              <a:rPr lang="es-CO" sz="2000" dirty="0">
                <a:solidFill>
                  <a:schemeClr val="tx1"/>
                </a:solidFill>
                <a:latin typeface="+mn-lt"/>
                <a:cs typeface="Arial"/>
              </a:rPr>
              <a:t> y de la normativa expedidas por las entidades territoriales, a los grupos de interés de los sectores y entidades.</a:t>
            </a:r>
            <a:endParaRPr lang="es-ES" sz="2000" dirty="0">
              <a:solidFill>
                <a:schemeClr val="tx1"/>
              </a:solidFill>
              <a:latin typeface="+mn-lt"/>
              <a:cs typeface="Arial"/>
            </a:endParaRPr>
          </a:p>
          <a:p>
            <a:pPr algn="just">
              <a:buAutoNum type="arabicPeriod"/>
            </a:pPr>
            <a:r>
              <a:rPr lang="es-CO" sz="2000" dirty="0">
                <a:solidFill>
                  <a:schemeClr val="tx1"/>
                </a:solidFill>
                <a:latin typeface="+mn-lt"/>
                <a:cs typeface="Arial"/>
              </a:rPr>
              <a:t> Se realizaron encuestas a la ciudadanía, se evidenció la percepción y necesidades que tienen las personas acerca del portal web de </a:t>
            </a:r>
            <a:r>
              <a:rPr lang="es-CO" sz="2000" dirty="0" err="1">
                <a:solidFill>
                  <a:schemeClr val="tx1"/>
                </a:solidFill>
                <a:latin typeface="+mn-lt"/>
                <a:cs typeface="Arial"/>
              </a:rPr>
              <a:t>Suin</a:t>
            </a:r>
            <a:r>
              <a:rPr lang="es-CO" sz="2000" dirty="0">
                <a:solidFill>
                  <a:schemeClr val="tx1"/>
                </a:solidFill>
                <a:latin typeface="+mn-lt"/>
                <a:cs typeface="Arial"/>
              </a:rPr>
              <a:t> </a:t>
            </a:r>
            <a:r>
              <a:rPr lang="es-CO" sz="2000" dirty="0" err="1">
                <a:solidFill>
                  <a:schemeClr val="tx1"/>
                </a:solidFill>
                <a:latin typeface="+mn-lt"/>
                <a:cs typeface="Arial"/>
              </a:rPr>
              <a:t>Juriscol</a:t>
            </a:r>
            <a:r>
              <a:rPr lang="es-CO" sz="2000" dirty="0">
                <a:solidFill>
                  <a:schemeClr val="tx1"/>
                </a:solidFill>
                <a:latin typeface="+mn-lt"/>
                <a:cs typeface="Arial"/>
              </a:rPr>
              <a:t> y a la depuración normativa.</a:t>
            </a:r>
          </a:p>
          <a:p>
            <a:pPr algn="just">
              <a:buAutoNum type="arabicPeriod"/>
            </a:pPr>
            <a:r>
              <a:rPr lang="es-CO" sz="2000" dirty="0">
                <a:solidFill>
                  <a:schemeClr val="tx1"/>
                </a:solidFill>
                <a:latin typeface="+mn-lt"/>
                <a:cs typeface="Arial"/>
              </a:rPr>
              <a:t> Se dio cumplimiento al plan de participación ciudadana del año 2022.</a:t>
            </a:r>
          </a:p>
          <a:p>
            <a:pPr marL="0" indent="0"/>
            <a:endParaRPr lang="es-CO" sz="1800" dirty="0">
              <a:solidFill>
                <a:schemeClr val="tx1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CuadroTexto 19">
            <a:extLst>
              <a:ext uri="{FF2B5EF4-FFF2-40B4-BE49-F238E27FC236}">
                <a16:creationId xmlns:a16="http://schemas.microsoft.com/office/drawing/2014/main" id="{878716B4-D573-4626-A165-2DD959249A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461" y="486458"/>
            <a:ext cx="6349405" cy="523875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s-CO" altLang="es-CO" sz="2800" b="1" dirty="0">
                <a:solidFill>
                  <a:schemeClr val="bg1"/>
                </a:solidFill>
                <a:latin typeface="Gadugi" panose="020B0502040204020203" pitchFamily="34" charset="0"/>
              </a:rPr>
              <a:t>Publicación informe de resultados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B66CC602-E90A-4E55-9581-195990677D57}"/>
              </a:ext>
            </a:extLst>
          </p:cNvPr>
          <p:cNvSpPr/>
          <p:nvPr/>
        </p:nvSpPr>
        <p:spPr>
          <a:xfrm>
            <a:off x="111319" y="877581"/>
            <a:ext cx="8817996" cy="523220"/>
          </a:xfrm>
          <a:prstGeom prst="rect">
            <a:avLst/>
          </a:prstGeom>
        </p:spPr>
        <p:txBody>
          <a:bodyPr numCol="2">
            <a:spAutoFit/>
          </a:bodyPr>
          <a:lstStyle/>
          <a:p>
            <a:pPr marR="32385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tabLst>
                <a:tab pos="3473450" algn="l"/>
                <a:tab pos="4107815" algn="l"/>
                <a:tab pos="4655820" algn="l"/>
                <a:tab pos="4995545" algn="l"/>
                <a:tab pos="5537835" algn="l"/>
                <a:tab pos="5845810" algn="l"/>
              </a:tabLst>
              <a:defRPr/>
            </a:pPr>
            <a:endParaRPr lang="es-CO" kern="0">
              <a:solidFill>
                <a:srgbClr val="292929"/>
              </a:solidFill>
              <a:latin typeface="Gadugi" panose="020B0502040204020203" pitchFamily="34" charset="0"/>
              <a:ea typeface="Arial"/>
              <a:cs typeface="Arial"/>
              <a:sym typeface="Arial"/>
            </a:endParaRPr>
          </a:p>
          <a:p>
            <a:pPr marR="32385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tabLst>
                <a:tab pos="3473450" algn="l"/>
                <a:tab pos="4107815" algn="l"/>
                <a:tab pos="4655820" algn="l"/>
                <a:tab pos="4995545" algn="l"/>
                <a:tab pos="5537835" algn="l"/>
                <a:tab pos="5845810" algn="l"/>
              </a:tabLst>
              <a:defRPr/>
            </a:pPr>
            <a:endParaRPr lang="es-CO" kern="0">
              <a:latin typeface="Gadugi" panose="020B0502040204020203" pitchFamily="34" charset="0"/>
              <a:ea typeface="Arial" panose="020B0604020202020204" pitchFamily="34" charset="0"/>
              <a:cs typeface="Arial"/>
              <a:sym typeface="Arial"/>
            </a:endParaRPr>
          </a:p>
        </p:txBody>
      </p:sp>
      <p:pic>
        <p:nvPicPr>
          <p:cNvPr id="31751" name="Imagen 2">
            <a:extLst>
              <a:ext uri="{FF2B5EF4-FFF2-40B4-BE49-F238E27FC236}">
                <a16:creationId xmlns:a16="http://schemas.microsoft.com/office/drawing/2014/main" id="{8705623F-5E9E-4B38-9306-970F7698E8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7" t="9473" r="3513" b="13548"/>
          <a:stretch>
            <a:fillRect/>
          </a:stretch>
        </p:blipFill>
        <p:spPr bwMode="auto">
          <a:xfrm>
            <a:off x="391461" y="1416824"/>
            <a:ext cx="8673476" cy="3013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2" name="CuadroTexto 3">
            <a:extLst>
              <a:ext uri="{FF2B5EF4-FFF2-40B4-BE49-F238E27FC236}">
                <a16:creationId xmlns:a16="http://schemas.microsoft.com/office/drawing/2014/main" id="{74B7C8B0-80F4-4DA9-BEA6-CEAC11CAE3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3305" y="2843681"/>
            <a:ext cx="573402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just"/>
            <a:r>
              <a:rPr lang="es-CO" altLang="es-CO" b="1" dirty="0">
                <a:latin typeface="Gadugi" panose="020B0502040204020203" pitchFamily="34" charset="0"/>
              </a:rPr>
              <a:t>La publicación del informe de resultados se hará a través de la página web del Ministerio de Justicia y del derecho en www.minjusticia.gov.co </a:t>
            </a:r>
          </a:p>
        </p:txBody>
      </p:sp>
      <p:sp>
        <p:nvSpPr>
          <p:cNvPr id="8" name="CuadroTexto 24">
            <a:extLst>
              <a:ext uri="{FF2B5EF4-FFF2-40B4-BE49-F238E27FC236}">
                <a16:creationId xmlns:a16="http://schemas.microsoft.com/office/drawing/2014/main" id="{956EFF6B-E1E3-42B1-8D33-05881BBBF4D5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410185" y="4671389"/>
            <a:ext cx="262586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s-CO" altLang="es-CO" b="1" i="1" dirty="0">
                <a:solidFill>
                  <a:srgbClr val="FF9900"/>
                </a:solidFill>
                <a:latin typeface="News Gothic MT" panose="020B0504020203020204" pitchFamily="34" charset="0"/>
              </a:rPr>
              <a:t>¡</a:t>
            </a:r>
            <a:r>
              <a:rPr lang="es-CO" altLang="es-CO" b="1" i="1" dirty="0" err="1">
                <a:solidFill>
                  <a:srgbClr val="FF9900"/>
                </a:solidFill>
                <a:latin typeface="News Gothic MT" panose="020B0504020203020204" pitchFamily="34" charset="0"/>
              </a:rPr>
              <a:t>MinJusticia</a:t>
            </a:r>
            <a:r>
              <a:rPr lang="es-CO" altLang="es-CO" b="1" i="1" dirty="0">
                <a:solidFill>
                  <a:srgbClr val="FF9900"/>
                </a:solidFill>
                <a:latin typeface="News Gothic MT" panose="020B0504020203020204" pitchFamily="34" charset="0"/>
              </a:rPr>
              <a:t> te escucha!</a:t>
            </a:r>
          </a:p>
        </p:txBody>
      </p:sp>
    </p:spTree>
    <p:extLst>
      <p:ext uri="{BB962C8B-B14F-4D97-AF65-F5344CB8AC3E}">
        <p14:creationId xmlns:p14="http://schemas.microsoft.com/office/powerpoint/2010/main" val="12536896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CuadroTexto 10">
            <a:extLst>
              <a:ext uri="{FF2B5EF4-FFF2-40B4-BE49-F238E27FC236}">
                <a16:creationId xmlns:a16="http://schemas.microsoft.com/office/drawing/2014/main" id="{10978EE8-0F74-4481-B501-D1A118CBE54F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285995" y="4672806"/>
            <a:ext cx="35782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s-CO" altLang="es-CO" sz="1800" b="1" i="1" dirty="0">
                <a:solidFill>
                  <a:srgbClr val="FF9900"/>
                </a:solidFill>
                <a:latin typeface="News Gothic MT" panose="020B0504020203020204" pitchFamily="34" charset="0"/>
              </a:rPr>
              <a:t>¡</a:t>
            </a:r>
            <a:r>
              <a:rPr lang="es-CO" altLang="es-CO" sz="1800" b="1" i="1" dirty="0" err="1">
                <a:solidFill>
                  <a:srgbClr val="FF9900"/>
                </a:solidFill>
                <a:latin typeface="News Gothic MT" panose="020B0504020203020204" pitchFamily="34" charset="0"/>
              </a:rPr>
              <a:t>MinJusticia</a:t>
            </a:r>
            <a:r>
              <a:rPr lang="es-CO" altLang="es-CO" sz="1800" b="1" i="1" dirty="0">
                <a:solidFill>
                  <a:srgbClr val="FF9900"/>
                </a:solidFill>
                <a:latin typeface="News Gothic MT" panose="020B0504020203020204" pitchFamily="34" charset="0"/>
              </a:rPr>
              <a:t> te escucha!</a:t>
            </a:r>
          </a:p>
        </p:txBody>
      </p:sp>
      <p:pic>
        <p:nvPicPr>
          <p:cNvPr id="44036" name="Imagen 1">
            <a:extLst>
              <a:ext uri="{FF2B5EF4-FFF2-40B4-BE49-F238E27FC236}">
                <a16:creationId xmlns:a16="http://schemas.microsoft.com/office/drawing/2014/main" id="{1F30987B-C0BE-4559-AE20-C933CF63F4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3" r="6026" b="9557"/>
          <a:stretch>
            <a:fillRect/>
          </a:stretch>
        </p:blipFill>
        <p:spPr bwMode="auto">
          <a:xfrm>
            <a:off x="1495425" y="785931"/>
            <a:ext cx="6153150" cy="3816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7" name="CuadroTexto 5">
            <a:extLst>
              <a:ext uri="{FF2B5EF4-FFF2-40B4-BE49-F238E27FC236}">
                <a16:creationId xmlns:a16="http://schemas.microsoft.com/office/drawing/2014/main" id="{E14BB0A6-133A-47F1-A1ED-D318ACC5A1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6317" y="3170133"/>
            <a:ext cx="38496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s-CO" altLang="es-CO" sz="2000" b="1" dirty="0">
                <a:latin typeface="Gadugi" panose="020B0502040204020203" pitchFamily="34" charset="0"/>
              </a:rPr>
              <a:t>Colombianos </a:t>
            </a:r>
          </a:p>
          <a:p>
            <a:pPr algn="ctr" eaLnBrk="1" hangingPunct="1"/>
            <a:r>
              <a:rPr lang="es-CO" altLang="es-CO" sz="2000" b="1" dirty="0">
                <a:latin typeface="Gadugi" panose="020B0502040204020203" pitchFamily="34" charset="0"/>
              </a:rPr>
              <a:t>muchas gracias por su participación</a:t>
            </a:r>
            <a:endParaRPr lang="es-CO" altLang="es-CO" sz="2000" b="1" u="sng" dirty="0">
              <a:latin typeface="Gadug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06135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uadroTexto 19">
            <a:extLst>
              <a:ext uri="{FF2B5EF4-FFF2-40B4-BE49-F238E27FC236}">
                <a16:creationId xmlns:a16="http://schemas.microsoft.com/office/drawing/2014/main" id="{70D9966A-6781-438B-A4EB-B9A509A2DB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738" y="517991"/>
            <a:ext cx="5922962" cy="523875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s-CO" altLang="es-CO" sz="2800" b="1">
                <a:solidFill>
                  <a:schemeClr val="bg1"/>
                </a:solidFill>
                <a:latin typeface="Gadugi" panose="020B0502040204020203" pitchFamily="34" charset="0"/>
              </a:rPr>
              <a:t>1. Objetivo del informe</a:t>
            </a:r>
          </a:p>
        </p:txBody>
      </p:sp>
      <p:sp>
        <p:nvSpPr>
          <p:cNvPr id="13316" name="CuadroTexto 24">
            <a:extLst>
              <a:ext uri="{FF2B5EF4-FFF2-40B4-BE49-F238E27FC236}">
                <a16:creationId xmlns:a16="http://schemas.microsoft.com/office/drawing/2014/main" id="{76871053-210E-45EF-9DFB-544A93455CC8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211874" y="4625509"/>
            <a:ext cx="271458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s-CO" altLang="es-CO" b="1" i="1" dirty="0">
                <a:solidFill>
                  <a:srgbClr val="FF9900"/>
                </a:solidFill>
                <a:latin typeface="News Gothic MT" panose="020B0504020203020204" pitchFamily="34" charset="0"/>
              </a:rPr>
              <a:t>¡</a:t>
            </a:r>
            <a:r>
              <a:rPr lang="es-CO" altLang="es-CO" b="1" i="1" dirty="0" err="1">
                <a:solidFill>
                  <a:srgbClr val="FF9900"/>
                </a:solidFill>
                <a:latin typeface="News Gothic MT" panose="020B0504020203020204" pitchFamily="34" charset="0"/>
              </a:rPr>
              <a:t>MinJusticia</a:t>
            </a:r>
            <a:r>
              <a:rPr lang="es-CO" altLang="es-CO" b="1" i="1" dirty="0">
                <a:solidFill>
                  <a:srgbClr val="FF9900"/>
                </a:solidFill>
                <a:latin typeface="News Gothic MT" panose="020B0504020203020204" pitchFamily="34" charset="0"/>
              </a:rPr>
              <a:t> te escucha!</a:t>
            </a:r>
          </a:p>
        </p:txBody>
      </p:sp>
      <p:pic>
        <p:nvPicPr>
          <p:cNvPr id="13317" name="Imagen 1">
            <a:extLst>
              <a:ext uri="{FF2B5EF4-FFF2-40B4-BE49-F238E27FC236}">
                <a16:creationId xmlns:a16="http://schemas.microsoft.com/office/drawing/2014/main" id="{5E86D378-8C46-4832-81F6-45F76A1F53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84" t="3625" b="54538"/>
          <a:stretch>
            <a:fillRect/>
          </a:stretch>
        </p:blipFill>
        <p:spPr bwMode="auto">
          <a:xfrm>
            <a:off x="439738" y="1473200"/>
            <a:ext cx="214312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CuadroTexto 8">
            <a:extLst>
              <a:ext uri="{FF2B5EF4-FFF2-40B4-BE49-F238E27FC236}">
                <a16:creationId xmlns:a16="http://schemas.microsoft.com/office/drawing/2014/main" id="{0268794F-9BBF-45A5-9422-29993E2759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4563" y="2625725"/>
            <a:ext cx="125253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s-CO" altLang="es-CO" sz="2400" b="1" i="1">
                <a:solidFill>
                  <a:srgbClr val="2A54A7"/>
                </a:solidFill>
                <a:latin typeface="Freestyle Script" panose="030804020302050B0404" pitchFamily="66" charset="0"/>
              </a:rPr>
              <a:t>¿Para qué?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1FB813D-2852-4EE5-8B3D-6CA1D684BC3D}"/>
              </a:ext>
            </a:extLst>
          </p:cNvPr>
          <p:cNvSpPr txBox="1"/>
          <p:nvPr/>
        </p:nvSpPr>
        <p:spPr>
          <a:xfrm>
            <a:off x="2959100" y="1631950"/>
            <a:ext cx="5808663" cy="2062103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just" eaLnBrk="1" hangingPunct="1">
              <a:defRPr/>
            </a:pPr>
            <a:r>
              <a:rPr lang="es-CO" altLang="es-CO" sz="1600" dirty="0">
                <a:solidFill>
                  <a:schemeClr val="tx1"/>
                </a:solidFill>
                <a:latin typeface="+mj-lt"/>
              </a:rPr>
              <a:t>Dar a conocer los resultados de </a:t>
            </a:r>
            <a:r>
              <a:rPr lang="es-ES" sz="1600" kern="0" dirty="0">
                <a:solidFill>
                  <a:schemeClr val="tx1"/>
                </a:solidFill>
                <a:latin typeface="+mj-lt"/>
              </a:rPr>
              <a:t>difusión y de la herramienta </a:t>
            </a:r>
            <a:r>
              <a:rPr lang="es-ES" sz="1600" kern="0" dirty="0" err="1">
                <a:solidFill>
                  <a:schemeClr val="tx1"/>
                </a:solidFill>
                <a:latin typeface="+mj-lt"/>
              </a:rPr>
              <a:t>Suin</a:t>
            </a:r>
            <a:r>
              <a:rPr lang="es-ES" sz="1600" kern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s-ES" sz="1600" kern="0" dirty="0" err="1">
                <a:solidFill>
                  <a:schemeClr val="tx1"/>
                </a:solidFill>
                <a:latin typeface="+mj-lt"/>
              </a:rPr>
              <a:t>Juriscol</a:t>
            </a:r>
            <a:r>
              <a:rPr lang="es-ES" sz="1600" kern="0" dirty="0">
                <a:solidFill>
                  <a:schemeClr val="tx1"/>
                </a:solidFill>
                <a:latin typeface="+mj-lt"/>
              </a:rPr>
              <a:t>, los ejercicios de socialización de </a:t>
            </a:r>
            <a:r>
              <a:rPr lang="es-ES" sz="1600" kern="0" dirty="0" err="1">
                <a:solidFill>
                  <a:schemeClr val="tx1"/>
                </a:solidFill>
                <a:latin typeface="+mj-lt"/>
              </a:rPr>
              <a:t>Suin</a:t>
            </a:r>
            <a:r>
              <a:rPr lang="es-ES" sz="1600" kern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s-ES" sz="1600" kern="0" dirty="0" err="1">
                <a:solidFill>
                  <a:schemeClr val="tx1"/>
                </a:solidFill>
                <a:latin typeface="+mj-lt"/>
              </a:rPr>
              <a:t>Juriscol</a:t>
            </a:r>
            <a:r>
              <a:rPr lang="es-ES" sz="1600" kern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s-CO" sz="1600" kern="0" dirty="0">
                <a:solidFill>
                  <a:schemeClr val="tx1"/>
                </a:solidFill>
                <a:latin typeface="+mj-lt"/>
              </a:rPr>
              <a:t>con énfasis en el boletín jurídico, </a:t>
            </a:r>
            <a:r>
              <a:rPr lang="es-ES" sz="1600" kern="0" dirty="0">
                <a:solidFill>
                  <a:schemeClr val="tx1"/>
                </a:solidFill>
                <a:latin typeface="+mj-lt"/>
              </a:rPr>
              <a:t>a su vez los ejercicios de la socialización de la metodología de depuración de los Decretos Únicos Reglamentarios (DUR), </a:t>
            </a:r>
            <a:r>
              <a:rPr lang="es-CO" altLang="es-CO" sz="1600" dirty="0">
                <a:solidFill>
                  <a:schemeClr val="tx1"/>
                </a:solidFill>
                <a:latin typeface="+mj-lt"/>
              </a:rPr>
              <a:t>a la ciudadanía y demás grupos de interés del Ministerio de Justicia y del Derecho, realizados para dar cumplimiento al plan de participación ciudadana del año 2022.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CuadroTexto 19">
            <a:extLst>
              <a:ext uri="{FF2B5EF4-FFF2-40B4-BE49-F238E27FC236}">
                <a16:creationId xmlns:a16="http://schemas.microsoft.com/office/drawing/2014/main" id="{04D87DE1-8A98-4BF9-B6A8-58BA219642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113" y="588273"/>
            <a:ext cx="5315305" cy="461665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s-CO" altLang="es-CO" sz="2400" b="1" dirty="0">
                <a:solidFill>
                  <a:schemeClr val="bg1"/>
                </a:solidFill>
                <a:latin typeface="Gadugi" panose="020B0502040204020203" pitchFamily="34" charset="0"/>
              </a:rPr>
              <a:t>2. Fases de la acción de diálogo</a:t>
            </a:r>
          </a:p>
        </p:txBody>
      </p:sp>
      <p:sp>
        <p:nvSpPr>
          <p:cNvPr id="15364" name="CuadroTexto 24">
            <a:extLst>
              <a:ext uri="{FF2B5EF4-FFF2-40B4-BE49-F238E27FC236}">
                <a16:creationId xmlns:a16="http://schemas.microsoft.com/office/drawing/2014/main" id="{956E20E9-C2B9-4967-A82E-B6F92CE1246B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997652" y="4736132"/>
            <a:ext cx="22193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s-CO" altLang="es-CO" b="1" i="1" dirty="0">
                <a:solidFill>
                  <a:srgbClr val="FF9900"/>
                </a:solidFill>
                <a:latin typeface="News Gothic MT" panose="020B0504020203020204" pitchFamily="34" charset="0"/>
              </a:rPr>
              <a:t>¡</a:t>
            </a:r>
            <a:r>
              <a:rPr lang="es-CO" altLang="es-CO" sz="1200" b="1" i="1" dirty="0" err="1">
                <a:solidFill>
                  <a:srgbClr val="FF9900"/>
                </a:solidFill>
                <a:latin typeface="News Gothic MT" panose="020B0504020203020204" pitchFamily="34" charset="0"/>
              </a:rPr>
              <a:t>MinJusticia</a:t>
            </a:r>
            <a:r>
              <a:rPr lang="es-CO" altLang="es-CO" sz="1200" b="1" i="1" dirty="0">
                <a:solidFill>
                  <a:srgbClr val="FF9900"/>
                </a:solidFill>
                <a:latin typeface="News Gothic MT" panose="020B0504020203020204" pitchFamily="34" charset="0"/>
              </a:rPr>
              <a:t> te escucha!</a:t>
            </a:r>
            <a:endParaRPr lang="es-CO" altLang="es-CO" b="1" i="1" dirty="0">
              <a:solidFill>
                <a:srgbClr val="FF9900"/>
              </a:solidFill>
              <a:latin typeface="News Gothic MT" panose="020B0504020203020204" pitchFamily="34" charset="0"/>
            </a:endParaRPr>
          </a:p>
        </p:txBody>
      </p:sp>
      <p:pic>
        <p:nvPicPr>
          <p:cNvPr id="15365" name="Imagen 7">
            <a:extLst>
              <a:ext uri="{FF2B5EF4-FFF2-40B4-BE49-F238E27FC236}">
                <a16:creationId xmlns:a16="http://schemas.microsoft.com/office/drawing/2014/main" id="{4E46EC03-3814-40FC-A9E3-6D953890F8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" t="1781" r="73050" b="54611"/>
          <a:stretch>
            <a:fillRect/>
          </a:stretch>
        </p:blipFill>
        <p:spPr bwMode="auto">
          <a:xfrm>
            <a:off x="519113" y="1842448"/>
            <a:ext cx="2065337" cy="2083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CuadroTexto 11">
            <a:extLst>
              <a:ext uri="{FF2B5EF4-FFF2-40B4-BE49-F238E27FC236}">
                <a16:creationId xmlns:a16="http://schemas.microsoft.com/office/drawing/2014/main" id="{DB137CAD-BAEE-4E9F-9ADC-75B81A3603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063" y="2808288"/>
            <a:ext cx="16430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s-CO" altLang="es-CO" sz="2000" b="1" i="1">
                <a:solidFill>
                  <a:srgbClr val="2A54A7"/>
                </a:solidFill>
                <a:latin typeface="Freestyle Script" panose="030804020302050B0404" pitchFamily="66" charset="0"/>
              </a:rPr>
              <a:t>¿Cómo se </a:t>
            </a:r>
          </a:p>
          <a:p>
            <a:pPr eaLnBrk="1" hangingPunct="1"/>
            <a:r>
              <a:rPr lang="es-CO" altLang="es-CO" sz="2000" b="1" i="1">
                <a:solidFill>
                  <a:srgbClr val="2A54A7"/>
                </a:solidFill>
                <a:latin typeface="Freestyle Script" panose="030804020302050B0404" pitchFamily="66" charset="0"/>
              </a:rPr>
              <a:t>desarrolló?</a:t>
            </a:r>
          </a:p>
        </p:txBody>
      </p:sp>
      <p:cxnSp>
        <p:nvCxnSpPr>
          <p:cNvPr id="6" name="Conector angular 5">
            <a:extLst>
              <a:ext uri="{FF2B5EF4-FFF2-40B4-BE49-F238E27FC236}">
                <a16:creationId xmlns:a16="http://schemas.microsoft.com/office/drawing/2014/main" id="{B559DCB1-BBF5-4883-A690-CA304F063E71}"/>
              </a:ext>
            </a:extLst>
          </p:cNvPr>
          <p:cNvCxnSpPr/>
          <p:nvPr/>
        </p:nvCxnSpPr>
        <p:spPr>
          <a:xfrm flipV="1">
            <a:off x="2433638" y="3162300"/>
            <a:ext cx="3259137" cy="527050"/>
          </a:xfrm>
          <a:prstGeom prst="bentConnector3">
            <a:avLst>
              <a:gd name="adj1" fmla="val 50000"/>
            </a:avLst>
          </a:prstGeom>
          <a:ln w="19050"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36B45F22-587C-4F61-BAD9-B2E8B0E4201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58169212"/>
              </p:ext>
            </p:extLst>
          </p:nvPr>
        </p:nvGraphicFramePr>
        <p:xfrm>
          <a:off x="2675413" y="704125"/>
          <a:ext cx="6707423" cy="39161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CuadroTexto 19">
            <a:extLst>
              <a:ext uri="{FF2B5EF4-FFF2-40B4-BE49-F238E27FC236}">
                <a16:creationId xmlns:a16="http://schemas.microsoft.com/office/drawing/2014/main" id="{313A5691-BB87-41B9-A740-1F11A392FF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091" y="508626"/>
            <a:ext cx="6374831" cy="523875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s-CO" altLang="es-CO" sz="2800" b="1">
                <a:solidFill>
                  <a:schemeClr val="bg1"/>
                </a:solidFill>
                <a:latin typeface="Gadugi" panose="020B0502040204020203" pitchFamily="34" charset="0"/>
              </a:rPr>
              <a:t>3. Resultados y evidencias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AADA5F85-2B34-4455-800D-0CC37C3F5B5A}"/>
              </a:ext>
            </a:extLst>
          </p:cNvPr>
          <p:cNvSpPr/>
          <p:nvPr/>
        </p:nvSpPr>
        <p:spPr>
          <a:xfrm>
            <a:off x="111319" y="877581"/>
            <a:ext cx="8817996" cy="523220"/>
          </a:xfrm>
          <a:prstGeom prst="rect">
            <a:avLst/>
          </a:prstGeom>
        </p:spPr>
        <p:txBody>
          <a:bodyPr numCol="2">
            <a:spAutoFit/>
          </a:bodyPr>
          <a:lstStyle/>
          <a:p>
            <a:pPr marR="32385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tabLst>
                <a:tab pos="3473450" algn="l"/>
                <a:tab pos="4107815" algn="l"/>
                <a:tab pos="4655820" algn="l"/>
                <a:tab pos="4995545" algn="l"/>
                <a:tab pos="5537835" algn="l"/>
                <a:tab pos="5845810" algn="l"/>
              </a:tabLst>
              <a:defRPr/>
            </a:pPr>
            <a:endParaRPr lang="es-CO" kern="0">
              <a:solidFill>
                <a:srgbClr val="292929"/>
              </a:solidFill>
              <a:latin typeface="Gadugi" panose="020B0502040204020203" pitchFamily="34" charset="0"/>
              <a:ea typeface="Arial"/>
              <a:cs typeface="Arial"/>
              <a:sym typeface="Arial"/>
            </a:endParaRPr>
          </a:p>
          <a:p>
            <a:pPr marR="32385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tabLst>
                <a:tab pos="3473450" algn="l"/>
                <a:tab pos="4107815" algn="l"/>
                <a:tab pos="4655820" algn="l"/>
                <a:tab pos="4995545" algn="l"/>
                <a:tab pos="5537835" algn="l"/>
                <a:tab pos="5845810" algn="l"/>
              </a:tabLst>
              <a:defRPr/>
            </a:pPr>
            <a:endParaRPr lang="es-CO" kern="0">
              <a:latin typeface="Gadugi" panose="020B0502040204020203" pitchFamily="34" charset="0"/>
              <a:ea typeface="Arial" panose="020B0604020202020204" pitchFamily="34" charset="0"/>
              <a:cs typeface="Arial"/>
              <a:sym typeface="Arial"/>
            </a:endParaRPr>
          </a:p>
        </p:txBody>
      </p:sp>
      <p:sp>
        <p:nvSpPr>
          <p:cNvPr id="19461" name="CuadroTexto 24">
            <a:extLst>
              <a:ext uri="{FF2B5EF4-FFF2-40B4-BE49-F238E27FC236}">
                <a16:creationId xmlns:a16="http://schemas.microsoft.com/office/drawing/2014/main" id="{F0564334-83BD-4BB4-86E9-0D7202C23837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645922" y="4751174"/>
            <a:ext cx="262564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s-CO" altLang="es-CO" b="1" i="1" dirty="0">
                <a:solidFill>
                  <a:srgbClr val="FF9900"/>
                </a:solidFill>
                <a:latin typeface="News Gothic MT" panose="020B0504020203020204" pitchFamily="34" charset="0"/>
              </a:rPr>
              <a:t>¡</a:t>
            </a:r>
            <a:r>
              <a:rPr lang="es-CO" altLang="es-CO" b="1" i="1" dirty="0" err="1">
                <a:solidFill>
                  <a:srgbClr val="FF9900"/>
                </a:solidFill>
                <a:latin typeface="News Gothic MT" panose="020B0504020203020204" pitchFamily="34" charset="0"/>
              </a:rPr>
              <a:t>MinJusticia</a:t>
            </a:r>
            <a:r>
              <a:rPr lang="es-CO" altLang="es-CO" b="1" i="1" dirty="0">
                <a:solidFill>
                  <a:srgbClr val="FF9900"/>
                </a:solidFill>
                <a:latin typeface="News Gothic MT" panose="020B0504020203020204" pitchFamily="34" charset="0"/>
              </a:rPr>
              <a:t> te escucha!</a:t>
            </a:r>
          </a:p>
        </p:txBody>
      </p:sp>
      <p:sp>
        <p:nvSpPr>
          <p:cNvPr id="19462" name="Rectángulo 2">
            <a:extLst>
              <a:ext uri="{FF2B5EF4-FFF2-40B4-BE49-F238E27FC236}">
                <a16:creationId xmlns:a16="http://schemas.microsoft.com/office/drawing/2014/main" id="{70995F61-46E7-4B76-B045-939FD1C04F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888" y="1122363"/>
            <a:ext cx="87931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just" eaLnBrk="1" hangingPunct="1"/>
            <a:r>
              <a:rPr lang="es-CO" altLang="es-CO" sz="1800" b="1">
                <a:latin typeface="Gadugi" panose="020B0502040204020203" pitchFamily="34" charset="0"/>
              </a:rPr>
              <a:t>3. 1. Divulgación de información</a:t>
            </a:r>
          </a:p>
        </p:txBody>
      </p:sp>
      <p:sp>
        <p:nvSpPr>
          <p:cNvPr id="19463" name="CuadroTexto 1">
            <a:extLst>
              <a:ext uri="{FF2B5EF4-FFF2-40B4-BE49-F238E27FC236}">
                <a16:creationId xmlns:a16="http://schemas.microsoft.com/office/drawing/2014/main" id="{79BE3765-CC81-46A2-A256-C691C63E38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091" y="1520851"/>
            <a:ext cx="8658224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CO" sz="1800" b="1" dirty="0">
                <a:solidFill>
                  <a:schemeClr val="bg1">
                    <a:lumMod val="65000"/>
                  </a:schemeClr>
                </a:solidFill>
                <a:latin typeface="News Gothic MT"/>
                <a:cs typeface="Arial"/>
              </a:rPr>
              <a:t>Evidencia: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es-ES" sz="1800" b="1" dirty="0">
              <a:solidFill>
                <a:srgbClr val="FF9900"/>
              </a:solidFill>
              <a:latin typeface="News Gothic MT"/>
              <a:cs typeface="Arial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s-ES" sz="1200" b="1" dirty="0">
                <a:solidFill>
                  <a:srgbClr val="FF9900"/>
                </a:solidFill>
                <a:latin typeface="News Gothic MT"/>
                <a:cs typeface="Arial"/>
                <a:hlinkClick r:id="rId3"/>
              </a:rPr>
              <a:t>https://www.suin-juriscol.gov.co/archivo/encuesta_percepcion_socializaciones2022.XLSX</a:t>
            </a:r>
            <a:endParaRPr lang="es-ES" sz="1200" b="1" dirty="0">
              <a:solidFill>
                <a:srgbClr val="FF9900"/>
              </a:solidFill>
              <a:latin typeface="News Gothic MT"/>
              <a:cs typeface="Arial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es-ES" sz="1800" b="1" kern="0" dirty="0">
              <a:solidFill>
                <a:srgbClr val="FF9900"/>
              </a:solidFill>
              <a:latin typeface="News Gothic MT"/>
              <a:cs typeface="Arial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s-MX" sz="1100" kern="0" dirty="0"/>
              <a:t>Se realizaron eventos de difusión de la herramienta </a:t>
            </a:r>
            <a:r>
              <a:rPr lang="es-MX" sz="1100" kern="0" dirty="0" err="1"/>
              <a:t>Suin</a:t>
            </a:r>
            <a:r>
              <a:rPr lang="es-MX" sz="1100" kern="0" dirty="0"/>
              <a:t> </a:t>
            </a:r>
            <a:r>
              <a:rPr lang="es-MX" sz="1100" kern="0" dirty="0" err="1"/>
              <a:t>Juriscol</a:t>
            </a:r>
            <a:r>
              <a:rPr lang="es-MX" sz="1100" kern="0" dirty="0"/>
              <a:t> y se aplicó encuesta de consulta para fortalecer el proceso de diálogo de la Dirección de Desarrollo del Derecho y del Ordenamiento Jurídico, a las siguientes entidades: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MX" sz="1100" kern="0" dirty="0"/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MX" sz="1100" kern="0" dirty="0"/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1100" kern="0" dirty="0"/>
              <a:t>1. Estudiantes de la Escuela Superior de Administración Pública- ESAP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1100" kern="0" dirty="0"/>
              <a:t> Fecha: </a:t>
            </a:r>
            <a:r>
              <a:rPr lang="es-MX" altLang="es-CO" sz="1100" b="1" dirty="0">
                <a:latin typeface="News Gothic MT" panose="020B0504020203020204" pitchFamily="34" charset="0"/>
              </a:rPr>
              <a:t>23/02/2022</a:t>
            </a:r>
            <a:r>
              <a:rPr lang="es-MX" altLang="es-CO" sz="1100" dirty="0">
                <a:solidFill>
                  <a:schemeClr val="bg1">
                    <a:lumMod val="65000"/>
                  </a:schemeClr>
                </a:solidFill>
                <a:latin typeface="News Gothic MT" panose="020B0504020203020204" pitchFamily="34" charset="0"/>
              </a:rPr>
              <a:t> </a:t>
            </a:r>
            <a:r>
              <a:rPr lang="es-MX" altLang="es-CO" sz="1100" dirty="0">
                <a:latin typeface="News Gothic MT" panose="020B0504020203020204" pitchFamily="34" charset="0"/>
              </a:rPr>
              <a:t>evidencia: encuesta de consulta sobre la difusión de la herramienta www.suin-juriscol.gov.co</a:t>
            </a:r>
            <a:endParaRPr lang="es-MX" sz="1100" kern="0" dirty="0"/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MX" sz="1100" kern="0" dirty="0"/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MX" sz="1100" kern="0" dirty="0"/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1100" kern="0" dirty="0"/>
              <a:t>2. Estudiantes y docentes de la Universidad Cooperativa de Colombia- sede Santa Martha 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MX" altLang="es-CO" sz="1100" kern="0" dirty="0">
                <a:latin typeface="News Gothic MT" panose="020B0504020203020204" pitchFamily="34" charset="0"/>
              </a:rPr>
              <a:t>Fecha: </a:t>
            </a:r>
            <a:r>
              <a:rPr lang="es-MX" altLang="es-CO" sz="1100" b="1" dirty="0">
                <a:latin typeface="News Gothic MT" panose="020B0504020203020204" pitchFamily="34" charset="0"/>
              </a:rPr>
              <a:t>20/04/2022 </a:t>
            </a:r>
            <a:r>
              <a:rPr lang="es-MX" altLang="es-CO" sz="1100" dirty="0">
                <a:latin typeface="News Gothic MT" panose="020B0504020203020204" pitchFamily="34" charset="0"/>
              </a:rPr>
              <a:t>evidencia: encuesta de consulta sobre la difusión de la herramienta www.suin-juriscol.gov.co</a:t>
            </a:r>
            <a:endParaRPr lang="es-MX" sz="1100" kern="0" dirty="0"/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MX" sz="1100" kern="0" dirty="0"/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MX" sz="1100" kern="0" dirty="0"/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1100" kern="0" dirty="0"/>
              <a:t>3..Estudiantes y docentes de la Universidad Católica 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1100" kern="0" dirty="0"/>
              <a:t>Fecha: </a:t>
            </a:r>
            <a:r>
              <a:rPr lang="es-MX" altLang="es-CO" sz="1100" b="1" dirty="0">
                <a:latin typeface="News Gothic MT" panose="020B0504020203020204" pitchFamily="34" charset="0"/>
              </a:rPr>
              <a:t>26/07/2022</a:t>
            </a:r>
            <a:r>
              <a:rPr lang="es-MX" altLang="es-CO" sz="1100" dirty="0">
                <a:solidFill>
                  <a:schemeClr val="bg1">
                    <a:lumMod val="65000"/>
                  </a:schemeClr>
                </a:solidFill>
                <a:latin typeface="News Gothic MT" panose="020B0504020203020204" pitchFamily="34" charset="0"/>
              </a:rPr>
              <a:t> </a:t>
            </a:r>
            <a:r>
              <a:rPr lang="es-MX" altLang="es-CO" sz="1100" dirty="0">
                <a:latin typeface="News Gothic MT" panose="020B0504020203020204" pitchFamily="34" charset="0"/>
              </a:rPr>
              <a:t>evidencia: encuesta de consulta sobre la difusión de la herramienta www.suin-juriscol.gov.co</a:t>
            </a:r>
            <a:endParaRPr lang="es-MX" altLang="es-CO" sz="1800" kern="0" dirty="0">
              <a:solidFill>
                <a:srgbClr val="FF9900"/>
              </a:solidFill>
              <a:latin typeface="News Gothic MT" panose="020B0504020203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CuadroTexto 19">
            <a:extLst>
              <a:ext uri="{FF2B5EF4-FFF2-40B4-BE49-F238E27FC236}">
                <a16:creationId xmlns:a16="http://schemas.microsoft.com/office/drawing/2014/main" id="{681E575B-9AA9-4ED2-B47A-23079598A1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515" y="469960"/>
            <a:ext cx="6327064" cy="523875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s-CO" altLang="es-CO" sz="2800" b="1" dirty="0">
                <a:solidFill>
                  <a:schemeClr val="bg1"/>
                </a:solidFill>
                <a:latin typeface="Gadugi" panose="020B0502040204020203" pitchFamily="34" charset="0"/>
              </a:rPr>
              <a:t>3. Resultados y evidencias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9281747A-1AF0-46D5-BF5C-9B94690AA07F}"/>
              </a:ext>
            </a:extLst>
          </p:cNvPr>
          <p:cNvSpPr/>
          <p:nvPr/>
        </p:nvSpPr>
        <p:spPr>
          <a:xfrm>
            <a:off x="107950" y="878930"/>
            <a:ext cx="8817996" cy="523220"/>
          </a:xfrm>
          <a:prstGeom prst="rect">
            <a:avLst/>
          </a:prstGeom>
        </p:spPr>
        <p:txBody>
          <a:bodyPr numCol="2">
            <a:spAutoFit/>
          </a:bodyPr>
          <a:lstStyle/>
          <a:p>
            <a:pPr marR="32385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tabLst>
                <a:tab pos="3473450" algn="l"/>
                <a:tab pos="4107815" algn="l"/>
                <a:tab pos="4655820" algn="l"/>
                <a:tab pos="4995545" algn="l"/>
                <a:tab pos="5537835" algn="l"/>
                <a:tab pos="5845810" algn="l"/>
              </a:tabLst>
              <a:defRPr/>
            </a:pPr>
            <a:endParaRPr lang="es-CO" kern="0">
              <a:solidFill>
                <a:srgbClr val="292929"/>
              </a:solidFill>
              <a:latin typeface="Gadugi" panose="020B0502040204020203" pitchFamily="34" charset="0"/>
              <a:ea typeface="Arial"/>
              <a:cs typeface="Arial"/>
              <a:sym typeface="Arial"/>
            </a:endParaRPr>
          </a:p>
          <a:p>
            <a:pPr marR="32385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tabLst>
                <a:tab pos="3473450" algn="l"/>
                <a:tab pos="4107815" algn="l"/>
                <a:tab pos="4655820" algn="l"/>
                <a:tab pos="4995545" algn="l"/>
                <a:tab pos="5537835" algn="l"/>
                <a:tab pos="5845810" algn="l"/>
              </a:tabLst>
              <a:defRPr/>
            </a:pPr>
            <a:endParaRPr lang="es-CO" kern="0">
              <a:latin typeface="Gadugi" panose="020B0502040204020203" pitchFamily="34" charset="0"/>
              <a:ea typeface="Arial" panose="020B0604020202020204" pitchFamily="34" charset="0"/>
              <a:cs typeface="Arial"/>
              <a:sym typeface="Arial"/>
            </a:endParaRPr>
          </a:p>
        </p:txBody>
      </p:sp>
      <p:sp>
        <p:nvSpPr>
          <p:cNvPr id="21509" name="CuadroTexto 24">
            <a:extLst>
              <a:ext uri="{FF2B5EF4-FFF2-40B4-BE49-F238E27FC236}">
                <a16:creationId xmlns:a16="http://schemas.microsoft.com/office/drawing/2014/main" id="{F48A0A75-8F49-4676-BD87-EE1E52B7B2A9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259894" y="4684910"/>
            <a:ext cx="266605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s-CO" altLang="es-CO" sz="1200" b="1" i="1" dirty="0">
                <a:solidFill>
                  <a:srgbClr val="FF9900"/>
                </a:solidFill>
                <a:latin typeface="News Gothic MT" panose="020B0504020203020204" pitchFamily="34" charset="0"/>
              </a:rPr>
              <a:t>¡</a:t>
            </a:r>
            <a:r>
              <a:rPr lang="es-CO" altLang="es-CO" sz="1200" b="1" i="1" dirty="0" err="1">
                <a:solidFill>
                  <a:srgbClr val="FF9900"/>
                </a:solidFill>
                <a:latin typeface="News Gothic MT" panose="020B0504020203020204" pitchFamily="34" charset="0"/>
              </a:rPr>
              <a:t>MinJusticia</a:t>
            </a:r>
            <a:r>
              <a:rPr lang="es-CO" altLang="es-CO" sz="1200" b="1" i="1" dirty="0">
                <a:solidFill>
                  <a:srgbClr val="FF9900"/>
                </a:solidFill>
                <a:latin typeface="News Gothic MT" panose="020B0504020203020204" pitchFamily="34" charset="0"/>
              </a:rPr>
              <a:t> te escucha!</a:t>
            </a:r>
          </a:p>
        </p:txBody>
      </p:sp>
      <p:sp>
        <p:nvSpPr>
          <p:cNvPr id="21510" name="Rectángulo 2">
            <a:extLst>
              <a:ext uri="{FF2B5EF4-FFF2-40B4-BE49-F238E27FC236}">
                <a16:creationId xmlns:a16="http://schemas.microsoft.com/office/drawing/2014/main" id="{FAD9ED6F-6924-4EAE-8A01-A68266BF1E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888" y="993835"/>
            <a:ext cx="879316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just" eaLnBrk="1" hangingPunct="1"/>
            <a:r>
              <a:rPr lang="es-CO" altLang="es-CO" sz="1600" b="1" dirty="0">
                <a:latin typeface="Gadugi" panose="020B0502040204020203" pitchFamily="34" charset="0"/>
              </a:rPr>
              <a:t>3.1. </a:t>
            </a:r>
            <a:r>
              <a:rPr lang="es-CO" sz="1600" b="1" dirty="0">
                <a:latin typeface="Gadugi" panose="020B0502040204020203" pitchFamily="34" charset="0"/>
              </a:rPr>
              <a:t>Socialización de la herramienta </a:t>
            </a:r>
            <a:r>
              <a:rPr lang="es-CO" sz="1600" b="1" dirty="0" err="1">
                <a:latin typeface="Gadugi" panose="020B0502040204020203" pitchFamily="34" charset="0"/>
              </a:rPr>
              <a:t>Suin</a:t>
            </a:r>
            <a:r>
              <a:rPr lang="es-CO" sz="1600" b="1" dirty="0">
                <a:latin typeface="Gadugi" panose="020B0502040204020203" pitchFamily="34" charset="0"/>
              </a:rPr>
              <a:t> </a:t>
            </a:r>
            <a:r>
              <a:rPr lang="es-CO" sz="1600" b="1" dirty="0" err="1">
                <a:latin typeface="Gadugi" panose="020B0502040204020203" pitchFamily="34" charset="0"/>
              </a:rPr>
              <a:t>Juriscol</a:t>
            </a:r>
            <a:r>
              <a:rPr lang="es-CO" sz="1600" b="1" dirty="0">
                <a:latin typeface="Gadugi" panose="020B0502040204020203" pitchFamily="34" charset="0"/>
              </a:rPr>
              <a:t> con énfasis en el boletín jurídico</a:t>
            </a:r>
            <a:r>
              <a:rPr lang="es-CO" altLang="es-CO" sz="1600" b="1" dirty="0">
                <a:latin typeface="Gadugi" panose="020B0502040204020203" pitchFamily="34" charset="0"/>
              </a:rPr>
              <a:t> </a:t>
            </a:r>
          </a:p>
        </p:txBody>
      </p:sp>
      <p:sp>
        <p:nvSpPr>
          <p:cNvPr id="21512" name="CuadroTexto 1">
            <a:extLst>
              <a:ext uri="{FF2B5EF4-FFF2-40B4-BE49-F238E27FC236}">
                <a16:creationId xmlns:a16="http://schemas.microsoft.com/office/drawing/2014/main" id="{691DBCC8-17F7-4B52-B86C-20B5F82D38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054" y="1418631"/>
            <a:ext cx="8658224" cy="2256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CO" sz="1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Se realizaron  los siguientes eventos de socialización de la herramienta </a:t>
            </a:r>
            <a:r>
              <a:rPr lang="es-CO" sz="11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Suin</a:t>
            </a:r>
            <a:r>
              <a:rPr lang="es-CO" sz="1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CO" sz="11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Juriscol</a:t>
            </a:r>
            <a:r>
              <a:rPr lang="es-CO" sz="1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es-CO" sz="1100" dirty="0">
                <a:latin typeface="+mn-lt"/>
              </a:rPr>
              <a:t>Socialización de la herramienta SUIN-</a:t>
            </a:r>
            <a:r>
              <a:rPr lang="es-CO" sz="1100" dirty="0" err="1">
                <a:latin typeface="+mn-lt"/>
              </a:rPr>
              <a:t>Juriscol</a:t>
            </a:r>
            <a:r>
              <a:rPr lang="es-CO" sz="1100" dirty="0">
                <a:latin typeface="+mn-lt"/>
              </a:rPr>
              <a:t> dirigida estudiantes de la Escuela Superior de Administración Pública - ESAP </a:t>
            </a:r>
            <a:endParaRPr lang="es-CO" sz="1100" dirty="0">
              <a:latin typeface="+mn-lt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s-CO" sz="1100" b="1" dirty="0">
                <a:latin typeface="+mn-lt"/>
              </a:rPr>
              <a:t>Fecha</a:t>
            </a:r>
            <a:r>
              <a:rPr lang="es-CO" sz="1100" dirty="0">
                <a:latin typeface="+mn-lt"/>
              </a:rPr>
              <a:t>: 1 de marzo de 2022 </a:t>
            </a:r>
          </a:p>
          <a:p>
            <a:pPr algn="just">
              <a:spcAft>
                <a:spcPts val="0"/>
              </a:spcAft>
            </a:pPr>
            <a:r>
              <a:rPr lang="es-CO" sz="1100" b="1" dirty="0">
                <a:latin typeface="+mn-lt"/>
              </a:rPr>
              <a:t>Evento hibrido:</a:t>
            </a:r>
            <a:r>
              <a:rPr lang="es-CO" sz="1100" dirty="0">
                <a:latin typeface="+mn-lt"/>
              </a:rPr>
              <a:t> Presencial y virtual  </a:t>
            </a:r>
          </a:p>
          <a:p>
            <a:pPr algn="just"/>
            <a:r>
              <a:rPr lang="es-CO" sz="1100" b="1" dirty="0">
                <a:latin typeface="+mn-lt"/>
              </a:rPr>
              <a:t>Cantidad:</a:t>
            </a:r>
            <a:r>
              <a:rPr lang="es-CO" sz="1100" dirty="0">
                <a:latin typeface="+mn-lt"/>
              </a:rPr>
              <a:t> Se hicieron 4 socializaciones el mismo día.</a:t>
            </a:r>
            <a:r>
              <a:rPr lang="es-CO" sz="1100" b="1" dirty="0">
                <a:latin typeface="+mn-lt"/>
              </a:rPr>
              <a:t>   </a:t>
            </a:r>
          </a:p>
          <a:p>
            <a:pPr algn="just"/>
            <a:r>
              <a:rPr lang="es-CO" sz="1100" b="1" dirty="0">
                <a:latin typeface="+mn-lt"/>
              </a:rPr>
              <a:t>Participantes: </a:t>
            </a:r>
            <a:r>
              <a:rPr lang="es-CO" sz="1100" dirty="0">
                <a:latin typeface="+mn-lt"/>
              </a:rPr>
              <a:t>funcionarios y contratistas del grupo SUIN-</a:t>
            </a:r>
            <a:r>
              <a:rPr lang="es-CO" sz="1100" dirty="0" err="1">
                <a:latin typeface="+mn-lt"/>
              </a:rPr>
              <a:t>Juriscol</a:t>
            </a:r>
            <a:r>
              <a:rPr lang="es-CO" sz="1100" dirty="0">
                <a:latin typeface="+mn-lt"/>
              </a:rPr>
              <a:t>.  </a:t>
            </a:r>
          </a:p>
          <a:p>
            <a:pPr algn="just"/>
            <a:r>
              <a:rPr lang="es-CO" sz="1100" b="1" dirty="0">
                <a:latin typeface="+mn-lt"/>
              </a:rPr>
              <a:t>Asistencia: </a:t>
            </a:r>
            <a:r>
              <a:rPr lang="es-CO" sz="1100" dirty="0">
                <a:latin typeface="+mn-lt"/>
              </a:rPr>
              <a:t>108 personas </a:t>
            </a:r>
          </a:p>
          <a:p>
            <a:pPr algn="just"/>
            <a:r>
              <a:rPr lang="es-CO" sz="1100" b="1" dirty="0">
                <a:latin typeface="+mn-lt"/>
              </a:rPr>
              <a:t>Evidencia: </a:t>
            </a:r>
            <a:r>
              <a:rPr lang="es-CO" sz="1100" dirty="0">
                <a:latin typeface="+mn-lt"/>
              </a:rPr>
              <a:t>49 personas firmaron la lista en físico y 59 personas se registraron de manera virtual</a:t>
            </a:r>
            <a:r>
              <a:rPr lang="es-CO" sz="1200" b="1" dirty="0">
                <a:latin typeface="+mj-lt"/>
              </a:rPr>
              <a:t>.</a:t>
            </a:r>
          </a:p>
          <a:p>
            <a:pPr algn="just" eaLnBrk="1" hangingPunct="1"/>
            <a:endParaRPr lang="es-ES" altLang="es-CO" sz="1800" b="1" dirty="0">
              <a:solidFill>
                <a:srgbClr val="FF9900"/>
              </a:solidFill>
              <a:latin typeface="News Gothic MT" panose="020B0504020203020204" pitchFamily="34" charset="0"/>
            </a:endParaRPr>
          </a:p>
          <a:p>
            <a:pPr algn="just" eaLnBrk="1" hangingPunct="1"/>
            <a:endParaRPr lang="es-ES" altLang="es-CO" sz="1800" b="1" dirty="0">
              <a:solidFill>
                <a:srgbClr val="FF9900"/>
              </a:solidFill>
              <a:latin typeface="News Gothic MT" panose="020B0504020203020204" pitchFamily="34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35D45E25-BFD3-5D66-EE92-96869B375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55" y="3135629"/>
            <a:ext cx="2356044" cy="1549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183F1E04-FC60-A24A-9FAB-F745F7BCC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806" y="3117504"/>
            <a:ext cx="2228262" cy="156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92328D56-6B1B-7886-0446-0C8226A8C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775" y="3117503"/>
            <a:ext cx="1955161" cy="1550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319EB859-2537-C212-B3B4-00FB9437F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643" y="3135629"/>
            <a:ext cx="1975415" cy="147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CuadroTexto 19">
            <a:extLst>
              <a:ext uri="{FF2B5EF4-FFF2-40B4-BE49-F238E27FC236}">
                <a16:creationId xmlns:a16="http://schemas.microsoft.com/office/drawing/2014/main" id="{681E575B-9AA9-4ED2-B47A-23079598A1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515" y="469960"/>
            <a:ext cx="6327064" cy="523875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s-CO" altLang="es-CO" sz="2800" b="1" dirty="0">
                <a:solidFill>
                  <a:schemeClr val="bg1"/>
                </a:solidFill>
                <a:latin typeface="Gadugi" panose="020B0502040204020203" pitchFamily="34" charset="0"/>
              </a:rPr>
              <a:t>3. Resultados y evidencias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9281747A-1AF0-46D5-BF5C-9B94690AA07F}"/>
              </a:ext>
            </a:extLst>
          </p:cNvPr>
          <p:cNvSpPr/>
          <p:nvPr/>
        </p:nvSpPr>
        <p:spPr>
          <a:xfrm>
            <a:off x="107950" y="878930"/>
            <a:ext cx="8817996" cy="523220"/>
          </a:xfrm>
          <a:prstGeom prst="rect">
            <a:avLst/>
          </a:prstGeom>
        </p:spPr>
        <p:txBody>
          <a:bodyPr numCol="2">
            <a:spAutoFit/>
          </a:bodyPr>
          <a:lstStyle/>
          <a:p>
            <a:pPr marR="32385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tabLst>
                <a:tab pos="3473450" algn="l"/>
                <a:tab pos="4107815" algn="l"/>
                <a:tab pos="4655820" algn="l"/>
                <a:tab pos="4995545" algn="l"/>
                <a:tab pos="5537835" algn="l"/>
                <a:tab pos="5845810" algn="l"/>
              </a:tabLst>
              <a:defRPr/>
            </a:pPr>
            <a:endParaRPr lang="es-CO" kern="0">
              <a:solidFill>
                <a:srgbClr val="292929"/>
              </a:solidFill>
              <a:latin typeface="Gadugi" panose="020B0502040204020203" pitchFamily="34" charset="0"/>
              <a:ea typeface="Arial"/>
              <a:cs typeface="Arial"/>
              <a:sym typeface="Arial"/>
            </a:endParaRPr>
          </a:p>
          <a:p>
            <a:pPr marR="32385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tabLst>
                <a:tab pos="3473450" algn="l"/>
                <a:tab pos="4107815" algn="l"/>
                <a:tab pos="4655820" algn="l"/>
                <a:tab pos="4995545" algn="l"/>
                <a:tab pos="5537835" algn="l"/>
                <a:tab pos="5845810" algn="l"/>
              </a:tabLst>
              <a:defRPr/>
            </a:pPr>
            <a:endParaRPr lang="es-CO" kern="0">
              <a:latin typeface="Gadugi" panose="020B0502040204020203" pitchFamily="34" charset="0"/>
              <a:ea typeface="Arial" panose="020B0604020202020204" pitchFamily="34" charset="0"/>
              <a:cs typeface="Arial"/>
              <a:sym typeface="Arial"/>
            </a:endParaRPr>
          </a:p>
        </p:txBody>
      </p:sp>
      <p:sp>
        <p:nvSpPr>
          <p:cNvPr id="21509" name="CuadroTexto 24">
            <a:extLst>
              <a:ext uri="{FF2B5EF4-FFF2-40B4-BE49-F238E27FC236}">
                <a16:creationId xmlns:a16="http://schemas.microsoft.com/office/drawing/2014/main" id="{F48A0A75-8F49-4676-BD87-EE1E52B7B2A9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259894" y="4684910"/>
            <a:ext cx="266605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s-CO" altLang="es-CO" sz="1200" b="1" i="1" dirty="0">
                <a:solidFill>
                  <a:srgbClr val="FF9900"/>
                </a:solidFill>
                <a:latin typeface="News Gothic MT" panose="020B0504020203020204" pitchFamily="34" charset="0"/>
              </a:rPr>
              <a:t>¡</a:t>
            </a:r>
            <a:r>
              <a:rPr lang="es-CO" altLang="es-CO" sz="1200" b="1" i="1" dirty="0" err="1">
                <a:solidFill>
                  <a:srgbClr val="FF9900"/>
                </a:solidFill>
                <a:latin typeface="News Gothic MT" panose="020B0504020203020204" pitchFamily="34" charset="0"/>
              </a:rPr>
              <a:t>MinJusticia</a:t>
            </a:r>
            <a:r>
              <a:rPr lang="es-CO" altLang="es-CO" sz="1200" b="1" i="1" dirty="0">
                <a:solidFill>
                  <a:srgbClr val="FF9900"/>
                </a:solidFill>
                <a:latin typeface="News Gothic MT" panose="020B0504020203020204" pitchFamily="34" charset="0"/>
              </a:rPr>
              <a:t> te escucha!</a:t>
            </a:r>
          </a:p>
        </p:txBody>
      </p:sp>
      <p:sp>
        <p:nvSpPr>
          <p:cNvPr id="21510" name="Rectángulo 2">
            <a:extLst>
              <a:ext uri="{FF2B5EF4-FFF2-40B4-BE49-F238E27FC236}">
                <a16:creationId xmlns:a16="http://schemas.microsoft.com/office/drawing/2014/main" id="{FAD9ED6F-6924-4EAE-8A01-A68266BF1E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888" y="993835"/>
            <a:ext cx="879316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just" eaLnBrk="1" hangingPunct="1"/>
            <a:r>
              <a:rPr lang="es-CO" altLang="es-CO" sz="1600" b="1" dirty="0">
                <a:latin typeface="Gadugi" panose="020B0502040204020203" pitchFamily="34" charset="0"/>
              </a:rPr>
              <a:t>3.1. </a:t>
            </a:r>
            <a:r>
              <a:rPr lang="es-CO" sz="1600" b="1" dirty="0">
                <a:latin typeface="Gadugi" panose="020B0502040204020203" pitchFamily="34" charset="0"/>
              </a:rPr>
              <a:t>Socialización de la herramienta </a:t>
            </a:r>
            <a:r>
              <a:rPr lang="es-CO" sz="1600" b="1" dirty="0" err="1">
                <a:latin typeface="Gadugi" panose="020B0502040204020203" pitchFamily="34" charset="0"/>
              </a:rPr>
              <a:t>Suin</a:t>
            </a:r>
            <a:r>
              <a:rPr lang="es-CO" sz="1600" b="1" dirty="0">
                <a:latin typeface="Gadugi" panose="020B0502040204020203" pitchFamily="34" charset="0"/>
              </a:rPr>
              <a:t> </a:t>
            </a:r>
            <a:r>
              <a:rPr lang="es-CO" sz="1600" b="1" dirty="0" err="1">
                <a:latin typeface="Gadugi" panose="020B0502040204020203" pitchFamily="34" charset="0"/>
              </a:rPr>
              <a:t>Juriscol</a:t>
            </a:r>
            <a:r>
              <a:rPr lang="es-CO" sz="1600" b="1" dirty="0">
                <a:latin typeface="Gadugi" panose="020B0502040204020203" pitchFamily="34" charset="0"/>
              </a:rPr>
              <a:t> con énfasis en el boletín jurídico</a:t>
            </a:r>
            <a:r>
              <a:rPr lang="es-CO" altLang="es-CO" sz="1600" b="1" dirty="0">
                <a:latin typeface="Gadugi" panose="020B0502040204020203" pitchFamily="34" charset="0"/>
              </a:rPr>
              <a:t> </a:t>
            </a:r>
          </a:p>
        </p:txBody>
      </p:sp>
      <p:sp>
        <p:nvSpPr>
          <p:cNvPr id="21512" name="CuadroTexto 1">
            <a:extLst>
              <a:ext uri="{FF2B5EF4-FFF2-40B4-BE49-F238E27FC236}">
                <a16:creationId xmlns:a16="http://schemas.microsoft.com/office/drawing/2014/main" id="{691DBCC8-17F7-4B52-B86C-20B5F82D38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054" y="1418631"/>
            <a:ext cx="8658224" cy="1742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CO" sz="1100" dirty="0"/>
              <a:t>2. Socialización de la herramienta SUIN-</a:t>
            </a:r>
            <a:r>
              <a:rPr lang="es-CO" sz="1100" dirty="0" err="1"/>
              <a:t>Juriscol</a:t>
            </a:r>
            <a:r>
              <a:rPr lang="es-CO" sz="1100" dirty="0"/>
              <a:t> dirigida a estudiantes, docentes y directivos de la Universidad Sergio Arboleda -Santa Marta </a:t>
            </a:r>
            <a:endParaRPr lang="es-CO" sz="1100" dirty="0">
              <a:cs typeface="Times New Roman" panose="02020603050405020304" pitchFamily="18" charset="0"/>
            </a:endParaRPr>
          </a:p>
          <a:p>
            <a:pPr algn="just"/>
            <a:r>
              <a:rPr lang="es-CO" sz="1100" b="1" dirty="0"/>
              <a:t>Fecha</a:t>
            </a:r>
            <a:r>
              <a:rPr lang="es-CO" sz="1100" dirty="0"/>
              <a:t>: 20 de mayo de 2022 </a:t>
            </a:r>
          </a:p>
          <a:p>
            <a:pPr algn="just"/>
            <a:r>
              <a:rPr lang="es-CO" sz="1100" b="1" dirty="0"/>
              <a:t>Hora: </a:t>
            </a:r>
            <a:r>
              <a:rPr lang="es-CO" sz="1100" dirty="0"/>
              <a:t> 9: a.m. a 11:00 a.m</a:t>
            </a:r>
            <a:r>
              <a:rPr lang="es-CO" sz="1100" b="1" dirty="0"/>
              <a:t>.   </a:t>
            </a:r>
          </a:p>
          <a:p>
            <a:pPr algn="just"/>
            <a:r>
              <a:rPr lang="es-CO" sz="1100" b="1" dirty="0"/>
              <a:t>Evento hibrido: </a:t>
            </a:r>
            <a:r>
              <a:rPr lang="es-CO" sz="1100" dirty="0"/>
              <a:t>Presencial y virtual    </a:t>
            </a:r>
          </a:p>
          <a:p>
            <a:pPr algn="just"/>
            <a:r>
              <a:rPr lang="es-CO" sz="1100" b="1" dirty="0"/>
              <a:t>Temas tratados: </a:t>
            </a:r>
            <a:r>
              <a:rPr lang="es-CO" sz="1100" dirty="0"/>
              <a:t>Justicia digital y Socialización de la herramienta SUIN-</a:t>
            </a:r>
            <a:r>
              <a:rPr lang="es-CO" sz="1100" dirty="0" err="1"/>
              <a:t>Juriscol</a:t>
            </a:r>
            <a:r>
              <a:rPr lang="es-CO" sz="1100" dirty="0"/>
              <a:t>     </a:t>
            </a:r>
          </a:p>
          <a:p>
            <a:pPr algn="just"/>
            <a:r>
              <a:rPr lang="es-CO" sz="1100" b="1" dirty="0"/>
              <a:t>Participantes: </a:t>
            </a:r>
            <a:r>
              <a:rPr lang="es-CO" sz="1100" dirty="0"/>
              <a:t>Dr. Wilson Ruiz, Ministro de Justicia y del Derecho, Director de DDDOJ, funcionarios del equipo SUIN-</a:t>
            </a:r>
            <a:r>
              <a:rPr lang="es-CO" sz="1100" dirty="0" err="1"/>
              <a:t>Juriscol</a:t>
            </a:r>
            <a:r>
              <a:rPr lang="es-CO" sz="1100" dirty="0"/>
              <a:t>.      </a:t>
            </a:r>
          </a:p>
          <a:p>
            <a:pPr algn="just"/>
            <a:r>
              <a:rPr lang="es-CO" sz="1100" b="1" dirty="0"/>
              <a:t>Asistencia</a:t>
            </a:r>
            <a:r>
              <a:rPr lang="es-CO" sz="1100" dirty="0"/>
              <a:t>: 90 personas </a:t>
            </a:r>
          </a:p>
          <a:p>
            <a:pPr algn="just"/>
            <a:r>
              <a:rPr lang="es-CO" sz="1100" b="1" dirty="0"/>
              <a:t>Evidencia</a:t>
            </a:r>
            <a:r>
              <a:rPr lang="es-CO" sz="1100" dirty="0"/>
              <a:t>: Registro fotográfico</a:t>
            </a:r>
            <a:endParaRPr lang="es-ES" altLang="es-CO" sz="1800" b="1" dirty="0">
              <a:solidFill>
                <a:srgbClr val="FF0000"/>
              </a:solidFill>
              <a:latin typeface="News Gothic MT" panose="020B0504020203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29CB48D-8E5E-B85A-08C3-EBC7DCD664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6510" y="3184205"/>
            <a:ext cx="1950935" cy="147727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9BBE857-7119-82A1-4F7B-BB0F5C33FC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3287" y="3196266"/>
            <a:ext cx="2172991" cy="146291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13513B0-36D5-9EDD-9AFB-8DD2815750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3714" y="3196266"/>
            <a:ext cx="2056954" cy="147727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D4F7C1B-C517-CC1F-E99B-9EBA1127D3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810" y="3211393"/>
            <a:ext cx="2056954" cy="1447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7455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CuadroTexto 19">
            <a:extLst>
              <a:ext uri="{FF2B5EF4-FFF2-40B4-BE49-F238E27FC236}">
                <a16:creationId xmlns:a16="http://schemas.microsoft.com/office/drawing/2014/main" id="{681E575B-9AA9-4ED2-B47A-23079598A1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054" y="559037"/>
            <a:ext cx="6482997" cy="523875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s-CO" altLang="es-CO" sz="2800" b="1" dirty="0">
                <a:solidFill>
                  <a:schemeClr val="bg1"/>
                </a:solidFill>
                <a:latin typeface="Gadugi" panose="020B0502040204020203" pitchFamily="34" charset="0"/>
              </a:rPr>
              <a:t>3. Resultados y evidencias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9281747A-1AF0-46D5-BF5C-9B94690AA07F}"/>
              </a:ext>
            </a:extLst>
          </p:cNvPr>
          <p:cNvSpPr/>
          <p:nvPr/>
        </p:nvSpPr>
        <p:spPr>
          <a:xfrm>
            <a:off x="107950" y="878930"/>
            <a:ext cx="8817996" cy="523220"/>
          </a:xfrm>
          <a:prstGeom prst="rect">
            <a:avLst/>
          </a:prstGeom>
        </p:spPr>
        <p:txBody>
          <a:bodyPr numCol="2">
            <a:spAutoFit/>
          </a:bodyPr>
          <a:lstStyle/>
          <a:p>
            <a:pPr marR="32385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tabLst>
                <a:tab pos="3473450" algn="l"/>
                <a:tab pos="4107815" algn="l"/>
                <a:tab pos="4655820" algn="l"/>
                <a:tab pos="4995545" algn="l"/>
                <a:tab pos="5537835" algn="l"/>
                <a:tab pos="5845810" algn="l"/>
              </a:tabLst>
              <a:defRPr/>
            </a:pPr>
            <a:endParaRPr lang="es-CO" kern="0">
              <a:solidFill>
                <a:srgbClr val="292929"/>
              </a:solidFill>
              <a:latin typeface="Gadugi" panose="020B0502040204020203" pitchFamily="34" charset="0"/>
              <a:ea typeface="Arial"/>
              <a:cs typeface="Arial"/>
              <a:sym typeface="Arial"/>
            </a:endParaRPr>
          </a:p>
          <a:p>
            <a:pPr marR="32385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tabLst>
                <a:tab pos="3473450" algn="l"/>
                <a:tab pos="4107815" algn="l"/>
                <a:tab pos="4655820" algn="l"/>
                <a:tab pos="4995545" algn="l"/>
                <a:tab pos="5537835" algn="l"/>
                <a:tab pos="5845810" algn="l"/>
              </a:tabLst>
              <a:defRPr/>
            </a:pPr>
            <a:endParaRPr lang="es-CO" kern="0">
              <a:latin typeface="Gadugi" panose="020B0502040204020203" pitchFamily="34" charset="0"/>
              <a:ea typeface="Arial" panose="020B0604020202020204" pitchFamily="34" charset="0"/>
              <a:cs typeface="Arial"/>
              <a:sym typeface="Arial"/>
            </a:endParaRPr>
          </a:p>
        </p:txBody>
      </p:sp>
      <p:sp>
        <p:nvSpPr>
          <p:cNvPr id="21510" name="Rectángulo 2">
            <a:extLst>
              <a:ext uri="{FF2B5EF4-FFF2-40B4-BE49-F238E27FC236}">
                <a16:creationId xmlns:a16="http://schemas.microsoft.com/office/drawing/2014/main" id="{FAD9ED6F-6924-4EAE-8A01-A68266BF1E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888" y="1122363"/>
            <a:ext cx="87931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just" eaLnBrk="1" hangingPunct="1"/>
            <a:endParaRPr lang="es-CO" altLang="es-CO" sz="1800" b="1" dirty="0">
              <a:latin typeface="Gadugi" panose="020B0502040204020203" pitchFamily="34" charset="0"/>
            </a:endParaRPr>
          </a:p>
        </p:txBody>
      </p:sp>
      <p:sp>
        <p:nvSpPr>
          <p:cNvPr id="21512" name="CuadroTexto 1">
            <a:extLst>
              <a:ext uri="{FF2B5EF4-FFF2-40B4-BE49-F238E27FC236}">
                <a16:creationId xmlns:a16="http://schemas.microsoft.com/office/drawing/2014/main" id="{691DBCC8-17F7-4B52-B86C-20B5F82D38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054" y="1122364"/>
            <a:ext cx="8658223" cy="2042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CO" sz="1800" b="1" dirty="0">
                <a:latin typeface="News Gothic MT"/>
                <a:cs typeface="Arial"/>
              </a:rPr>
              <a:t>Evidencias</a:t>
            </a:r>
          </a:p>
          <a:p>
            <a:pPr algn="just"/>
            <a:endParaRPr lang="es-CO" sz="1100" dirty="0">
              <a:latin typeface="+mj-lt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CO" sz="1100" dirty="0"/>
              <a:t>3. Feria Sacúdete - el SUIN-</a:t>
            </a:r>
            <a:r>
              <a:rPr lang="es-CO" sz="1100" dirty="0" err="1"/>
              <a:t>Juriscol</a:t>
            </a:r>
            <a:r>
              <a:rPr lang="es-CO" sz="1100" dirty="0"/>
              <a:t> participó divulgando la herramienta a los estudiantes, docentes y directivos de la Escuela Superior de Administración Pública – ESAP que hicieron parte de la feria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s-CO" sz="1100" b="1" dirty="0"/>
              <a:t>Fecha</a:t>
            </a:r>
            <a:r>
              <a:rPr lang="es-CO" sz="1100" dirty="0"/>
              <a:t>: 20 de mayo de 2022 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s-CO" sz="1100" b="1" dirty="0"/>
              <a:t>Hora: </a:t>
            </a:r>
            <a:r>
              <a:rPr lang="es-CO" sz="1100" dirty="0"/>
              <a:t> 9: a.m. a 1:00 p.m</a:t>
            </a:r>
            <a:r>
              <a:rPr lang="es-CO" sz="1100" b="1" dirty="0"/>
              <a:t>.   </a:t>
            </a:r>
          </a:p>
          <a:p>
            <a:pPr algn="just"/>
            <a:r>
              <a:rPr lang="es-CO" sz="1100" b="1" dirty="0"/>
              <a:t>Evento: </a:t>
            </a:r>
            <a:r>
              <a:rPr lang="es-CO" sz="1100" dirty="0"/>
              <a:t>Presencial         </a:t>
            </a:r>
          </a:p>
          <a:p>
            <a:pPr algn="just"/>
            <a:r>
              <a:rPr lang="es-CO" sz="1100" b="1" dirty="0"/>
              <a:t>Participantes: </a:t>
            </a:r>
            <a:r>
              <a:rPr lang="es-CO" sz="1100" dirty="0"/>
              <a:t>funcionarios y contratistas del equipo SUIN-</a:t>
            </a:r>
            <a:r>
              <a:rPr lang="es-CO" sz="1100" dirty="0" err="1"/>
              <a:t>Juriscol</a:t>
            </a:r>
            <a:r>
              <a:rPr lang="es-CO" sz="1100" dirty="0"/>
              <a:t>.      </a:t>
            </a:r>
          </a:p>
          <a:p>
            <a:pPr algn="just"/>
            <a:r>
              <a:rPr lang="es-CO" sz="1100" b="1" dirty="0"/>
              <a:t>Asistencia</a:t>
            </a:r>
            <a:r>
              <a:rPr lang="es-CO" sz="1100" dirty="0"/>
              <a:t>: 21 personas </a:t>
            </a:r>
          </a:p>
          <a:p>
            <a:pPr algn="just"/>
            <a:r>
              <a:rPr lang="es-CO" sz="1100" b="1" dirty="0"/>
              <a:t>Evidencia</a:t>
            </a:r>
            <a:r>
              <a:rPr lang="es-CO" sz="1100" dirty="0"/>
              <a:t>: Registro fotográfico</a:t>
            </a:r>
            <a:endParaRPr lang="es-CO" sz="1100" dirty="0">
              <a:solidFill>
                <a:srgbClr val="FF0000"/>
              </a:solidFill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8C0E3A0C-29A3-761C-0FDF-8D90ECFFC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3204683"/>
            <a:ext cx="2280062" cy="1515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2F6E5D5E-C7BE-6C16-FF1F-794F2AB4F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454" y="3214702"/>
            <a:ext cx="2280062" cy="1511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6A991134-088B-03CF-DDF0-7B1F6F2DD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021" y="3204683"/>
            <a:ext cx="2042556" cy="1531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9F0BD690-7808-5E07-A18A-A079D9910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082" y="3204681"/>
            <a:ext cx="2006929" cy="1531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3665631"/>
      </p:ext>
    </p:extLst>
  </p:cSld>
  <p:clrMapOvr>
    <a:masterClrMapping/>
  </p:clrMapOvr>
</p:sld>
</file>

<file path=ppt/theme/theme1.xml><?xml version="1.0" encoding="utf-8"?>
<a:theme xmlns:a="http://schemas.openxmlformats.org/drawingml/2006/main" name="Plantilla MINJUSTICIA PPT (2)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41D9B3A7E810704192948A19B3CC5B80" ma:contentTypeVersion="1" ma:contentTypeDescription="Crear nuevo documento." ma:contentTypeScope="" ma:versionID="3f6fa390ab0ca861e1ca19160ebe8b05">
  <xsd:schema xmlns:xsd="http://www.w3.org/2001/XMLSchema" xmlns:xs="http://www.w3.org/2001/XMLSchema" xmlns:p="http://schemas.microsoft.com/office/2006/metadata/properties" xmlns:ns1="http://schemas.microsoft.com/sharepoint/v3" xmlns:ns2="81cc8fc0-8d1e-4295-8f37-5d076116407c" targetNamespace="http://schemas.microsoft.com/office/2006/metadata/properties" ma:root="true" ma:fieldsID="0ca9f3ac2d15db8bb029348aee8f1b74" ns1:_="" ns2:_="">
    <xsd:import namespace="http://schemas.microsoft.com/sharepoint/v3"/>
    <xsd:import namespace="81cc8fc0-8d1e-4295-8f37-5d076116407c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Fecha de inicio programada" ma:description="Fecha de inicio programada es una columna del sitio que crea la característica Publicación. Se usa para especificar la fecha y la hora a la que esta página se presentará por primera vez a los visitantes del sitio." ma:hidden="true" ma:internalName="PublishingStartDate">
      <xsd:simpleType>
        <xsd:restriction base="dms:Unknown"/>
      </xsd:simpleType>
    </xsd:element>
    <xsd:element name="PublishingExpirationDate" ma:index="9" nillable="true" ma:displayName="Fecha de finalización programada" ma:description="Fecha de finalización programada es una columna del sitio que crea la característica Publicación. Se usa para especificar la fecha y la hora a la que esta página dejará de presentarse a los visitantes del sitio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cc8fc0-8d1e-4295-8f37-5d076116407c" elementFormDefault="qualified">
    <xsd:import namespace="http://schemas.microsoft.com/office/2006/documentManagement/types"/>
    <xsd:import namespace="http://schemas.microsoft.com/office/infopath/2007/PartnerControls"/>
    <xsd:element name="_dlc_DocId" ma:index="10" nillable="true" ma:displayName="Valor de Id. de documento" ma:description="El valor del identificador de documento asignado a este elemento." ma:internalName="_dlc_DocId" ma:readOnly="true">
      <xsd:simpleType>
        <xsd:restriction base="dms:Text"/>
      </xsd:simpleType>
    </xsd:element>
    <xsd:element name="_dlc_DocIdUrl" ma:index="11" nillable="true" ma:displayName="Id. de documento" ma:description="Vínculo permanente a este documento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2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_dlc_DocId xmlns="81cc8fc0-8d1e-4295-8f37-5d076116407c">2TV4CCKVFCYA-327339268-401</_dlc_DocId>
    <_dlc_DocIdUrl xmlns="81cc8fc0-8d1e-4295-8f37-5d076116407c">
      <Url>https://www.minjusticia.gov.co/servicio-ciudadano/_layouts/15/DocIdRedir.aspx?ID=2TV4CCKVFCYA-327339268-401</Url>
      <Description>2TV4CCKVFCYA-327339268-401</Description>
    </_dlc_DocIdUrl>
  </documentManagement>
</p:properties>
</file>

<file path=customXml/itemProps1.xml><?xml version="1.0" encoding="utf-8"?>
<ds:datastoreItem xmlns:ds="http://schemas.openxmlformats.org/officeDocument/2006/customXml" ds:itemID="{7458BF69-22BB-48F9-ABBB-E283F82ABEFD}"/>
</file>

<file path=customXml/itemProps2.xml><?xml version="1.0" encoding="utf-8"?>
<ds:datastoreItem xmlns:ds="http://schemas.openxmlformats.org/officeDocument/2006/customXml" ds:itemID="{92484DAC-4116-4064-8513-F4F2F48E1099}"/>
</file>

<file path=customXml/itemProps3.xml><?xml version="1.0" encoding="utf-8"?>
<ds:datastoreItem xmlns:ds="http://schemas.openxmlformats.org/officeDocument/2006/customXml" ds:itemID="{A2CAA0AA-B960-4673-8E13-ABA498E9F90B}"/>
</file>

<file path=customXml/itemProps4.xml><?xml version="1.0" encoding="utf-8"?>
<ds:datastoreItem xmlns:ds="http://schemas.openxmlformats.org/officeDocument/2006/customXml" ds:itemID="{96F3AAF5-A6DB-4464-9157-B44B303C5745}"/>
</file>

<file path=docProps/app.xml><?xml version="1.0" encoding="utf-8"?>
<Properties xmlns="http://schemas.openxmlformats.org/officeDocument/2006/extended-properties" xmlns:vt="http://schemas.openxmlformats.org/officeDocument/2006/docPropsVTypes">
  <Template>Plantilla MINJUSTICIA PPT (2)</Template>
  <TotalTime>851</TotalTime>
  <Words>2624</Words>
  <Application>Microsoft Office PowerPoint</Application>
  <PresentationFormat>Presentación en pantalla (16:9)</PresentationFormat>
  <Paragraphs>341</Paragraphs>
  <Slides>34</Slides>
  <Notes>33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34</vt:i4>
      </vt:variant>
    </vt:vector>
  </HeadingPairs>
  <TitlesOfParts>
    <vt:vector size="45" baseType="lpstr">
      <vt:lpstr>Arial</vt:lpstr>
      <vt:lpstr>Calibri</vt:lpstr>
      <vt:lpstr>Calibri Light</vt:lpstr>
      <vt:lpstr>Freestyle Script</vt:lpstr>
      <vt:lpstr>Gadugi</vt:lpstr>
      <vt:lpstr>Mangal</vt:lpstr>
      <vt:lpstr>News Gothic MT</vt:lpstr>
      <vt:lpstr>Work Sans</vt:lpstr>
      <vt:lpstr>Work Sans Light</vt:lpstr>
      <vt:lpstr>Work Sans SemiBold</vt:lpstr>
      <vt:lpstr>Plantilla MINJUSTICIA PPT (2)</vt:lpstr>
      <vt:lpstr>Informe de actividades de participación ciudadana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Angelo Hernando Guevara Ballesteros</dc:creator>
  <cp:lastModifiedBy>CLAUDIA MAYELLY VELA DIAZ</cp:lastModifiedBy>
  <cp:revision>269</cp:revision>
  <dcterms:modified xsi:type="dcterms:W3CDTF">2022-09-27T22:16:05Z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0x01010041D9B3A7E810704192948A19B3CC5B80</vt:lpwstr>
  </property>
  <property fmtid="{D5CDD505-2E9C-101B-9397-08002B2CF9AE}" pid="3" name="_dlc_DocIdItemGuid">
    <vt:lpwstr>9d86a2d4-3014-4ea2-8871-f0d49794ac4b</vt:lpwstr>
  </property>
</Properties>
</file>