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1"/>
  </p:sldMasterIdLst>
  <p:notesMasterIdLst>
    <p:notesMasterId r:id="rId20"/>
  </p:notesMasterIdLst>
  <p:sldIdLst>
    <p:sldId id="256" r:id="rId2"/>
    <p:sldId id="257" r:id="rId3"/>
    <p:sldId id="262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4" r:id="rId13"/>
    <p:sldId id="353" r:id="rId14"/>
    <p:sldId id="356" r:id="rId15"/>
    <p:sldId id="355" r:id="rId16"/>
    <p:sldId id="357" r:id="rId17"/>
    <p:sldId id="358" r:id="rId18"/>
    <p:sldId id="261" r:id="rId19"/>
  </p:sldIdLst>
  <p:sldSz cx="9144000" cy="5143500" type="screen16x9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1"/>
  </p:normalViewPr>
  <p:slideViewPr>
    <p:cSldViewPr snapToGrid="0" snapToObjects="1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9D90B-5FBC-4832-BD18-78516931AC1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4CD9497-5981-4AE2-95C7-96D680970DBC}">
      <dgm:prSet phldrT="[Texto]"/>
      <dgm:spPr/>
      <dgm:t>
        <a:bodyPr/>
        <a:lstStyle/>
        <a:p>
          <a:r>
            <a:rPr lang="es-ES" dirty="0"/>
            <a:t>Fecha de inicio</a:t>
          </a:r>
        </a:p>
      </dgm:t>
    </dgm:pt>
    <dgm:pt modelId="{05E7CE34-E6E5-4134-9C61-931D6F18A88D}" type="parTrans" cxnId="{8B631265-29B3-431E-B673-73104454EA55}">
      <dgm:prSet/>
      <dgm:spPr/>
      <dgm:t>
        <a:bodyPr/>
        <a:lstStyle/>
        <a:p>
          <a:endParaRPr lang="es-ES"/>
        </a:p>
      </dgm:t>
    </dgm:pt>
    <dgm:pt modelId="{5B992B5E-E14C-4EC4-B3ED-B3056FE3CDEE}" type="sibTrans" cxnId="{8B631265-29B3-431E-B673-73104454EA55}">
      <dgm:prSet/>
      <dgm:spPr/>
      <dgm:t>
        <a:bodyPr/>
        <a:lstStyle/>
        <a:p>
          <a:endParaRPr lang="es-ES"/>
        </a:p>
      </dgm:t>
    </dgm:pt>
    <dgm:pt modelId="{57522D81-9F92-4262-B6C4-C1BCD32C3F8A}">
      <dgm:prSet phldrT="[Texto]"/>
      <dgm:spPr/>
      <dgm:t>
        <a:bodyPr/>
        <a:lstStyle/>
        <a:p>
          <a:r>
            <a:rPr lang="es-ES" dirty="0"/>
            <a:t>08/06/2023</a:t>
          </a:r>
        </a:p>
      </dgm:t>
    </dgm:pt>
    <dgm:pt modelId="{1FB3BFB0-1672-454E-898A-C117BD2197A2}" type="parTrans" cxnId="{35429497-5EA7-419F-AC64-07C2C8D0F89D}">
      <dgm:prSet/>
      <dgm:spPr/>
      <dgm:t>
        <a:bodyPr/>
        <a:lstStyle/>
        <a:p>
          <a:endParaRPr lang="es-ES"/>
        </a:p>
      </dgm:t>
    </dgm:pt>
    <dgm:pt modelId="{AC0D3EE9-397A-4FF5-B0D4-798DCFA29A76}" type="sibTrans" cxnId="{35429497-5EA7-419F-AC64-07C2C8D0F89D}">
      <dgm:prSet/>
      <dgm:spPr/>
      <dgm:t>
        <a:bodyPr/>
        <a:lstStyle/>
        <a:p>
          <a:endParaRPr lang="es-ES"/>
        </a:p>
      </dgm:t>
    </dgm:pt>
    <dgm:pt modelId="{38C95D1A-EC30-4F77-9DEC-0E7FBC3BCBB0}">
      <dgm:prSet phldrT="[Texto]"/>
      <dgm:spPr/>
      <dgm:t>
        <a:bodyPr/>
        <a:lstStyle/>
        <a:p>
          <a:r>
            <a:rPr lang="es-ES" dirty="0"/>
            <a:t>Fecha de finalización</a:t>
          </a:r>
        </a:p>
      </dgm:t>
    </dgm:pt>
    <dgm:pt modelId="{CA3FA746-F8ED-471A-AA76-A8FA76695FAA}" type="parTrans" cxnId="{B11EE31E-006B-4B87-8113-E834E4CC3D71}">
      <dgm:prSet/>
      <dgm:spPr/>
      <dgm:t>
        <a:bodyPr/>
        <a:lstStyle/>
        <a:p>
          <a:endParaRPr lang="es-ES"/>
        </a:p>
      </dgm:t>
    </dgm:pt>
    <dgm:pt modelId="{5FDA0023-2AB8-4BA7-96F7-1247D42F5682}" type="sibTrans" cxnId="{B11EE31E-006B-4B87-8113-E834E4CC3D71}">
      <dgm:prSet/>
      <dgm:spPr/>
      <dgm:t>
        <a:bodyPr/>
        <a:lstStyle/>
        <a:p>
          <a:endParaRPr lang="es-ES"/>
        </a:p>
      </dgm:t>
    </dgm:pt>
    <dgm:pt modelId="{13171433-E3BB-485E-B626-0A6D95988FAA}">
      <dgm:prSet phldrT="[Texto]"/>
      <dgm:spPr/>
      <dgm:t>
        <a:bodyPr/>
        <a:lstStyle/>
        <a:p>
          <a:r>
            <a:rPr lang="es-ES" dirty="0"/>
            <a:t>20/06/2023</a:t>
          </a:r>
        </a:p>
      </dgm:t>
    </dgm:pt>
    <dgm:pt modelId="{CC1E93E1-840D-4AE4-8B3B-275AD69E51F6}" type="parTrans" cxnId="{5994F629-52C2-40CD-8B46-3BCBEDB113CF}">
      <dgm:prSet/>
      <dgm:spPr/>
      <dgm:t>
        <a:bodyPr/>
        <a:lstStyle/>
        <a:p>
          <a:endParaRPr lang="es-ES"/>
        </a:p>
      </dgm:t>
    </dgm:pt>
    <dgm:pt modelId="{AD1758B2-B2F1-4A7E-B6A0-96ED1F3B8613}" type="sibTrans" cxnId="{5994F629-52C2-40CD-8B46-3BCBEDB113CF}">
      <dgm:prSet/>
      <dgm:spPr/>
      <dgm:t>
        <a:bodyPr/>
        <a:lstStyle/>
        <a:p>
          <a:endParaRPr lang="es-ES"/>
        </a:p>
      </dgm:t>
    </dgm:pt>
    <dgm:pt modelId="{CF7C746E-4B1F-4B92-8F12-EF2DD5A2CAAB}">
      <dgm:prSet phldrT="[Texto]"/>
      <dgm:spPr/>
      <dgm:t>
        <a:bodyPr/>
        <a:lstStyle/>
        <a:p>
          <a:r>
            <a:rPr lang="es-ES" dirty="0"/>
            <a:t>Canales de divulgación</a:t>
          </a:r>
        </a:p>
      </dgm:t>
    </dgm:pt>
    <dgm:pt modelId="{EA344B87-8DD0-4FC3-97B4-6A0B3BF288A0}" type="parTrans" cxnId="{20E37ED7-CB29-49DF-B7A2-35987BCCF862}">
      <dgm:prSet/>
      <dgm:spPr/>
      <dgm:t>
        <a:bodyPr/>
        <a:lstStyle/>
        <a:p>
          <a:endParaRPr lang="es-ES"/>
        </a:p>
      </dgm:t>
    </dgm:pt>
    <dgm:pt modelId="{9C5D983D-D58E-41C4-A6EC-A620A3FE88E8}" type="sibTrans" cxnId="{20E37ED7-CB29-49DF-B7A2-35987BCCF862}">
      <dgm:prSet/>
      <dgm:spPr/>
      <dgm:t>
        <a:bodyPr/>
        <a:lstStyle/>
        <a:p>
          <a:endParaRPr lang="es-ES"/>
        </a:p>
      </dgm:t>
    </dgm:pt>
    <dgm:pt modelId="{A784120F-A738-4A1A-81AD-F679F76009DC}">
      <dgm:prSet phldrT="[Texto]"/>
      <dgm:spPr/>
      <dgm:t>
        <a:bodyPr/>
        <a:lstStyle/>
        <a:p>
          <a:r>
            <a:rPr lang="es-ES" dirty="0" err="1"/>
            <a:t>Mailing</a:t>
          </a:r>
          <a:r>
            <a:rPr lang="es-ES" dirty="0"/>
            <a:t>, redes, pantallas, televisores</a:t>
          </a:r>
        </a:p>
      </dgm:t>
    </dgm:pt>
    <dgm:pt modelId="{B640C6D1-0EE0-48D1-84BE-5F8AB8E2E135}" type="sibTrans" cxnId="{6508F012-242A-40C2-AC04-46282586BF72}">
      <dgm:prSet/>
      <dgm:spPr/>
      <dgm:t>
        <a:bodyPr/>
        <a:lstStyle/>
        <a:p>
          <a:endParaRPr lang="es-ES"/>
        </a:p>
      </dgm:t>
    </dgm:pt>
    <dgm:pt modelId="{9F703E62-F201-4AC3-853D-738FC06CF9BF}" type="parTrans" cxnId="{6508F012-242A-40C2-AC04-46282586BF72}">
      <dgm:prSet/>
      <dgm:spPr/>
      <dgm:t>
        <a:bodyPr/>
        <a:lstStyle/>
        <a:p>
          <a:endParaRPr lang="es-ES"/>
        </a:p>
      </dgm:t>
    </dgm:pt>
    <dgm:pt modelId="{E4B6C4AB-3B2D-46D6-9A36-A6BFE964D7C5}" type="pres">
      <dgm:prSet presAssocID="{8F69D90B-5FBC-4832-BD18-78516931AC14}" presName="Name0" presStyleCnt="0">
        <dgm:presLayoutVars>
          <dgm:dir/>
          <dgm:animLvl val="lvl"/>
          <dgm:resizeHandles val="exact"/>
        </dgm:presLayoutVars>
      </dgm:prSet>
      <dgm:spPr/>
    </dgm:pt>
    <dgm:pt modelId="{00150BC8-BEE9-40FE-A237-987530A78A78}" type="pres">
      <dgm:prSet presAssocID="{C4CD9497-5981-4AE2-95C7-96D680970DBC}" presName="composite" presStyleCnt="0"/>
      <dgm:spPr/>
    </dgm:pt>
    <dgm:pt modelId="{B283312A-BECA-4867-A7AF-9A00B0477D39}" type="pres">
      <dgm:prSet presAssocID="{C4CD9497-5981-4AE2-95C7-96D680970DB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9CB5305-F620-4258-809C-78B549470CDD}" type="pres">
      <dgm:prSet presAssocID="{C4CD9497-5981-4AE2-95C7-96D680970DBC}" presName="desTx" presStyleLbl="alignAccFollowNode1" presStyleIdx="0" presStyleCnt="3">
        <dgm:presLayoutVars>
          <dgm:bulletEnabled val="1"/>
        </dgm:presLayoutVars>
      </dgm:prSet>
      <dgm:spPr/>
    </dgm:pt>
    <dgm:pt modelId="{1A1001D3-C65D-4883-8BB2-C5F95C1E9F59}" type="pres">
      <dgm:prSet presAssocID="{5B992B5E-E14C-4EC4-B3ED-B3056FE3CDEE}" presName="space" presStyleCnt="0"/>
      <dgm:spPr/>
    </dgm:pt>
    <dgm:pt modelId="{6BB7C19F-0D09-4440-9B7E-3B8F7B05A6DE}" type="pres">
      <dgm:prSet presAssocID="{38C95D1A-EC30-4F77-9DEC-0E7FBC3BCBB0}" presName="composite" presStyleCnt="0"/>
      <dgm:spPr/>
    </dgm:pt>
    <dgm:pt modelId="{C4FB9CB6-B544-41EF-8CEB-02C4AD2F3423}" type="pres">
      <dgm:prSet presAssocID="{38C95D1A-EC30-4F77-9DEC-0E7FBC3BCB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6692132-5A8F-4619-9616-0436BAA59353}" type="pres">
      <dgm:prSet presAssocID="{38C95D1A-EC30-4F77-9DEC-0E7FBC3BCBB0}" presName="desTx" presStyleLbl="alignAccFollowNode1" presStyleIdx="1" presStyleCnt="3">
        <dgm:presLayoutVars>
          <dgm:bulletEnabled val="1"/>
        </dgm:presLayoutVars>
      </dgm:prSet>
      <dgm:spPr/>
    </dgm:pt>
    <dgm:pt modelId="{B5A26A89-C290-4879-B81E-61F1646FA2BA}" type="pres">
      <dgm:prSet presAssocID="{5FDA0023-2AB8-4BA7-96F7-1247D42F5682}" presName="space" presStyleCnt="0"/>
      <dgm:spPr/>
    </dgm:pt>
    <dgm:pt modelId="{B77AA6DC-F2A5-4E7E-BB71-FC13BB796A65}" type="pres">
      <dgm:prSet presAssocID="{CF7C746E-4B1F-4B92-8F12-EF2DD5A2CAAB}" presName="composite" presStyleCnt="0"/>
      <dgm:spPr/>
    </dgm:pt>
    <dgm:pt modelId="{0DF45EC1-B523-4F5A-AB25-A63C85B87827}" type="pres">
      <dgm:prSet presAssocID="{CF7C746E-4B1F-4B92-8F12-EF2DD5A2CAA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63FB790-6EB1-47C0-BB8D-5266FEA2D6AC}" type="pres">
      <dgm:prSet presAssocID="{CF7C746E-4B1F-4B92-8F12-EF2DD5A2CAA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9A09909-5A29-427B-B634-43F3C4993D27}" type="presOf" srcId="{57522D81-9F92-4262-B6C4-C1BCD32C3F8A}" destId="{29CB5305-F620-4258-809C-78B549470CDD}" srcOrd="0" destOrd="0" presId="urn:microsoft.com/office/officeart/2005/8/layout/hList1"/>
    <dgm:cxn modelId="{6508F012-242A-40C2-AC04-46282586BF72}" srcId="{CF7C746E-4B1F-4B92-8F12-EF2DD5A2CAAB}" destId="{A784120F-A738-4A1A-81AD-F679F76009DC}" srcOrd="0" destOrd="0" parTransId="{9F703E62-F201-4AC3-853D-738FC06CF9BF}" sibTransId="{B640C6D1-0EE0-48D1-84BE-5F8AB8E2E135}"/>
    <dgm:cxn modelId="{72F16715-2C42-4050-85C2-E61C27DA8B85}" type="presOf" srcId="{38C95D1A-EC30-4F77-9DEC-0E7FBC3BCBB0}" destId="{C4FB9CB6-B544-41EF-8CEB-02C4AD2F3423}" srcOrd="0" destOrd="0" presId="urn:microsoft.com/office/officeart/2005/8/layout/hList1"/>
    <dgm:cxn modelId="{B11EE31E-006B-4B87-8113-E834E4CC3D71}" srcId="{8F69D90B-5FBC-4832-BD18-78516931AC14}" destId="{38C95D1A-EC30-4F77-9DEC-0E7FBC3BCBB0}" srcOrd="1" destOrd="0" parTransId="{CA3FA746-F8ED-471A-AA76-A8FA76695FAA}" sibTransId="{5FDA0023-2AB8-4BA7-96F7-1247D42F5682}"/>
    <dgm:cxn modelId="{5994F629-52C2-40CD-8B46-3BCBEDB113CF}" srcId="{38C95D1A-EC30-4F77-9DEC-0E7FBC3BCBB0}" destId="{13171433-E3BB-485E-B626-0A6D95988FAA}" srcOrd="0" destOrd="0" parTransId="{CC1E93E1-840D-4AE4-8B3B-275AD69E51F6}" sibTransId="{AD1758B2-B2F1-4A7E-B6A0-96ED1F3B8613}"/>
    <dgm:cxn modelId="{25FA1B5E-37BD-44B2-B240-2664AB13D245}" type="presOf" srcId="{A784120F-A738-4A1A-81AD-F679F76009DC}" destId="{F63FB790-6EB1-47C0-BB8D-5266FEA2D6AC}" srcOrd="0" destOrd="0" presId="urn:microsoft.com/office/officeart/2005/8/layout/hList1"/>
    <dgm:cxn modelId="{8B631265-29B3-431E-B673-73104454EA55}" srcId="{8F69D90B-5FBC-4832-BD18-78516931AC14}" destId="{C4CD9497-5981-4AE2-95C7-96D680970DBC}" srcOrd="0" destOrd="0" parTransId="{05E7CE34-E6E5-4134-9C61-931D6F18A88D}" sibTransId="{5B992B5E-E14C-4EC4-B3ED-B3056FE3CDEE}"/>
    <dgm:cxn modelId="{35429497-5EA7-419F-AC64-07C2C8D0F89D}" srcId="{C4CD9497-5981-4AE2-95C7-96D680970DBC}" destId="{57522D81-9F92-4262-B6C4-C1BCD32C3F8A}" srcOrd="0" destOrd="0" parTransId="{1FB3BFB0-1672-454E-898A-C117BD2197A2}" sibTransId="{AC0D3EE9-397A-4FF5-B0D4-798DCFA29A76}"/>
    <dgm:cxn modelId="{3AFAA5B5-65F1-4805-BF1D-AA537C39E6EC}" type="presOf" srcId="{8F69D90B-5FBC-4832-BD18-78516931AC14}" destId="{E4B6C4AB-3B2D-46D6-9A36-A6BFE964D7C5}" srcOrd="0" destOrd="0" presId="urn:microsoft.com/office/officeart/2005/8/layout/hList1"/>
    <dgm:cxn modelId="{D08E9ABA-9C4C-47D8-8AF0-7F81112F75B5}" type="presOf" srcId="{C4CD9497-5981-4AE2-95C7-96D680970DBC}" destId="{B283312A-BECA-4867-A7AF-9A00B0477D39}" srcOrd="0" destOrd="0" presId="urn:microsoft.com/office/officeart/2005/8/layout/hList1"/>
    <dgm:cxn modelId="{22CC4DCE-9626-4D74-BB7F-D7EEDB0A8636}" type="presOf" srcId="{13171433-E3BB-485E-B626-0A6D95988FAA}" destId="{A6692132-5A8F-4619-9616-0436BAA59353}" srcOrd="0" destOrd="0" presId="urn:microsoft.com/office/officeart/2005/8/layout/hList1"/>
    <dgm:cxn modelId="{20E37ED7-CB29-49DF-B7A2-35987BCCF862}" srcId="{8F69D90B-5FBC-4832-BD18-78516931AC14}" destId="{CF7C746E-4B1F-4B92-8F12-EF2DD5A2CAAB}" srcOrd="2" destOrd="0" parTransId="{EA344B87-8DD0-4FC3-97B4-6A0B3BF288A0}" sibTransId="{9C5D983D-D58E-41C4-A6EC-A620A3FE88E8}"/>
    <dgm:cxn modelId="{2E7DDCE7-E7C8-40D6-ADEA-AABA656DD2C6}" type="presOf" srcId="{CF7C746E-4B1F-4B92-8F12-EF2DD5A2CAAB}" destId="{0DF45EC1-B523-4F5A-AB25-A63C85B87827}" srcOrd="0" destOrd="0" presId="urn:microsoft.com/office/officeart/2005/8/layout/hList1"/>
    <dgm:cxn modelId="{BB6DC8CF-57A2-4C74-A516-11D3EB15EC5A}" type="presParOf" srcId="{E4B6C4AB-3B2D-46D6-9A36-A6BFE964D7C5}" destId="{00150BC8-BEE9-40FE-A237-987530A78A78}" srcOrd="0" destOrd="0" presId="urn:microsoft.com/office/officeart/2005/8/layout/hList1"/>
    <dgm:cxn modelId="{EFA9BFD1-4EAB-4008-82F6-FB41DA869EE3}" type="presParOf" srcId="{00150BC8-BEE9-40FE-A237-987530A78A78}" destId="{B283312A-BECA-4867-A7AF-9A00B0477D39}" srcOrd="0" destOrd="0" presId="urn:microsoft.com/office/officeart/2005/8/layout/hList1"/>
    <dgm:cxn modelId="{3052E97F-8575-41C6-ACA7-0ED933048531}" type="presParOf" srcId="{00150BC8-BEE9-40FE-A237-987530A78A78}" destId="{29CB5305-F620-4258-809C-78B549470CDD}" srcOrd="1" destOrd="0" presId="urn:microsoft.com/office/officeart/2005/8/layout/hList1"/>
    <dgm:cxn modelId="{0229C4EA-6485-4606-BA6D-295E1B33FDB0}" type="presParOf" srcId="{E4B6C4AB-3B2D-46D6-9A36-A6BFE964D7C5}" destId="{1A1001D3-C65D-4883-8BB2-C5F95C1E9F59}" srcOrd="1" destOrd="0" presId="urn:microsoft.com/office/officeart/2005/8/layout/hList1"/>
    <dgm:cxn modelId="{B1B5C84C-150D-4634-A21C-3C3E1E83F90E}" type="presParOf" srcId="{E4B6C4AB-3B2D-46D6-9A36-A6BFE964D7C5}" destId="{6BB7C19F-0D09-4440-9B7E-3B8F7B05A6DE}" srcOrd="2" destOrd="0" presId="urn:microsoft.com/office/officeart/2005/8/layout/hList1"/>
    <dgm:cxn modelId="{83C05060-3D07-4FE5-B389-EF80746A926B}" type="presParOf" srcId="{6BB7C19F-0D09-4440-9B7E-3B8F7B05A6DE}" destId="{C4FB9CB6-B544-41EF-8CEB-02C4AD2F3423}" srcOrd="0" destOrd="0" presId="urn:microsoft.com/office/officeart/2005/8/layout/hList1"/>
    <dgm:cxn modelId="{041497CB-F066-416F-80C1-4E3EC03638AD}" type="presParOf" srcId="{6BB7C19F-0D09-4440-9B7E-3B8F7B05A6DE}" destId="{A6692132-5A8F-4619-9616-0436BAA59353}" srcOrd="1" destOrd="0" presId="urn:microsoft.com/office/officeart/2005/8/layout/hList1"/>
    <dgm:cxn modelId="{F072F5E8-6210-4891-9893-C0A636D7A6E2}" type="presParOf" srcId="{E4B6C4AB-3B2D-46D6-9A36-A6BFE964D7C5}" destId="{B5A26A89-C290-4879-B81E-61F1646FA2BA}" srcOrd="3" destOrd="0" presId="urn:microsoft.com/office/officeart/2005/8/layout/hList1"/>
    <dgm:cxn modelId="{30318C27-B551-4F57-A3B4-4D993123DD91}" type="presParOf" srcId="{E4B6C4AB-3B2D-46D6-9A36-A6BFE964D7C5}" destId="{B77AA6DC-F2A5-4E7E-BB71-FC13BB796A65}" srcOrd="4" destOrd="0" presId="urn:microsoft.com/office/officeart/2005/8/layout/hList1"/>
    <dgm:cxn modelId="{373CCED2-23A8-4620-A431-D385ECD847CA}" type="presParOf" srcId="{B77AA6DC-F2A5-4E7E-BB71-FC13BB796A65}" destId="{0DF45EC1-B523-4F5A-AB25-A63C85B87827}" srcOrd="0" destOrd="0" presId="urn:microsoft.com/office/officeart/2005/8/layout/hList1"/>
    <dgm:cxn modelId="{2978DB6F-7362-4E91-969B-659C7FE5F700}" type="presParOf" srcId="{B77AA6DC-F2A5-4E7E-BB71-FC13BB796A65}" destId="{F63FB790-6EB1-47C0-BB8D-5266FEA2D6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3312A-BECA-4867-A7AF-9A00B0477D39}">
      <dsp:nvSpPr>
        <dsp:cNvPr id="0" name=""/>
        <dsp:cNvSpPr/>
      </dsp:nvSpPr>
      <dsp:spPr>
        <a:xfrm>
          <a:off x="1223" y="963877"/>
          <a:ext cx="1193161" cy="4483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Fecha de inicio</a:t>
          </a:r>
        </a:p>
      </dsp:txBody>
      <dsp:txXfrm>
        <a:off x="1223" y="963877"/>
        <a:ext cx="1193161" cy="448333"/>
      </dsp:txXfrm>
    </dsp:sp>
    <dsp:sp modelId="{29CB5305-F620-4258-809C-78B549470CDD}">
      <dsp:nvSpPr>
        <dsp:cNvPr id="0" name=""/>
        <dsp:cNvSpPr/>
      </dsp:nvSpPr>
      <dsp:spPr>
        <a:xfrm>
          <a:off x="1223" y="1412211"/>
          <a:ext cx="1193161" cy="8742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08/06/2023</a:t>
          </a:r>
        </a:p>
      </dsp:txBody>
      <dsp:txXfrm>
        <a:off x="1223" y="1412211"/>
        <a:ext cx="1193161" cy="874282"/>
      </dsp:txXfrm>
    </dsp:sp>
    <dsp:sp modelId="{C4FB9CB6-B544-41EF-8CEB-02C4AD2F3423}">
      <dsp:nvSpPr>
        <dsp:cNvPr id="0" name=""/>
        <dsp:cNvSpPr/>
      </dsp:nvSpPr>
      <dsp:spPr>
        <a:xfrm>
          <a:off x="1361427" y="963877"/>
          <a:ext cx="1193161" cy="44833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Fecha de finalización</a:t>
          </a:r>
        </a:p>
      </dsp:txBody>
      <dsp:txXfrm>
        <a:off x="1361427" y="963877"/>
        <a:ext cx="1193161" cy="448333"/>
      </dsp:txXfrm>
    </dsp:sp>
    <dsp:sp modelId="{A6692132-5A8F-4619-9616-0436BAA59353}">
      <dsp:nvSpPr>
        <dsp:cNvPr id="0" name=""/>
        <dsp:cNvSpPr/>
      </dsp:nvSpPr>
      <dsp:spPr>
        <a:xfrm>
          <a:off x="1361427" y="1412211"/>
          <a:ext cx="1193161" cy="87428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20/06/2023</a:t>
          </a:r>
        </a:p>
      </dsp:txBody>
      <dsp:txXfrm>
        <a:off x="1361427" y="1412211"/>
        <a:ext cx="1193161" cy="874282"/>
      </dsp:txXfrm>
    </dsp:sp>
    <dsp:sp modelId="{0DF45EC1-B523-4F5A-AB25-A63C85B87827}">
      <dsp:nvSpPr>
        <dsp:cNvPr id="0" name=""/>
        <dsp:cNvSpPr/>
      </dsp:nvSpPr>
      <dsp:spPr>
        <a:xfrm>
          <a:off x="2721631" y="963877"/>
          <a:ext cx="1193161" cy="4483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Canales de divulgación</a:t>
          </a:r>
        </a:p>
      </dsp:txBody>
      <dsp:txXfrm>
        <a:off x="2721631" y="963877"/>
        <a:ext cx="1193161" cy="448333"/>
      </dsp:txXfrm>
    </dsp:sp>
    <dsp:sp modelId="{F63FB790-6EB1-47C0-BB8D-5266FEA2D6AC}">
      <dsp:nvSpPr>
        <dsp:cNvPr id="0" name=""/>
        <dsp:cNvSpPr/>
      </dsp:nvSpPr>
      <dsp:spPr>
        <a:xfrm>
          <a:off x="2721631" y="1412211"/>
          <a:ext cx="1193161" cy="87428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 err="1"/>
            <a:t>Mailing</a:t>
          </a:r>
          <a:r>
            <a:rPr lang="es-ES" sz="1300" kern="1200" dirty="0"/>
            <a:t>, redes, pantallas, televisores</a:t>
          </a:r>
        </a:p>
      </dsp:txBody>
      <dsp:txXfrm>
        <a:off x="2721631" y="1412211"/>
        <a:ext cx="1193161" cy="874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>
            <a:extLst>
              <a:ext uri="{FF2B5EF4-FFF2-40B4-BE49-F238E27FC236}">
                <a16:creationId xmlns:a16="http://schemas.microsoft.com/office/drawing/2014/main" id="{AEB55B8A-095B-8E9F-0944-4C7265FBE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4;n">
            <a:extLst>
              <a:ext uri="{FF2B5EF4-FFF2-40B4-BE49-F238E27FC236}">
                <a16:creationId xmlns:a16="http://schemas.microsoft.com/office/drawing/2014/main" id="{F56B1CA0-237D-9CAD-8672-1642F62F03E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ＭＳ Ｐゴシック" charset="0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2E0C0F36-5825-645D-FCE2-387C3BC4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64EF15F-473E-191D-70DE-45240DA0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919050-9051-B4D4-29B4-869729DE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C9A5420-EB27-B446-71F7-3ADA39FF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17CA5-45AA-46B5-B06C-92DEF579E973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111091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9FFB743-A1B3-A298-442F-1F60C4D8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1848F54-97B7-E001-C26D-453A3769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59B862-0169-9575-366E-5BFB660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6A173-5751-4411-9638-E4680372BBAA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927348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B493E7E-2323-1C2F-44C9-99BB5200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A07C25-7DA5-929A-A990-2A0D66C6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C60E53D-A12B-9B02-4F96-0DC15D78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DF25A-33B7-48A9-87A1-46A7EB17F7A7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269302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49FD1-38CF-A1A8-AF3A-45592816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BE329F-0885-5CB8-8A95-14D71E36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465ABF-DC50-A3E1-8992-46DCC816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D5B4-C7A6-4624-B8D0-34D8BE5FA26E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183316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2A723-C98C-9D90-1710-1AE1CE46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1EC05-9621-92B0-1E8D-90AD0C44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D6BF68-41DE-066A-DF12-35D7AD21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DC51C-954F-4FDE-9C65-E3C4039A22BF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755957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D089D21D-CAEB-FACF-0F82-BE7394D0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ACDF60-2168-888A-2B25-02BEAF0D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3BF960-CDFA-3CCB-7EFC-50490DDC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BA4E60-2A31-11C4-B165-5522EBB0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B2E0D-7778-4346-B114-5402C43D7718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918596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524B8A2D-A34B-F655-02F4-FC2F09F0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>
            <a:extLst>
              <a:ext uri="{FF2B5EF4-FFF2-40B4-BE49-F238E27FC236}">
                <a16:creationId xmlns:a16="http://schemas.microsoft.com/office/drawing/2014/main" id="{0B251EBF-C3E3-845A-9806-B7A8D2DB9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CD462F36-5AC8-3000-7B39-43787D1E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16CF2CAF-6D42-7498-EC79-90039CD4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E6CE2178-4D70-3C3E-9C62-B770DD8A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3BA16-2CEA-4183-86D3-70FA67B0E416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570539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A6AE7DAD-48B0-DB9B-CC44-827E846A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3DDA7A3-3F8D-514E-7B13-FF4860CC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CD5066D-196D-2AD8-1204-7FF31AB5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7E094D5-10F4-CFB6-00CB-DE02C366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18729-1F53-4855-A8A3-EC2E31F5AF36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090040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37969E5F-15E6-A47B-F437-85A69251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BABB1E5-5998-5223-3E60-CA31D995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5B69DFF-6949-EB7E-79EA-159274BF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1531670-C1A1-0FB2-3338-43766BA0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61FEC-84FE-4D37-B7DB-D5E9D54E5217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958078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C499DD0-CA5F-BEE6-0FFD-6C752B1D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5E5A9D0-4D5C-6B6A-92BC-BB0CA57D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4BBB4A5-8F33-78B9-278E-C1477513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6D1EB-3E6A-4C81-8738-F9A2B9A88AE4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658851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2490FFD4-9961-1772-387A-BC07E8A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36C47BE-2B83-1F39-F25D-DE276D74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BF2FA02-4537-3C04-CED8-882049DC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3D5DB-D39A-47EF-B9CB-D57D509C73C4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9505376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838C7EA-6057-DC81-219C-EFCF3D16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58110A7F-2837-FEE2-4FE6-F68D870C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03947A0-8D58-1483-236C-A25140E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40E3D-5905-460D-A3C4-4D0A39914BBA}" type="slidenum">
              <a:rPr lang="es-CO" altLang="es-CO"/>
              <a:pPr/>
              <a:t>‹#›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964908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9">
            <a:extLst>
              <a:ext uri="{FF2B5EF4-FFF2-40B4-BE49-F238E27FC236}">
                <a16:creationId xmlns:a16="http://schemas.microsoft.com/office/drawing/2014/main" id="{43F2E44D-DEBC-C6EA-905E-4B796069AD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438" y="106363"/>
            <a:ext cx="1854200" cy="18097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CO" altLang="es-CO" sz="600">
                <a:solidFill>
                  <a:srgbClr val="0066CD"/>
                </a:solidFill>
                <a:latin typeface="Work Sans Light" pitchFamily="2" charset="77"/>
                <a:sym typeface="Work Sans Light" pitchFamily="2" charset="77"/>
              </a:rPr>
              <a:t>Presidencia de la República de Colombia</a:t>
            </a:r>
            <a:endParaRPr lang="es-ES" altLang="es-CO" sz="600">
              <a:solidFill>
                <a:srgbClr val="0066CD"/>
              </a:solidFill>
              <a:latin typeface="Work Sans Light" pitchFamily="2" charset="77"/>
              <a:sym typeface="Work Sans Light" pitchFamily="2" charset="77"/>
            </a:endParaRPr>
          </a:p>
        </p:txBody>
      </p:sp>
      <p:sp>
        <p:nvSpPr>
          <p:cNvPr id="3" name="Marcador de fecha 1">
            <a:extLst>
              <a:ext uri="{FF2B5EF4-FFF2-40B4-BE49-F238E27FC236}">
                <a16:creationId xmlns:a16="http://schemas.microsoft.com/office/drawing/2014/main" id="{EAB69BB6-E6F2-02AB-C90A-AF3BA248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D6EC-7FD4-479B-95F4-F2526DA84B32}" type="datetimeFigureOut">
              <a:rPr lang="es-CO"/>
              <a:pPr>
                <a:defRPr/>
              </a:pPr>
              <a:t>18/04/2024</a:t>
            </a:fld>
            <a:endParaRPr lang="es-CO"/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41E50A13-962B-CDB1-65EA-01216948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8EDC974C-5E0C-F4A6-2794-A4FCAAFD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AF04-8694-45C7-82A1-1FDF472534A3}" type="slidenum">
              <a:rPr lang="es-CO" altLang="es-CO"/>
              <a:pPr/>
              <a:t>‹#›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3595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C1B14AA9-79F2-49EB-B833-939DBA944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C1B3095E-0754-D172-E6AB-A9A80FE09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los estilos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D14504-CE0E-10AF-6A42-50B0CE641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2B3374-FFA3-9EF2-FE34-0236AAB07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604E3-9095-1C7E-C831-205363545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15DEE15-CE1E-470C-A735-99788687C31B}" type="slidenum">
              <a:rPr lang="es-CO" altLang="es-CO"/>
              <a:pPr/>
              <a:t>‹#›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82" r:id="rId6"/>
    <p:sldLayoutId id="2147483783" r:id="rId7"/>
    <p:sldLayoutId id="2147483784" r:id="rId8"/>
    <p:sldLayoutId id="2147483794" r:id="rId9"/>
    <p:sldLayoutId id="2147483785" r:id="rId10"/>
    <p:sldLayoutId id="2147483786" r:id="rId11"/>
    <p:sldLayoutId id="2147483787" r:id="rId12"/>
    <p:sldLayoutId id="2147483788" r:id="rId1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minjusticia.gov.co/Portals/0/2020/Participe/Anexo_cronograma%20de%20actividades%20del%20plan%20de%20participacion_2020.xls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APvAxDgw68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justicia.gov.co/Portals/0/Participe_2020/Anexo%201_%20Consolidado%20de%20respuestas%20a%20ciudadanos_campana_MinJusticiaTeEscucha_2020.xls?ver=2020-03-11-160822-37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C0B4579-F98D-E3AD-4650-1AF3382E14A2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CA5E20-DC80-AE0B-6259-C6A6F54BFD62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7412" name="Imagen 9">
            <a:hlinkClick r:id="rId2"/>
            <a:extLst>
              <a:ext uri="{FF2B5EF4-FFF2-40B4-BE49-F238E27FC236}">
                <a16:creationId xmlns:a16="http://schemas.microsoft.com/office/drawing/2014/main" id="{3FD4D401-9176-AE44-A15E-E82E924D2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3158" r="6335" b="17482"/>
          <a:stretch>
            <a:fillRect/>
          </a:stretch>
        </p:blipFill>
        <p:spPr bwMode="auto">
          <a:xfrm>
            <a:off x="2125663" y="1165225"/>
            <a:ext cx="50927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06ECF472-1371-018F-57E5-27D15FFB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2654300"/>
            <a:ext cx="3570288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dirty="0">
                <a:latin typeface="+mj-lt"/>
              </a:rPr>
              <a:t>Se recibió un </a:t>
            </a:r>
            <a:r>
              <a:rPr lang="es-CO" altLang="es-CO" b="1" dirty="0">
                <a:latin typeface="+mj-lt"/>
              </a:rPr>
              <a:t>total de</a:t>
            </a:r>
            <a:r>
              <a:rPr lang="es-CO" altLang="es-CO" b="1" dirty="0">
                <a:solidFill>
                  <a:srgbClr val="FF9900"/>
                </a:solidFill>
                <a:latin typeface="+mj-lt"/>
              </a:rPr>
              <a:t> </a:t>
            </a:r>
            <a:r>
              <a:rPr lang="es-CO" altLang="es-CO" b="1" dirty="0">
                <a:latin typeface="+mj-lt"/>
              </a:rPr>
              <a:t>participaciones 1200 </a:t>
            </a:r>
            <a:r>
              <a:rPr lang="es-CO" altLang="es-CO" dirty="0">
                <a:latin typeface="+mj-lt"/>
              </a:rPr>
              <a:t>de la ciudadanía.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es-CO" dirty="0"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41776E-C871-7C58-3165-3BEAC2E216E9}"/>
              </a:ext>
            </a:extLst>
          </p:cNvPr>
          <p:cNvSpPr/>
          <p:nvPr/>
        </p:nvSpPr>
        <p:spPr>
          <a:xfrm>
            <a:off x="43850" y="720763"/>
            <a:ext cx="8817996" cy="307777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B2A99B94-13E3-CD2B-EE92-066B861A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50888"/>
            <a:ext cx="87915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3.3 Desarrollo del diálogo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34D733A-3D79-1565-7947-EABABBC91F88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7EDACDA-53C3-060F-9566-F82237495B25}"/>
              </a:ext>
            </a:extLst>
          </p:cNvPr>
          <p:cNvSpPr/>
          <p:nvPr/>
        </p:nvSpPr>
        <p:spPr>
          <a:xfrm>
            <a:off x="111319" y="877581"/>
            <a:ext cx="8817996" cy="307777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ectángulo 8">
            <a:extLst>
              <a:ext uri="{FF2B5EF4-FFF2-40B4-BE49-F238E27FC236}">
                <a16:creationId xmlns:a16="http://schemas.microsoft.com/office/drawing/2014/main" id="{4CE10197-0324-E36B-86EF-A2EE1E1C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50888"/>
            <a:ext cx="87915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3.3 Desarrollo del diálogo</a:t>
            </a:r>
          </a:p>
        </p:txBody>
      </p:sp>
      <p:pic>
        <p:nvPicPr>
          <p:cNvPr id="18437" name="Imagen 2">
            <a:extLst>
              <a:ext uri="{FF2B5EF4-FFF2-40B4-BE49-F238E27FC236}">
                <a16:creationId xmlns:a16="http://schemas.microsoft.com/office/drawing/2014/main" id="{DA3A4B70-FFD2-996A-6104-72186772A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0" y="1743075"/>
            <a:ext cx="42576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3">
            <a:extLst>
              <a:ext uri="{FF2B5EF4-FFF2-40B4-BE49-F238E27FC236}">
                <a16:creationId xmlns:a16="http://schemas.microsoft.com/office/drawing/2014/main" id="{AACDB020-00AA-42A1-0847-52E50ED32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2703513"/>
            <a:ext cx="2568575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b="1" dirty="0">
                <a:latin typeface="+mj-lt"/>
              </a:rPr>
              <a:t>De 1 a 5, siendo 1 la calificación más baja y 5 la más alta, ¿qué calificación le daría a su experiencia? 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3EBA684-4733-9B37-A95E-8538E7BEBBCA}"/>
              </a:ext>
            </a:extLst>
          </p:cNvPr>
          <p:cNvGraphicFramePr>
            <a:graphicFrameLocks noGrp="1"/>
          </p:cNvGraphicFramePr>
          <p:nvPr/>
        </p:nvGraphicFramePr>
        <p:xfrm>
          <a:off x="4649788" y="1600200"/>
          <a:ext cx="4097337" cy="2765424"/>
        </p:xfrm>
        <a:graphic>
          <a:graphicData uri="http://schemas.openxmlformats.org/drawingml/2006/table">
            <a:tbl>
              <a:tblPr/>
              <a:tblGrid>
                <a:gridCol w="204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54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Calificación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Nª votaciones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4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5. Muy satisfecho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65%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4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4. Satisfecho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20%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4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3. Conforme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15%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4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2. Insatisfecho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0%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4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1. Muy insatisfecho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0%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36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Total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63 ciudadanos calificaron</a:t>
                      </a:r>
                    </a:p>
                  </a:txBody>
                  <a:tcPr marL="91445" marR="91445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94C969-E093-BB5B-58D1-376DED6F74FD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BDFCD4CA-6581-96C7-D4AF-17895D70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788988"/>
            <a:ext cx="87947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n-lt"/>
              </a:rPr>
              <a:t>3.3 Desarrollo del diálogo</a:t>
            </a: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AEB980CD-FA4F-E063-BFAF-0793880E5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1328738"/>
            <a:ext cx="19780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800" b="1" dirty="0">
                <a:solidFill>
                  <a:srgbClr val="FF9900"/>
                </a:solidFill>
                <a:latin typeface="+mn-lt"/>
              </a:rPr>
              <a:t>Evidencias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FC6F281-5A9A-0BD6-9667-4F2DE5087980}"/>
              </a:ext>
            </a:extLst>
          </p:cNvPr>
          <p:cNvSpPr/>
          <p:nvPr/>
        </p:nvSpPr>
        <p:spPr>
          <a:xfrm>
            <a:off x="238125" y="1724025"/>
            <a:ext cx="81708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Link de evento: </a:t>
            </a:r>
            <a:r>
              <a:rPr lang="es-CO" sz="2000" dirty="0">
                <a:hlinkClick r:id="rId2"/>
              </a:rPr>
              <a:t>(135) La transformación digital como motor de oportunidades, justicia e igualdad. - YouTube</a:t>
            </a:r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9462" name="Imagen 6">
            <a:extLst>
              <a:ext uri="{FF2B5EF4-FFF2-40B4-BE49-F238E27FC236}">
                <a16:creationId xmlns:a16="http://schemas.microsoft.com/office/drawing/2014/main" id="{AF920179-ABE8-6841-D060-4D92BD079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425700"/>
            <a:ext cx="2520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n 8">
            <a:extLst>
              <a:ext uri="{FF2B5EF4-FFF2-40B4-BE49-F238E27FC236}">
                <a16:creationId xmlns:a16="http://schemas.microsoft.com/office/drawing/2014/main" id="{E7EBD856-6093-3547-0AF5-27C3EBA18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425700"/>
            <a:ext cx="25447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n 9">
            <a:extLst>
              <a:ext uri="{FF2B5EF4-FFF2-40B4-BE49-F238E27FC236}">
                <a16:creationId xmlns:a16="http://schemas.microsoft.com/office/drawing/2014/main" id="{DD5BF8FE-B568-2419-5651-9647A7766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355850"/>
            <a:ext cx="26622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n 10">
            <a:extLst>
              <a:ext uri="{FF2B5EF4-FFF2-40B4-BE49-F238E27FC236}">
                <a16:creationId xmlns:a16="http://schemas.microsoft.com/office/drawing/2014/main" id="{5541AC22-F8BA-1893-078A-CE1BAAF27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738563"/>
            <a:ext cx="25034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n 11">
            <a:extLst>
              <a:ext uri="{FF2B5EF4-FFF2-40B4-BE49-F238E27FC236}">
                <a16:creationId xmlns:a16="http://schemas.microsoft.com/office/drawing/2014/main" id="{84D7492E-CDB9-A6FD-294A-2E97CD6EA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706813"/>
            <a:ext cx="2454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945568-2113-BD7E-17A6-2119329AE5F6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A276B1B-3BA1-D214-C41C-64C03EDF0BE7}"/>
              </a:ext>
            </a:extLst>
          </p:cNvPr>
          <p:cNvSpPr/>
          <p:nvPr/>
        </p:nvSpPr>
        <p:spPr>
          <a:xfrm>
            <a:off x="3369" y="679024"/>
            <a:ext cx="8817996" cy="369332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Rectángulo 8">
            <a:extLst>
              <a:ext uri="{FF2B5EF4-FFF2-40B4-BE49-F238E27FC236}">
                <a16:creationId xmlns:a16="http://schemas.microsoft.com/office/drawing/2014/main" id="{4AD78A80-0A7A-DEDF-92E2-9DEE8C52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709613"/>
            <a:ext cx="879316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3.4 Publicación de Resultados</a:t>
            </a:r>
          </a:p>
        </p:txBody>
      </p:sp>
      <p:pic>
        <p:nvPicPr>
          <p:cNvPr id="20485" name="Imagen 14">
            <a:extLst>
              <a:ext uri="{FF2B5EF4-FFF2-40B4-BE49-F238E27FC236}">
                <a16:creationId xmlns:a16="http://schemas.microsoft.com/office/drawing/2014/main" id="{189C2FAB-8815-AA8E-5596-7E165E682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>
            <a:fillRect/>
          </a:stretch>
        </p:blipFill>
        <p:spPr bwMode="auto">
          <a:xfrm>
            <a:off x="2247900" y="2652713"/>
            <a:ext cx="43592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Diagrama 12">
            <a:extLst>
              <a:ext uri="{FF2B5EF4-FFF2-40B4-BE49-F238E27FC236}">
                <a16:creationId xmlns:a16="http://schemas.microsoft.com/office/drawing/2014/main" id="{77C2B3A9-A3C6-9594-5786-770F614652C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33463"/>
            <a:ext cx="9144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F42EC5-D504-E22B-2203-9F46F348818C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8">
            <a:extLst>
              <a:ext uri="{FF2B5EF4-FFF2-40B4-BE49-F238E27FC236}">
                <a16:creationId xmlns:a16="http://schemas.microsoft.com/office/drawing/2014/main" id="{4F94F56B-2F55-ABCC-E382-4A444A1D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908050"/>
            <a:ext cx="879316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3.4 Publicación de Resultados</a:t>
            </a:r>
          </a:p>
        </p:txBody>
      </p:sp>
      <p:sp>
        <p:nvSpPr>
          <p:cNvPr id="21508" name="CuadroTexto 10">
            <a:extLst>
              <a:ext uri="{FF2B5EF4-FFF2-40B4-BE49-F238E27FC236}">
                <a16:creationId xmlns:a16="http://schemas.microsoft.com/office/drawing/2014/main" id="{88E27B7A-EB93-04E6-8B91-ECEC89A4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39850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1800" b="1">
                <a:solidFill>
                  <a:srgbClr val="FF9900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Evidencias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CAB27CF-D0CF-2648-8E71-4F88EC4A0187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64FD157F-8241-498D-8047-B34E3700470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38575" y="4314825"/>
            <a:ext cx="528002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800" i="1" dirty="0">
                <a:solidFill>
                  <a:schemeClr val="tx1"/>
                </a:solidFill>
                <a:latin typeface="+mj-lt"/>
              </a:rPr>
              <a:t>¡</a:t>
            </a:r>
            <a:r>
              <a:rPr lang="es-CO" altLang="es-CO" sz="2800" i="1" dirty="0" err="1">
                <a:solidFill>
                  <a:schemeClr val="tx1"/>
                </a:solidFill>
                <a:latin typeface="+mj-lt"/>
              </a:rPr>
              <a:t>MinJusticia</a:t>
            </a:r>
            <a:r>
              <a:rPr lang="es-CO" altLang="es-CO" sz="2800" i="1" dirty="0">
                <a:solidFill>
                  <a:schemeClr val="tx1"/>
                </a:solidFill>
                <a:latin typeface="+mj-lt"/>
              </a:rPr>
              <a:t> te escucha!</a:t>
            </a:r>
          </a:p>
        </p:txBody>
      </p:sp>
      <p:pic>
        <p:nvPicPr>
          <p:cNvPr id="22532" name="Imagen 4">
            <a:extLst>
              <a:ext uri="{FF2B5EF4-FFF2-40B4-BE49-F238E27FC236}">
                <a16:creationId xmlns:a16="http://schemas.microsoft.com/office/drawing/2014/main" id="{045CB339-C49D-8BC5-3FDC-D46AA275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184150" y="1893888"/>
            <a:ext cx="30194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5">
            <a:extLst>
              <a:ext uri="{FF2B5EF4-FFF2-40B4-BE49-F238E27FC236}">
                <a16:creationId xmlns:a16="http://schemas.microsoft.com/office/drawing/2014/main" id="{FCA39350-632A-67E9-D049-51183155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642938"/>
            <a:ext cx="6583363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600" b="1" dirty="0">
                <a:latin typeface="+mj-lt"/>
              </a:rPr>
              <a:t>3.5. Respuestas a ciudadanos y seguimiento a compromisos</a:t>
            </a:r>
          </a:p>
        </p:txBody>
      </p:sp>
      <p:sp>
        <p:nvSpPr>
          <p:cNvPr id="6" name="CuadroTexto 1">
            <a:hlinkClick r:id="rId3"/>
            <a:extLst>
              <a:ext uri="{FF2B5EF4-FFF2-40B4-BE49-F238E27FC236}">
                <a16:creationId xmlns:a16="http://schemas.microsoft.com/office/drawing/2014/main" id="{8B50C51E-569D-97E3-2AF9-FFB62CE7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2405063"/>
            <a:ext cx="5000625" cy="129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i="1" dirty="0">
                <a:latin typeface="+mn-lt"/>
              </a:rPr>
              <a:t>Para conocer el detalle de las respuestas y seguimiento a compromisos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b="1" i="1" dirty="0">
                <a:latin typeface="+mn-lt"/>
              </a:rPr>
              <a:t>Consulta en: </a:t>
            </a:r>
            <a:r>
              <a:rPr lang="es-CO" altLang="es-CO" b="1" i="1" dirty="0" err="1">
                <a:latin typeface="+mn-lt"/>
              </a:rPr>
              <a:t>xxxxxxxxx</a:t>
            </a:r>
            <a:endParaRPr lang="es-CO" altLang="es-CO" b="1" i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1200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200" i="1" dirty="0"/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altLang="es-CO" sz="1200" i="1" dirty="0"/>
          </a:p>
        </p:txBody>
      </p:sp>
      <p:pic>
        <p:nvPicPr>
          <p:cNvPr id="22535" name="Imagen 2">
            <a:extLst>
              <a:ext uri="{FF2B5EF4-FFF2-40B4-BE49-F238E27FC236}">
                <a16:creationId xmlns:a16="http://schemas.microsoft.com/office/drawing/2014/main" id="{E8CF5F80-1581-E636-544D-A300A0F12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2131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41;p22">
            <a:extLst>
              <a:ext uri="{FF2B5EF4-FFF2-40B4-BE49-F238E27FC236}">
                <a16:creationId xmlns:a16="http://schemas.microsoft.com/office/drawing/2014/main" id="{9D27DE62-33BA-983E-F5F8-507CCC21BD40}"/>
              </a:ext>
            </a:extLst>
          </p:cNvPr>
          <p:cNvSpPr txBox="1">
            <a:spLocks/>
          </p:cNvSpPr>
          <p:nvPr/>
        </p:nvSpPr>
        <p:spPr>
          <a:xfrm>
            <a:off x="3676650" y="1117600"/>
            <a:ext cx="4994275" cy="1036638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5000"/>
              </a:lnSpc>
              <a:buFont typeface="Work Sans SemiBold" pitchFamily="2" charset="0"/>
              <a:buNone/>
              <a:defRPr/>
            </a:pPr>
            <a:r>
              <a:rPr lang="es-CO" altLang="es-CO" sz="1800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Work Sans Light" pitchFamily="2" charset="0"/>
              </a:rPr>
              <a:t>Se emitieron respuestas para el </a:t>
            </a:r>
            <a:r>
              <a:rPr lang="es-CO" altLang="es-CO" sz="1800" dirty="0" err="1">
                <a:solidFill>
                  <a:srgbClr val="FF990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Work Sans Light" pitchFamily="2" charset="0"/>
              </a:rPr>
              <a:t>xxx</a:t>
            </a:r>
            <a:r>
              <a:rPr lang="es-CO" altLang="es-CO" sz="1800" dirty="0">
                <a:solidFill>
                  <a:srgbClr val="FF990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Work Sans Light" pitchFamily="2" charset="0"/>
              </a:rPr>
              <a:t>% </a:t>
            </a:r>
            <a:r>
              <a:rPr lang="es-CO" altLang="es-CO" sz="1800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  <a:sym typeface="Work Sans Light" pitchFamily="2" charset="0"/>
              </a:rPr>
              <a:t>de los comentarios recibidos en la participación de la ciudadanía</a:t>
            </a:r>
            <a:endParaRPr lang="es-ES" altLang="es-CO" sz="1800" b="1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  <a:sym typeface="Work Sans Medium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437743-4058-E2DC-F75F-BA6153B4E7A3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718547-5441-0F85-3AF6-73ED20BC0C66}"/>
              </a:ext>
            </a:extLst>
          </p:cNvPr>
          <p:cNvSpPr txBox="1"/>
          <p:nvPr/>
        </p:nvSpPr>
        <p:spPr>
          <a:xfrm>
            <a:off x="168275" y="871538"/>
            <a:ext cx="457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b="1" dirty="0">
                <a:latin typeface="+mj-lt"/>
              </a:rPr>
              <a:t>4. Conclusiones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4BB02A59-FDF7-7B52-946B-4C4EBDAB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555750"/>
            <a:ext cx="7994650" cy="2586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dirty="0">
                <a:latin typeface="+mj-lt"/>
              </a:rPr>
              <a:t>1. Los espacios generados a través del área de Tecnología permiten acercar al ciudadano a la justicia de una manera eficiente.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dirty="0">
                <a:latin typeface="+mj-lt"/>
              </a:rPr>
              <a:t>2, Las herramienta tecnológicas facilitan los tramites y servicios a la ciudadanía, generando un impacto positivo en sus quehaceres.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dirty="0">
                <a:latin typeface="+mj-lt"/>
              </a:rPr>
              <a:t>3. Se deben seguir desarrollando espacios donde se permita socializar las herramientas digitales a las cuales la ciudadana puede tener alcance.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dirty="0">
                <a:latin typeface="+mj-lt"/>
              </a:rPr>
              <a:t>4. Se rompe el paradigma de la resistencia al cambio logrando acercar a los ciudadanos a nuestros servicios y asegurar su usabilidad de manera eficiente.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2D5E8D-580A-AFD6-87D8-76D3613D2BD6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4579" name="Imagen 1">
            <a:extLst>
              <a:ext uri="{FF2B5EF4-FFF2-40B4-BE49-F238E27FC236}">
                <a16:creationId xmlns:a16="http://schemas.microsoft.com/office/drawing/2014/main" id="{E4BB0A6C-9F05-0B09-3DA1-D1C47B562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6026" b="9557"/>
          <a:stretch>
            <a:fillRect/>
          </a:stretch>
        </p:blipFill>
        <p:spPr bwMode="auto">
          <a:xfrm>
            <a:off x="1495425" y="860425"/>
            <a:ext cx="615315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E31F7C-9838-9801-A775-838B147D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060700"/>
            <a:ext cx="3849688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000" b="1" dirty="0">
                <a:latin typeface="+mj-lt"/>
              </a:rPr>
              <a:t>Colombianos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000" b="1" dirty="0">
                <a:latin typeface="+mj-lt"/>
              </a:rPr>
              <a:t>muchas gracias por su participación</a:t>
            </a:r>
            <a:endParaRPr lang="es-CO" altLang="es-CO" sz="2000" b="1" u="sng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BD28FF-6E70-5A9F-BDD7-5AB2E6B19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6225" y="2792413"/>
            <a:ext cx="6421438" cy="5588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buClr>
                <a:srgbClr val="FFFFFF"/>
              </a:buClr>
              <a:buFont typeface="Work Sans SemiBold" charset="0"/>
              <a:buNone/>
              <a:defRPr/>
            </a:pPr>
            <a:r>
              <a:rPr lang="es-ES" sz="3600" b="1" dirty="0">
                <a:cs typeface="Work Sans Light" charset="0"/>
                <a:sym typeface="Work Sans Light" charset="0"/>
              </a:rPr>
              <a:t>INFORME DE RESULTADOS</a:t>
            </a:r>
            <a:br>
              <a:rPr lang="es-ES" sz="3600" b="1" dirty="0">
                <a:cs typeface="Work Sans Light" charset="0"/>
                <a:sym typeface="Work Sans Light" charset="0"/>
              </a:rPr>
            </a:br>
            <a:r>
              <a:rPr lang="es-ES" sz="3600" b="1" dirty="0">
                <a:cs typeface="Work Sans Light" charset="0"/>
                <a:sym typeface="Work Sans Light" charset="0"/>
              </a:rPr>
              <a:t>Nombre de la actividad: </a:t>
            </a:r>
            <a:r>
              <a:rPr lang="es-MX" sz="3600" b="1" dirty="0">
                <a:solidFill>
                  <a:srgbClr val="7F7F7F"/>
                </a:solidFill>
                <a:cs typeface="Work Sans Light" charset="0"/>
                <a:sym typeface="Work Sans Light" charset="0"/>
              </a:rPr>
              <a:t> </a:t>
            </a:r>
            <a:br>
              <a:rPr lang="es-MX" sz="3600" b="1" dirty="0">
                <a:solidFill>
                  <a:srgbClr val="7F7F7F"/>
                </a:solidFill>
                <a:cs typeface="Work Sans Light" charset="0"/>
                <a:sym typeface="Work Sans Light" charset="0"/>
              </a:rPr>
            </a:br>
            <a:r>
              <a:rPr lang="es-MX" sz="1600" b="1" dirty="0">
                <a:solidFill>
                  <a:srgbClr val="7F7F7F"/>
                </a:solidFill>
                <a:cs typeface="Work Sans Light" charset="0"/>
                <a:sym typeface="Work Sans Light" charset="0"/>
              </a:rPr>
              <a:t>La transformación digital como motor de oportunidades justicia e igualdad</a:t>
            </a:r>
            <a:br>
              <a:rPr lang="es-ES" sz="3600" b="1" dirty="0">
                <a:solidFill>
                  <a:srgbClr val="7F7F7F"/>
                </a:solidFill>
                <a:cs typeface="Work Sans Light" charset="0"/>
                <a:sym typeface="Work Sans Light" charset="0"/>
              </a:rPr>
            </a:br>
            <a:r>
              <a:rPr lang="es-ES" sz="2800" b="1" dirty="0">
                <a:cs typeface="Work Sans Light" charset="0"/>
                <a:sym typeface="Work Sans Light" charset="0"/>
              </a:rPr>
              <a:t>Ministerio de Justicia y del Derecho </a:t>
            </a:r>
            <a:br>
              <a:rPr lang="es-ES" sz="2800" b="1" dirty="0">
                <a:cs typeface="Work Sans Light" charset="0"/>
                <a:sym typeface="Work Sans Light" charset="0"/>
              </a:rPr>
            </a:br>
            <a:r>
              <a:rPr lang="es-ES" sz="2800" b="1" dirty="0">
                <a:cs typeface="Work Sans Light" charset="0"/>
                <a:sym typeface="Work Sans Light" charset="0"/>
              </a:rPr>
              <a:t>2023</a:t>
            </a:r>
            <a:endParaRPr lang="es-CO" sz="2800" b="1" dirty="0">
              <a:effectLst>
                <a:outerShdw blurRad="38100" dist="38100" dir="2700000" algn="tl">
                  <a:srgbClr val="FFFFFF"/>
                </a:outerShdw>
              </a:effectLst>
              <a:cs typeface="Work Sans Light" charset="0"/>
              <a:sym typeface="Work Sans Light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32FC5256-12F8-3758-3869-C5B07D92FE0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4229100"/>
            <a:ext cx="71199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3600" b="1" dirty="0">
                <a:solidFill>
                  <a:schemeClr val="bg1"/>
                </a:solidFill>
                <a:latin typeface="+mj-lt"/>
              </a:rPr>
              <a:t>¡</a:t>
            </a:r>
            <a:r>
              <a:rPr lang="es-CO" altLang="es-CO" sz="3600" b="1" dirty="0" err="1">
                <a:solidFill>
                  <a:schemeClr val="bg1"/>
                </a:solidFill>
                <a:latin typeface="+mj-lt"/>
              </a:rPr>
              <a:t>MinJusticia</a:t>
            </a:r>
            <a:r>
              <a:rPr lang="es-CO" altLang="es-CO" sz="3600" b="1" dirty="0">
                <a:solidFill>
                  <a:schemeClr val="bg1"/>
                </a:solidFill>
                <a:latin typeface="+mj-lt"/>
              </a:rPr>
              <a:t> te escucha!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B1B0C3-4AD7-1FFA-73EB-CE5B43BDE14A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8DE7B32E-DBF5-C4DF-2F6D-C3D6A736FAF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27488" y="4302125"/>
            <a:ext cx="52847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i="1" dirty="0">
                <a:solidFill>
                  <a:schemeClr val="tx1"/>
                </a:solidFill>
                <a:latin typeface="+mj-lt"/>
              </a:rPr>
              <a:t>¡</a:t>
            </a:r>
            <a:r>
              <a:rPr lang="es-CO" altLang="es-CO" sz="2400" b="1" i="1" dirty="0" err="1">
                <a:solidFill>
                  <a:schemeClr val="tx1"/>
                </a:solidFill>
                <a:latin typeface="+mj-lt"/>
              </a:rPr>
              <a:t>MinJusticia</a:t>
            </a:r>
            <a:r>
              <a:rPr lang="es-CO" altLang="es-CO" sz="2400" b="1" i="1" dirty="0">
                <a:solidFill>
                  <a:schemeClr val="tx1"/>
                </a:solidFill>
                <a:latin typeface="+mj-lt"/>
              </a:rPr>
              <a:t> te escucha!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A5A7831-454F-FCE0-4EFF-B15EB3B96EBB}"/>
              </a:ext>
            </a:extLst>
          </p:cNvPr>
          <p:cNvGraphicFramePr>
            <a:graphicFrameLocks noGrp="1"/>
          </p:cNvGraphicFramePr>
          <p:nvPr/>
        </p:nvGraphicFramePr>
        <p:xfrm>
          <a:off x="268288" y="1436688"/>
          <a:ext cx="8524875" cy="1655764"/>
        </p:xfrm>
        <a:graphic>
          <a:graphicData uri="http://schemas.openxmlformats.org/drawingml/2006/table">
            <a:tbl>
              <a:tblPr/>
              <a:tblGrid>
                <a:gridCol w="792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49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1. Objetivo del informe……………………………………………………………………………………….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X pág.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3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2. Fases de la acción de diálogo…………………………………………………………………………</a:t>
                      </a:r>
                      <a:r>
                        <a:rPr kumimoji="0" lang="mr-IN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x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3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3. Resultados y evidencias por fase……………………………………………………………………</a:t>
                      </a:r>
                      <a:r>
                        <a:rPr kumimoji="0" lang="mr-IN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_tradnl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..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x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3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4. Conclusiones……………………………………………………………………………………………….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x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6C5EE37-7DB8-05F7-F823-C7EB80515FBB}"/>
              </a:ext>
            </a:extLst>
          </p:cNvPr>
          <p:cNvSpPr txBox="1"/>
          <p:nvPr/>
        </p:nvSpPr>
        <p:spPr>
          <a:xfrm>
            <a:off x="268288" y="744538"/>
            <a:ext cx="457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Contenido</a:t>
            </a:r>
          </a:p>
        </p:txBody>
      </p:sp>
      <p:pic>
        <p:nvPicPr>
          <p:cNvPr id="10254" name="Imagen 10">
            <a:extLst>
              <a:ext uri="{FF2B5EF4-FFF2-40B4-BE49-F238E27FC236}">
                <a16:creationId xmlns:a16="http://schemas.microsoft.com/office/drawing/2014/main" id="{A7C22BBE-AC93-83FE-D163-89BFCEB9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365500"/>
            <a:ext cx="45037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65284B0-6A8D-6A41-F8D6-F821CB85D09F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D460C7-9089-0C8F-0C71-4FE6EE28A6C8}"/>
              </a:ext>
            </a:extLst>
          </p:cNvPr>
          <p:cNvSpPr txBox="1"/>
          <p:nvPr/>
        </p:nvSpPr>
        <p:spPr>
          <a:xfrm>
            <a:off x="268288" y="744538"/>
            <a:ext cx="457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Gadugi" panose="020B0502040204020203" pitchFamily="34" charset="0"/>
              </a:rPr>
              <a:t>1. Objetivo del Informe</a:t>
            </a:r>
            <a:endParaRPr lang="es-CO" altLang="es-CO" sz="2400" b="1" dirty="0">
              <a:latin typeface="+mj-lt"/>
            </a:endParaRPr>
          </a:p>
        </p:txBody>
      </p:sp>
      <p:pic>
        <p:nvPicPr>
          <p:cNvPr id="11268" name="Imagen 1">
            <a:extLst>
              <a:ext uri="{FF2B5EF4-FFF2-40B4-BE49-F238E27FC236}">
                <a16:creationId xmlns:a16="http://schemas.microsoft.com/office/drawing/2014/main" id="{5DF98114-8933-7AE3-FB64-3A02A3011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4" t="3625" b="54538"/>
          <a:stretch>
            <a:fillRect/>
          </a:stretch>
        </p:blipFill>
        <p:spPr bwMode="auto">
          <a:xfrm>
            <a:off x="498475" y="1882775"/>
            <a:ext cx="2143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uadroTexto 8">
            <a:extLst>
              <a:ext uri="{FF2B5EF4-FFF2-40B4-BE49-F238E27FC236}">
                <a16:creationId xmlns:a16="http://schemas.microsoft.com/office/drawing/2014/main" id="{86681A16-091B-931B-1E38-86D456155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140075"/>
            <a:ext cx="1252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400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¿Para qué?</a:t>
            </a: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74E06B7B-1201-2D26-DBA1-1235A5EF0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1693863"/>
            <a:ext cx="5808663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Socializar la importancia de la trasformación digital para contribuir en el acceso a la justicia, que impacte de manera positiva a las ciudadanas y ciudadanos en todo el territorio nacional y se fortalezca en, para y desde la entidad y el sector.</a:t>
            </a:r>
            <a:endParaRPr lang="es-CO" altLang="es-CO" sz="2000" b="1" dirty="0">
              <a:solidFill>
                <a:srgbClr val="7F7F7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4B7D511-F15A-90C7-1BB0-5F9319F5A6C2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291" name="CuadroTexto 8">
            <a:extLst>
              <a:ext uri="{FF2B5EF4-FFF2-40B4-BE49-F238E27FC236}">
                <a16:creationId xmlns:a16="http://schemas.microsoft.com/office/drawing/2014/main" id="{37163B54-D8A2-3C15-546B-10B7A191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744538"/>
            <a:ext cx="544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s-CO" altLang="es-CO" sz="2400" b="1">
                <a:latin typeface="Gadugi" panose="020B0502040204020203" pitchFamily="34" charset="0"/>
              </a:rPr>
              <a:t>2. Fases de la acción de diálogo</a:t>
            </a:r>
          </a:p>
        </p:txBody>
      </p:sp>
      <p:pic>
        <p:nvPicPr>
          <p:cNvPr id="12292" name="Imagen 7">
            <a:extLst>
              <a:ext uri="{FF2B5EF4-FFF2-40B4-BE49-F238E27FC236}">
                <a16:creationId xmlns:a16="http://schemas.microsoft.com/office/drawing/2014/main" id="{D5FAFC6F-DB7C-5C38-472D-EBE899B94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781" r="73050" b="54611"/>
          <a:stretch>
            <a:fillRect/>
          </a:stretch>
        </p:blipFill>
        <p:spPr bwMode="auto">
          <a:xfrm>
            <a:off x="860425" y="1868488"/>
            <a:ext cx="21145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uadroTexto 11">
            <a:extLst>
              <a:ext uri="{FF2B5EF4-FFF2-40B4-BE49-F238E27FC236}">
                <a16:creationId xmlns:a16="http://schemas.microsoft.com/office/drawing/2014/main" id="{8592EE97-C0DB-56AC-CF9E-DCB49D0B9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3248025"/>
            <a:ext cx="1681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000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¿Cómo 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000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desarrolló?</a:t>
            </a:r>
          </a:p>
        </p:txBody>
      </p:sp>
      <p:pic>
        <p:nvPicPr>
          <p:cNvPr id="12294" name="Diagrama 3">
            <a:extLst>
              <a:ext uri="{FF2B5EF4-FFF2-40B4-BE49-F238E27FC236}">
                <a16:creationId xmlns:a16="http://schemas.microsoft.com/office/drawing/2014/main" id="{6887FAA5-F364-03FE-ED03-65692AAF15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636588"/>
            <a:ext cx="790257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81FD15-C24C-FC00-EE02-BEE6F06BFC01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E842E7-C91B-79CC-AEAD-CD2D4A3B226C}"/>
              </a:ext>
            </a:extLst>
          </p:cNvPr>
          <p:cNvSpPr txBox="1"/>
          <p:nvPr/>
        </p:nvSpPr>
        <p:spPr>
          <a:xfrm>
            <a:off x="268288" y="744538"/>
            <a:ext cx="54403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3. Resultados y evidencias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1A17807-6BED-3633-102F-23F099CB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1289050"/>
            <a:ext cx="8793162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 1. Divulgación de información</a:t>
            </a:r>
          </a:p>
        </p:txBody>
      </p:sp>
      <p:pic>
        <p:nvPicPr>
          <p:cNvPr id="13317" name="Imagen 7">
            <a:extLst>
              <a:ext uri="{FF2B5EF4-FFF2-40B4-BE49-F238E27FC236}">
                <a16:creationId xmlns:a16="http://schemas.microsoft.com/office/drawing/2014/main" id="{46157406-EC99-9093-8C85-7E5C51CE1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636838"/>
            <a:ext cx="378618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88A7297-842E-0836-5327-8C92F05C8850}"/>
              </a:ext>
            </a:extLst>
          </p:cNvPr>
          <p:cNvGraphicFramePr/>
          <p:nvPr/>
        </p:nvGraphicFramePr>
        <p:xfrm>
          <a:off x="4419600" y="1584739"/>
          <a:ext cx="3916017" cy="325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5F78F2-D22C-A179-9E03-02122C89D663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74C55-8EC3-BD15-0CCB-D130D927E80F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3ABE56CC-D016-E1D8-44F1-B7B48E11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4113"/>
            <a:ext cx="879316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3.2. Convocatoria a grupos de valor</a:t>
            </a:r>
          </a:p>
        </p:txBody>
      </p:sp>
      <p:pic>
        <p:nvPicPr>
          <p:cNvPr id="14341" name="Imagen 4">
            <a:extLst>
              <a:ext uri="{FF2B5EF4-FFF2-40B4-BE49-F238E27FC236}">
                <a16:creationId xmlns:a16="http://schemas.microsoft.com/office/drawing/2014/main" id="{E149A874-BF3F-418F-1964-64DC002A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3030538"/>
            <a:ext cx="21097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Diagrama 6">
            <a:extLst>
              <a:ext uri="{FF2B5EF4-FFF2-40B4-BE49-F238E27FC236}">
                <a16:creationId xmlns:a16="http://schemas.microsoft.com/office/drawing/2014/main" id="{D525A886-4A1B-B41E-E05E-642FEF9B65F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600200"/>
            <a:ext cx="6807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016EF09-5E38-E289-4579-6EEB10B337A0}"/>
              </a:ext>
            </a:extLst>
          </p:cNvPr>
          <p:cNvSpPr txBox="1"/>
          <p:nvPr/>
        </p:nvSpPr>
        <p:spPr>
          <a:xfrm>
            <a:off x="242888" y="693738"/>
            <a:ext cx="5438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3. Resultados y evidencias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CC1CD9-6A79-567F-0127-DA560CC6391E}"/>
              </a:ext>
            </a:extLst>
          </p:cNvPr>
          <p:cNvSpPr txBox="1"/>
          <p:nvPr/>
        </p:nvSpPr>
        <p:spPr>
          <a:xfrm>
            <a:off x="2286000" y="3362325"/>
            <a:ext cx="94932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1200" dirty="0"/>
              <a:t>08/06/2023</a:t>
            </a:r>
          </a:p>
          <a:p>
            <a:pPr>
              <a:defRPr/>
            </a:pPr>
            <a:endParaRPr lang="es-CO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1FB9AF-75BC-4D51-0F24-0B463200AA47}"/>
              </a:ext>
            </a:extLst>
          </p:cNvPr>
          <p:cNvSpPr txBox="1"/>
          <p:nvPr/>
        </p:nvSpPr>
        <p:spPr>
          <a:xfrm>
            <a:off x="3532188" y="3168650"/>
            <a:ext cx="866775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dirty="0"/>
              <a:t>20/03/2023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7076B3-3ED8-15EA-F82D-6963F3E16EB3}"/>
              </a:ext>
            </a:extLst>
          </p:cNvPr>
          <p:cNvSpPr txBox="1"/>
          <p:nvPr/>
        </p:nvSpPr>
        <p:spPr>
          <a:xfrm>
            <a:off x="4686300" y="3375025"/>
            <a:ext cx="866775" cy="339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1600" dirty="0" err="1"/>
              <a:t>Mailing</a:t>
            </a:r>
            <a:endParaRPr lang="es-CO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79D784-E4FD-260F-A3CE-4415BF3772C0}"/>
              </a:ext>
            </a:extLst>
          </p:cNvPr>
          <p:cNvSpPr txBox="1"/>
          <p:nvPr/>
        </p:nvSpPr>
        <p:spPr>
          <a:xfrm>
            <a:off x="5746750" y="3340100"/>
            <a:ext cx="868363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dirty="0"/>
              <a:t>Redes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FDC48D-EE54-A70A-A40B-5956D6F91255}"/>
              </a:ext>
            </a:extLst>
          </p:cNvPr>
          <p:cNvSpPr txBox="1"/>
          <p:nvPr/>
        </p:nvSpPr>
        <p:spPr>
          <a:xfrm>
            <a:off x="6964363" y="3395663"/>
            <a:ext cx="868362" cy="277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1200" dirty="0"/>
              <a:t>Fondo </a:t>
            </a:r>
            <a:endParaRPr lang="es-CO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2FBA10-7FD3-0084-62AD-5E2C26FF9CCD}"/>
              </a:ext>
            </a:extLst>
          </p:cNvPr>
          <p:cNvSpPr txBox="1"/>
          <p:nvPr/>
        </p:nvSpPr>
        <p:spPr>
          <a:xfrm>
            <a:off x="7912100" y="3352800"/>
            <a:ext cx="1017588" cy="277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1200" dirty="0"/>
              <a:t>Ascensores </a:t>
            </a:r>
            <a:endParaRPr lang="es-CO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6B6760F-D648-D585-B59E-EEBDD77F98FE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CFA0CC1-8F15-4BA2-30D3-2964CA5B77C5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B68106-0150-E625-7E77-0371FAC5271F}"/>
              </a:ext>
            </a:extLst>
          </p:cNvPr>
          <p:cNvSpPr txBox="1"/>
          <p:nvPr/>
        </p:nvSpPr>
        <p:spPr>
          <a:xfrm>
            <a:off x="242888" y="693738"/>
            <a:ext cx="5438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+mj-lt"/>
              </a:rPr>
              <a:t>3. Resultados y evidencias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CB3C5600-9FAB-9854-21DA-4EFEB640F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4113"/>
            <a:ext cx="879316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3.2. Convocatoria a grupos de valor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0103607-99EF-2825-E4B4-DE63F8D8935A}"/>
              </a:ext>
            </a:extLst>
          </p:cNvPr>
          <p:cNvSpPr/>
          <p:nvPr/>
        </p:nvSpPr>
        <p:spPr>
          <a:xfrm>
            <a:off x="111125" y="1524000"/>
            <a:ext cx="1485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Invitación</a:t>
            </a:r>
          </a:p>
        </p:txBody>
      </p:sp>
      <p:pic>
        <p:nvPicPr>
          <p:cNvPr id="15367" name="Imagen 5">
            <a:extLst>
              <a:ext uri="{FF2B5EF4-FFF2-40B4-BE49-F238E27FC236}">
                <a16:creationId xmlns:a16="http://schemas.microsoft.com/office/drawing/2014/main" id="{DF627D4F-550D-1389-9103-D1E20882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584325"/>
            <a:ext cx="19843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6">
            <a:extLst>
              <a:ext uri="{FF2B5EF4-FFF2-40B4-BE49-F238E27FC236}">
                <a16:creationId xmlns:a16="http://schemas.microsoft.com/office/drawing/2014/main" id="{7F3BC083-6CFC-B4F0-2DA3-0157207AB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t="12482" r="64706" b="9663"/>
          <a:stretch>
            <a:fillRect/>
          </a:stretch>
        </p:blipFill>
        <p:spPr bwMode="auto">
          <a:xfrm>
            <a:off x="4373563" y="1584325"/>
            <a:ext cx="18954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11634D8-77E2-FF11-CAA5-D025B65E41F7}"/>
              </a:ext>
            </a:extLst>
          </p:cNvPr>
          <p:cNvSpPr txBox="1"/>
          <p:nvPr/>
        </p:nvSpPr>
        <p:spPr>
          <a:xfrm>
            <a:off x="3883025" y="4979988"/>
            <a:ext cx="1377950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25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825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92B4A62-7FA4-58AE-9930-3F90D8844CC4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D43A4C-937C-5026-85FB-E7B3A2800A81}"/>
              </a:ext>
            </a:extLst>
          </p:cNvPr>
          <p:cNvSpPr/>
          <p:nvPr/>
        </p:nvSpPr>
        <p:spPr>
          <a:xfrm>
            <a:off x="43850" y="720763"/>
            <a:ext cx="8817996" cy="307777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sz="1400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F08A4784-E30F-3CA7-CF18-3CC75BB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50888"/>
            <a:ext cx="87915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800" b="1" dirty="0">
                <a:latin typeface="+mj-lt"/>
              </a:rPr>
              <a:t>3.3 Desarrollo del diálogo</a:t>
            </a:r>
          </a:p>
        </p:txBody>
      </p:sp>
      <p:pic>
        <p:nvPicPr>
          <p:cNvPr id="16390" name="Diagrama 6">
            <a:extLst>
              <a:ext uri="{FF2B5EF4-FFF2-40B4-BE49-F238E27FC236}">
                <a16:creationId xmlns:a16="http://schemas.microsoft.com/office/drawing/2014/main" id="{F2A01002-CFA9-73A7-6B06-CA401CEB3E0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163" y="1265238"/>
            <a:ext cx="7454901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n 8">
            <a:extLst>
              <a:ext uri="{FF2B5EF4-FFF2-40B4-BE49-F238E27FC236}">
                <a16:creationId xmlns:a16="http://schemas.microsoft.com/office/drawing/2014/main" id="{BD9A466A-CF0F-37B0-B850-F38A7222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285" r="50421" b="11884"/>
          <a:stretch>
            <a:fillRect/>
          </a:stretch>
        </p:blipFill>
        <p:spPr bwMode="auto">
          <a:xfrm>
            <a:off x="6430963" y="1404938"/>
            <a:ext cx="2644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8EF6834-F928-C4AA-556F-CA17FD96A011}"/>
              </a:ext>
            </a:extLst>
          </p:cNvPr>
          <p:cNvSpPr/>
          <p:nvPr/>
        </p:nvSpPr>
        <p:spPr>
          <a:xfrm>
            <a:off x="484188" y="2239963"/>
            <a:ext cx="1277937" cy="582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400" dirty="0"/>
          </a:p>
          <a:p>
            <a:pPr algn="ctr">
              <a:defRPr/>
            </a:pPr>
            <a:r>
              <a:rPr lang="es-ES" sz="1400" dirty="0"/>
              <a:t>20/06/2023</a:t>
            </a:r>
          </a:p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4E38730-A8A8-6224-44DD-F088E28CBCD8}"/>
              </a:ext>
            </a:extLst>
          </p:cNvPr>
          <p:cNvSpPr/>
          <p:nvPr/>
        </p:nvSpPr>
        <p:spPr>
          <a:xfrm>
            <a:off x="2632075" y="2252663"/>
            <a:ext cx="1277938" cy="582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400" dirty="0"/>
          </a:p>
          <a:p>
            <a:pPr algn="ctr">
              <a:defRPr/>
            </a:pPr>
            <a:r>
              <a:rPr lang="es-ES" sz="1400" dirty="0"/>
              <a:t>20/06/2023</a:t>
            </a:r>
          </a:p>
          <a:p>
            <a:pPr algn="ctr">
              <a:defRPr/>
            </a:pP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6E52F51-06BB-5EFA-7379-67A3DC7C261F}"/>
              </a:ext>
            </a:extLst>
          </p:cNvPr>
          <p:cNvSpPr/>
          <p:nvPr/>
        </p:nvSpPr>
        <p:spPr>
          <a:xfrm>
            <a:off x="4779963" y="2252663"/>
            <a:ext cx="1389062" cy="582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100" dirty="0"/>
          </a:p>
          <a:p>
            <a:pPr algn="ctr">
              <a:defRPr/>
            </a:pPr>
            <a:r>
              <a:rPr lang="es-ES" sz="1100" dirty="0"/>
              <a:t>Canal de YouTube MJD</a:t>
            </a:r>
          </a:p>
          <a:p>
            <a:pPr algn="ctr">
              <a:defRPr/>
            </a:pPr>
            <a:endParaRPr lang="es-CO" sz="11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9E2AF6-9BE1-254C-F5A8-AAE589690AB4}"/>
              </a:ext>
            </a:extLst>
          </p:cNvPr>
          <p:cNvSpPr/>
          <p:nvPr/>
        </p:nvSpPr>
        <p:spPr>
          <a:xfrm>
            <a:off x="4816475" y="3146425"/>
            <a:ext cx="1316038" cy="58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100" dirty="0"/>
          </a:p>
          <a:p>
            <a:pPr algn="ctr">
              <a:defRPr/>
            </a:pPr>
            <a:endParaRPr lang="es-CO" sz="11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99DA72-7F97-949F-8936-B89C8B960260}"/>
              </a:ext>
            </a:extLst>
          </p:cNvPr>
          <p:cNvSpPr/>
          <p:nvPr/>
        </p:nvSpPr>
        <p:spPr>
          <a:xfrm>
            <a:off x="4779963" y="3967163"/>
            <a:ext cx="1316037" cy="582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100" dirty="0"/>
          </a:p>
          <a:p>
            <a:pPr algn="ctr">
              <a:defRPr/>
            </a:pPr>
            <a:endParaRPr lang="es-CO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STICIApresentacion nueva imagen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2TV4CCKVFCYA-327339268-530</_dlc_DocId>
    <_dlc_DocIdUrl xmlns="81cc8fc0-8d1e-4295-8f37-5d076116407c">
      <Url>https://www.minjusticia.gov.co/servicio-ciudadano/_layouts/15/DocIdRedir.aspx?ID=2TV4CCKVFCYA-327339268-530</Url>
      <Description>2TV4CCKVFCYA-327339268-530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021762-2878-4CA8-827E-7E631EDDCA6F}"/>
</file>

<file path=customXml/itemProps2.xml><?xml version="1.0" encoding="utf-8"?>
<ds:datastoreItem xmlns:ds="http://schemas.openxmlformats.org/officeDocument/2006/customXml" ds:itemID="{EF8DEEAF-99F2-496C-A5E9-243F53D055EE}"/>
</file>

<file path=customXml/itemProps3.xml><?xml version="1.0" encoding="utf-8"?>
<ds:datastoreItem xmlns:ds="http://schemas.openxmlformats.org/officeDocument/2006/customXml" ds:itemID="{3775E210-4AC3-4CB9-832F-0D08E7217F80}"/>
</file>

<file path=customXml/itemProps4.xml><?xml version="1.0" encoding="utf-8"?>
<ds:datastoreItem xmlns:ds="http://schemas.openxmlformats.org/officeDocument/2006/customXml" ds:itemID="{D65CE5BA-25A6-42D6-8904-76FD05E38294}"/>
</file>

<file path=docProps/app.xml><?xml version="1.0" encoding="utf-8"?>
<Properties xmlns="http://schemas.openxmlformats.org/officeDocument/2006/extended-properties" xmlns:vt="http://schemas.openxmlformats.org/officeDocument/2006/docPropsVTypes">
  <Template>JUSTICIApresentacion nueva imagen 2023</Template>
  <TotalTime>9235</TotalTime>
  <Words>468</Words>
  <Application>Microsoft Office PowerPoint</Application>
  <PresentationFormat>On-screen Show (16:9)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JUSTICIApresentacion nueva imagen 2023</vt:lpstr>
      <vt:lpstr>PowerPoint Presentation</vt:lpstr>
      <vt:lpstr>INFORME DE RESULTADOS Nombre de la actividad:   La transformación digital como motor de oportunidades justicia e igualdad Ministerio de Justicia y del Derecho 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Angelo Hernando Guevara Ballesteros</dc:creator>
  <cp:lastModifiedBy>CLAUDIA MARCELA PARDO GARCIA</cp:lastModifiedBy>
  <cp:revision>578</cp:revision>
  <dcterms:modified xsi:type="dcterms:W3CDTF">2024-04-18T20:04:01Z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d1509463-6598-49cc-a1d8-dcfefd145e26</vt:lpwstr>
  </property>
</Properties>
</file>