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7"/>
  </p:handoutMasterIdLst>
  <p:sldIdLst>
    <p:sldId id="256" r:id="rId6"/>
    <p:sldId id="257" r:id="rId7"/>
    <p:sldId id="262" r:id="rId8"/>
    <p:sldId id="266" r:id="rId9"/>
    <p:sldId id="259" r:id="rId10"/>
    <p:sldId id="267" r:id="rId11"/>
    <p:sldId id="269" r:id="rId12"/>
    <p:sldId id="264" r:id="rId13"/>
    <p:sldId id="270" r:id="rId14"/>
    <p:sldId id="268" r:id="rId15"/>
    <p:sldId id="261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30F9B-43F8-45DD-A2E2-97C5FCE7FBF9}" v="35" dt="2023-12-14T21:41:58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Ambiente colaborativo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C1-4CC2-AD4D-268859A830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C1-4CC2-AD4D-268859A830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0C1-4CC2-AD4D-268859A830DD}"/>
              </c:ext>
            </c:extLst>
          </c:dPt>
          <c:dPt>
            <c:idx val="3"/>
            <c:bubble3D val="0"/>
            <c:explosion val="1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5F-4ED0-8CC3-DF6DCF01F8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Regular</c:v>
                </c:pt>
                <c:pt idx="1">
                  <c:v>Bueno</c:v>
                </c:pt>
                <c:pt idx="2">
                  <c:v>Muy Bueno</c:v>
                </c:pt>
                <c:pt idx="3">
                  <c:v>Excelente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</c:v>
                </c:pt>
                <c:pt idx="1">
                  <c:v>23</c:v>
                </c:pt>
                <c:pt idx="2">
                  <c:v>50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F-4ED0-8CC3-DF6DCF01F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Ayudas audiovisuales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1F-4C5B-BAEB-05A547FEE8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1F-4C5B-BAEB-05A547FEE8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1F-4C5B-BAEB-05A547FEE8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1F-4C5B-BAEB-05A547FEE8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Regular</c:v>
                </c:pt>
                <c:pt idx="1">
                  <c:v>Bueno</c:v>
                </c:pt>
                <c:pt idx="2">
                  <c:v>Muy Bueno</c:v>
                </c:pt>
                <c:pt idx="3">
                  <c:v>Excelente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</c:v>
                </c:pt>
                <c:pt idx="1">
                  <c:v>25</c:v>
                </c:pt>
                <c:pt idx="2">
                  <c:v>52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E-4239-852E-168365644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Logística, disposición del salón suministro de materiales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EF-4DDB-9C58-EBB5262F18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EF-4DDB-9C58-EBB5262F18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EF-4DDB-9C58-EBB5262F18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8EF-4DDB-9C58-EBB5262F18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Regular</c:v>
                </c:pt>
                <c:pt idx="1">
                  <c:v>Buena</c:v>
                </c:pt>
                <c:pt idx="2">
                  <c:v>Muy Buena</c:v>
                </c:pt>
                <c:pt idx="3">
                  <c:v>Excelente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29</c:v>
                </c:pt>
                <c:pt idx="2">
                  <c:v>50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0-4EDA-809B-6CABBFA92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812883163698836E-2"/>
          <c:y val="0.25497323904590308"/>
          <c:w val="0.92585512079989429"/>
          <c:h val="0.5331820682198402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Facilitadora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33-450C-A10A-9881710E0E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433-450C-A10A-9881710E0E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433-450C-A10A-9881710E0E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433-450C-A10A-9881710E0E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Regular</c:v>
                </c:pt>
                <c:pt idx="1">
                  <c:v>Bueno</c:v>
                </c:pt>
                <c:pt idx="2">
                  <c:v>Muy Bueno</c:v>
                </c:pt>
                <c:pt idx="3">
                  <c:v>Excelente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1">
                  <c:v>17</c:v>
                </c:pt>
                <c:pt idx="2">
                  <c:v>44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C-4E48-8201-D4FCB1931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Tópicos secundarios de la encuesta de satisfacción: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  <c:pt idx="4">
                  <c:v>Categoría 5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166</c:v>
                </c:pt>
                <c:pt idx="1">
                  <c:v>163</c:v>
                </c:pt>
                <c:pt idx="2">
                  <c:v>157</c:v>
                </c:pt>
                <c:pt idx="3">
                  <c:v>168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B-4D42-BDA3-50E94B8A474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  <c:pt idx="4">
                  <c:v>Categoría 5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15</c:v>
                </c:pt>
                <c:pt idx="3">
                  <c:v>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B-4D42-BDA3-50E94B8A47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01488207"/>
        <c:axId val="1831371855"/>
        <c:axId val="1999611919"/>
      </c:bar3DChart>
      <c:catAx>
        <c:axId val="200148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1371855"/>
        <c:crosses val="autoZero"/>
        <c:auto val="1"/>
        <c:lblAlgn val="ctr"/>
        <c:lblOffset val="100"/>
        <c:noMultiLvlLbl val="0"/>
      </c:catAx>
      <c:valAx>
        <c:axId val="1831371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1488207"/>
        <c:crosses val="autoZero"/>
        <c:crossBetween val="between"/>
      </c:valAx>
      <c:serAx>
        <c:axId val="19996119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1371855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njusticiagovco-my.sharepoint.com/:f:/g/personal/luis_guzman_minjusticia_gov_co/Ethz4CzNUplPjdcFAGB-zL0BBeRyQ5a25zUnQxGILsYrsg?e=atwmCp" TargetMode="External"/><Relationship Id="rId5" Type="http://schemas.openxmlformats.org/officeDocument/2006/relationships/hyperlink" Target="https://forms.office.com/Pages/DesignPageV2.aspx?subpage=design&amp;FormId=zfse-ze-OEKE0k-sLHVR3E-UiQsEwuBGniDzQa8aJIxUQUczQ0RPQjRaMkg3Q1dVMjU1RVQ2Qk4xSS4u&amp;Token=a8ac723ee17b45ab93270c06f23a5c62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F42E60-F556-1B2C-93DA-52F98FB09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r="208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29BEE4-D830-2913-3C69-A430B0BD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CO" sz="4000" b="1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415123-9584-9C69-BF07-E12F020B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699"/>
            <a:ext cx="4211472" cy="403426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CO" sz="2900" dirty="0">
                <a:latin typeface="Helvetica" pitchFamily="2" charset="0"/>
              </a:rPr>
              <a:t>Las asistencias técnicas desarrollan temáticas que fortalecen el quehacer de las comisarías de familia.</a:t>
            </a:r>
          </a:p>
          <a:p>
            <a:pPr algn="just"/>
            <a:r>
              <a:rPr lang="es-CO" sz="2900" dirty="0">
                <a:latin typeface="Helvetica" pitchFamily="2" charset="0"/>
              </a:rPr>
              <a:t>La metodología planteada, aunque contiene temáticas de interés para el público objetivo resulta corta para satisfacer las necesidades.</a:t>
            </a:r>
          </a:p>
          <a:p>
            <a:pPr algn="just"/>
            <a:r>
              <a:rPr lang="es-CO" sz="2900" dirty="0">
                <a:latin typeface="Helvetica" pitchFamily="2" charset="0"/>
              </a:rPr>
              <a:t>Tiene una mayor acogida los espacios presenciales sobre los virtuales para seguir llevando a cabo esta oferta</a:t>
            </a:r>
          </a:p>
          <a:p>
            <a:pPr algn="just"/>
            <a:r>
              <a:rPr lang="es-CO" sz="2900" dirty="0">
                <a:latin typeface="Helvetica" pitchFamily="2" charset="0"/>
              </a:rPr>
              <a:t>La metodología puede fortalecerse a través de espacios donde se permita participar más activamente al público objetivo.</a:t>
            </a:r>
          </a:p>
          <a:p>
            <a:pPr algn="just"/>
            <a:r>
              <a:rPr lang="es-CO" sz="2900" dirty="0">
                <a:latin typeface="Helvetica" pitchFamily="2" charset="0"/>
              </a:rPr>
              <a:t>Las ayudas audiovisuales son acordes y sólo requiere algunos ajustes para ser enteramente satisfactorias.</a:t>
            </a:r>
          </a:p>
          <a:p>
            <a:pPr algn="just"/>
            <a:r>
              <a:rPr lang="es-CO" sz="2900" dirty="0">
                <a:latin typeface="Helvetica" pitchFamily="2" charset="0"/>
              </a:rPr>
              <a:t>Los facilitadores son personas idóneas frente al manejo de los temas expuestos.</a:t>
            </a:r>
          </a:p>
          <a:p>
            <a:pPr algn="just"/>
            <a:r>
              <a:rPr lang="es-CO" sz="2900" dirty="0">
                <a:latin typeface="Helvetica" pitchFamily="2" charset="0"/>
              </a:rPr>
              <a:t>Siguen existiendo en casos muy marginales, dudas frente a los temas tratados.</a:t>
            </a:r>
          </a:p>
          <a:p>
            <a:pPr algn="just"/>
            <a:r>
              <a:rPr lang="es-CO" sz="2900" dirty="0">
                <a:latin typeface="Helvetica" pitchFamily="2" charset="0"/>
              </a:rPr>
              <a:t>La logística de los espacios en general es satisfactoria existiendo un leve inconformismo principalmente en la falta de apoyo respecto al cubrimiento de viáticos y desplazamiento.</a:t>
            </a:r>
          </a:p>
          <a:p>
            <a:endParaRPr lang="es-CO" sz="1000" dirty="0"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304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98853"/>
            <a:ext cx="8560904" cy="746194"/>
          </a:xfrm>
        </p:spPr>
        <p:txBody>
          <a:bodyPr>
            <a:normAutofit fontScale="90000"/>
          </a:bodyPr>
          <a:lstStyle/>
          <a:p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Plan de participación ciudadana</a:t>
            </a: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Dirección de Justicia Formal</a:t>
            </a: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Desarrollar asistencias técnicas en torno a la implementación de la Ley 2126 de 2021 (Comisarías Familias)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02917"/>
            <a:ext cx="9144000" cy="2387600"/>
          </a:xfrm>
        </p:spPr>
        <p:txBody>
          <a:bodyPr/>
          <a:lstStyle/>
          <a:p>
            <a:r>
              <a:rPr lang="es-CO" b="1" dirty="0">
                <a:latin typeface="Helvetica" pitchFamily="2" charset="0"/>
              </a:rPr>
              <a:t>Objetivo del informe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6" y="6639446"/>
            <a:ext cx="1778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Globo: flecha hacia arriba 4">
            <a:extLst>
              <a:ext uri="{FF2B5EF4-FFF2-40B4-BE49-F238E27FC236}">
                <a16:creationId xmlns:a16="http://schemas.microsoft.com/office/drawing/2014/main" id="{6723257E-B492-C8F4-619A-FA6D25343FFD}"/>
              </a:ext>
            </a:extLst>
          </p:cNvPr>
          <p:cNvSpPr/>
          <p:nvPr/>
        </p:nvSpPr>
        <p:spPr>
          <a:xfrm>
            <a:off x="5718412" y="1784683"/>
            <a:ext cx="4949588" cy="4367282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/>
              <a:t>Recibir retroalimentación de los operadores de justicia en los territorios que permita hacer un seguimiento y refuerzo a la implementación adecuada en el ejercicio de sus funciones.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Adicional a la homogenización de lineamientos en la atención y abordaje </a:t>
            </a:r>
            <a:r>
              <a:rPr lang="es-CO" dirty="0" err="1"/>
              <a:t>Comisarial</a:t>
            </a:r>
            <a:r>
              <a:rPr lang="es-CO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BD576E-6FE5-A7AF-E654-5F6666C2E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1" y="2637667"/>
            <a:ext cx="4551696" cy="35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5694473-61F2-5D40-6D18-187B0D8A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788105" cy="781825"/>
          </a:xfrm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2700000" sy="-23000" kx="-800400" algn="bl" rotWithShape="0">
              <a:schemeClr val="accent5">
                <a:lumMod val="75000"/>
                <a:alpha val="20000"/>
              </a:schemeClr>
            </a:outerShdw>
            <a:softEdge rad="381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O" b="1" dirty="0"/>
              <a:t>Esquema o fases para la recolección de la información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2A8949-CE15-FA31-E605-7D44F7A89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2249712"/>
            <a:ext cx="6172200" cy="4151087"/>
          </a:xfrm>
          <a:solidFill>
            <a:schemeClr val="accent1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es-CO" dirty="0"/>
          </a:p>
          <a:p>
            <a:r>
              <a:rPr lang="es-CO" dirty="0"/>
              <a:t>14 espacios regionales adelantados de 5 fijados</a:t>
            </a:r>
          </a:p>
          <a:p>
            <a:r>
              <a:rPr lang="es-CO" dirty="0"/>
              <a:t>Bajo la modalidad Virtual/presencial.</a:t>
            </a:r>
          </a:p>
          <a:p>
            <a:r>
              <a:rPr lang="es-CO" dirty="0"/>
              <a:t>Se uso una encuesta de percepción de satisfacción </a:t>
            </a:r>
            <a:r>
              <a:rPr lang="es-CO" dirty="0" err="1"/>
              <a:t>Form</a:t>
            </a:r>
            <a:r>
              <a:rPr lang="es-CO" dirty="0"/>
              <a:t> y formato físico en otros espacios.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ED42ADA-59D2-5ECF-489A-E4C187DC8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7651"/>
            <a:ext cx="3932237" cy="3811588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67210BA-3E43-6219-913F-928772DB645C}"/>
              </a:ext>
            </a:extLst>
          </p:cNvPr>
          <p:cNvSpPr/>
          <p:nvPr/>
        </p:nvSpPr>
        <p:spPr>
          <a:xfrm>
            <a:off x="839788" y="2233595"/>
            <a:ext cx="3959200" cy="17084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Esta Información se recopilo entre los meses de marzo a noviembre de 2023 durante las asistencias técnicas que se desarrollaban en los territorios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570F3A-EFC7-E961-DC38-5E4C3EB0A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1" y="4084445"/>
            <a:ext cx="3932237" cy="2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08438E8-527C-BAF0-25BD-5A868F352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630567"/>
              </p:ext>
            </p:extLst>
          </p:nvPr>
        </p:nvGraphicFramePr>
        <p:xfrm>
          <a:off x="5677473" y="2072825"/>
          <a:ext cx="567632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109">
                  <a:extLst>
                    <a:ext uri="{9D8B030D-6E8A-4147-A177-3AD203B41FA5}">
                      <a16:colId xmlns:a16="http://schemas.microsoft.com/office/drawing/2014/main" val="877023051"/>
                    </a:ext>
                  </a:extLst>
                </a:gridCol>
                <a:gridCol w="1892109">
                  <a:extLst>
                    <a:ext uri="{9D8B030D-6E8A-4147-A177-3AD203B41FA5}">
                      <a16:colId xmlns:a16="http://schemas.microsoft.com/office/drawing/2014/main" val="3326759421"/>
                    </a:ext>
                  </a:extLst>
                </a:gridCol>
                <a:gridCol w="1892109">
                  <a:extLst>
                    <a:ext uri="{9D8B030D-6E8A-4147-A177-3AD203B41FA5}">
                      <a16:colId xmlns:a16="http://schemas.microsoft.com/office/drawing/2014/main" val="1450595637"/>
                    </a:ext>
                  </a:extLst>
                </a:gridCol>
              </a:tblGrid>
              <a:tr h="33953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Regiones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Modalidad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Alcance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22575"/>
                  </a:ext>
                </a:extLst>
              </a:tr>
              <a:tr h="33953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Cauca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Presencial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70588"/>
                  </a:ext>
                </a:extLst>
              </a:tr>
              <a:tr h="1755173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Guaviare - Boyacá - Meta - San Andrés - Atlántico - Caldas  - Arauca 3 y virtual varios departamentos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Presencial/Virtual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984231"/>
                  </a:ext>
                </a:extLst>
              </a:tr>
              <a:tr h="33953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Santander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Presencial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705295"/>
                  </a:ext>
                </a:extLst>
              </a:tr>
              <a:tr h="33953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856878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BD28B3-E3CC-612E-78E2-F3CB1F14329B}"/>
              </a:ext>
            </a:extLst>
          </p:cNvPr>
          <p:cNvSpPr txBox="1"/>
          <p:nvPr/>
        </p:nvSpPr>
        <p:spPr>
          <a:xfrm>
            <a:off x="879148" y="1561133"/>
            <a:ext cx="434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75CE4120-3C2F-2A6F-24DC-1C4B4CB16DF7}"/>
              </a:ext>
            </a:extLst>
          </p:cNvPr>
          <p:cNvSpPr/>
          <p:nvPr/>
        </p:nvSpPr>
        <p:spPr>
          <a:xfrm>
            <a:off x="838199" y="365126"/>
            <a:ext cx="4387209" cy="5912844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El Grupo de Comisarías de Familia dentro de su proyecto de inversión 2023 vino adelantando varias asistencias técnicas en diversos territorios tanto en la modalidad virtual como presencial.</a:t>
            </a:r>
          </a:p>
          <a:p>
            <a:endParaRPr lang="es-CO" dirty="0"/>
          </a:p>
          <a:p>
            <a:r>
              <a:rPr lang="es-CO" dirty="0"/>
              <a:t>En algunos de estos espacios, para lograr recoger impresiones frente a la percepción que tenían las y los comisarios de familia e integrantes de sus equipos interdisciplinarios se decidió aplicar instrumentos de satisfacción de resultados y dependiendo del territorio donde se fueran aplicar (observando las realidades tecnológicas), el mismo se aplicó directamente en la herramienta Microsoft </a:t>
            </a:r>
            <a:r>
              <a:rPr lang="es-CO" dirty="0" err="1"/>
              <a:t>Form</a:t>
            </a:r>
            <a:r>
              <a:rPr lang="es-CO" dirty="0"/>
              <a:t> o en su defecto de manera manual.</a:t>
            </a:r>
          </a:p>
        </p:txBody>
      </p:sp>
      <p:sp>
        <p:nvSpPr>
          <p:cNvPr id="10" name="Rectángulo: esquina doblada 9">
            <a:extLst>
              <a:ext uri="{FF2B5EF4-FFF2-40B4-BE49-F238E27FC236}">
                <a16:creationId xmlns:a16="http://schemas.microsoft.com/office/drawing/2014/main" id="{3E4FEF3A-911E-B3EB-E81E-20265908771E}"/>
              </a:ext>
            </a:extLst>
          </p:cNvPr>
          <p:cNvSpPr/>
          <p:nvPr/>
        </p:nvSpPr>
        <p:spPr>
          <a:xfrm>
            <a:off x="5813947" y="764275"/>
            <a:ext cx="5322626" cy="914400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solidFill>
                  <a:schemeClr val="tx1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906"/>
            <a:ext cx="10515600" cy="1500187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3B5D48A-1A9F-79EA-84B7-277711DA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171266"/>
              </p:ext>
            </p:extLst>
          </p:nvPr>
        </p:nvGraphicFramePr>
        <p:xfrm>
          <a:off x="736317" y="2433711"/>
          <a:ext cx="3540262" cy="215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E52D1D1-C78B-BB1C-A807-EB50481A3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24976"/>
              </p:ext>
            </p:extLst>
          </p:nvPr>
        </p:nvGraphicFramePr>
        <p:xfrm>
          <a:off x="5198110" y="2433711"/>
          <a:ext cx="3536961" cy="215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6D4ED4A-C767-E83E-0276-86FC6C0B9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872769"/>
              </p:ext>
            </p:extLst>
          </p:nvPr>
        </p:nvGraphicFramePr>
        <p:xfrm>
          <a:off x="2119500" y="4589462"/>
          <a:ext cx="4314158" cy="232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FD5CD6B-0E4E-36B0-FF2F-B1029DE71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509310"/>
              </p:ext>
            </p:extLst>
          </p:nvPr>
        </p:nvGraphicFramePr>
        <p:xfrm>
          <a:off x="7231798" y="4723763"/>
          <a:ext cx="3768298" cy="211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ángulo: esquina doblada 17">
            <a:extLst>
              <a:ext uri="{FF2B5EF4-FFF2-40B4-BE49-F238E27FC236}">
                <a16:creationId xmlns:a16="http://schemas.microsoft.com/office/drawing/2014/main" id="{FF4848DE-8F89-A785-8F54-6196FD31BE1A}"/>
              </a:ext>
            </a:extLst>
          </p:cNvPr>
          <p:cNvSpPr/>
          <p:nvPr/>
        </p:nvSpPr>
        <p:spPr>
          <a:xfrm>
            <a:off x="1624084" y="887842"/>
            <a:ext cx="8734567" cy="948848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6C42C85-ECA4-4662-011A-389646D606C5}"/>
              </a:ext>
            </a:extLst>
          </p:cNvPr>
          <p:cNvSpPr txBox="1"/>
          <p:nvPr/>
        </p:nvSpPr>
        <p:spPr>
          <a:xfrm>
            <a:off x="1479520" y="1919724"/>
            <a:ext cx="895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Tópicos primarios de la encuesta de satisfacción:</a:t>
            </a:r>
          </a:p>
        </p:txBody>
      </p:sp>
    </p:spTree>
    <p:extLst>
      <p:ext uri="{BB962C8B-B14F-4D97-AF65-F5344CB8AC3E}">
        <p14:creationId xmlns:p14="http://schemas.microsoft.com/office/powerpoint/2010/main" val="249581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906"/>
            <a:ext cx="10515600" cy="1500187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3B5D48A-1A9F-79EA-84B7-277711DA9C3F}"/>
              </a:ext>
            </a:extLst>
          </p:cNvPr>
          <p:cNvGraphicFramePr/>
          <p:nvPr/>
        </p:nvGraphicFramePr>
        <p:xfrm>
          <a:off x="736317" y="2433711"/>
          <a:ext cx="3540262" cy="215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ángulo: esquina doblada 17">
            <a:extLst>
              <a:ext uri="{FF2B5EF4-FFF2-40B4-BE49-F238E27FC236}">
                <a16:creationId xmlns:a16="http://schemas.microsoft.com/office/drawing/2014/main" id="{FF4848DE-8F89-A785-8F54-6196FD31BE1A}"/>
              </a:ext>
            </a:extLst>
          </p:cNvPr>
          <p:cNvSpPr/>
          <p:nvPr/>
        </p:nvSpPr>
        <p:spPr>
          <a:xfrm>
            <a:off x="1624084" y="887842"/>
            <a:ext cx="8734567" cy="948848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solidFill>
                  <a:schemeClr val="tx1"/>
                </a:solidFill>
              </a:rPr>
              <a:t>RESULTADOS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AC6F9C8-03CC-0FC7-769E-AA260A144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380511"/>
              </p:ext>
            </p:extLst>
          </p:nvPr>
        </p:nvGraphicFramePr>
        <p:xfrm>
          <a:off x="2032000" y="1836690"/>
          <a:ext cx="8128000" cy="318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06B28AA-95FD-0056-8655-F98E9DD521A2}"/>
              </a:ext>
            </a:extLst>
          </p:cNvPr>
          <p:cNvSpPr txBox="1"/>
          <p:nvPr/>
        </p:nvSpPr>
        <p:spPr>
          <a:xfrm>
            <a:off x="1856096" y="5045548"/>
            <a:ext cx="8502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Categoría 1: </a:t>
            </a:r>
            <a:r>
              <a:rPr lang="es-CO" sz="1200" dirty="0"/>
              <a:t>Esta sesión le brindó elementos técnicos, conceptuales o actitudinales para mejorar el funcionamiento de los servicios de la Comisaría en la atención integral a las mujeres víctimas de violencia...</a:t>
            </a:r>
          </a:p>
          <a:p>
            <a:pPr algn="just"/>
            <a:r>
              <a:rPr lang="es-CO" sz="1200" b="1" dirty="0"/>
              <a:t>Categoría 2: </a:t>
            </a:r>
            <a:r>
              <a:rPr lang="es-CO" sz="1200" dirty="0"/>
              <a:t>Esta sesión le aportó elementos técnicos, para fortalecer sus capacidades en el desarrollo de los procesos de atención de la Comisaría de Familia.</a:t>
            </a:r>
          </a:p>
          <a:p>
            <a:pPr algn="just"/>
            <a:r>
              <a:rPr lang="es-CO" sz="1200" b="1" dirty="0"/>
              <a:t>Categoría 3: </a:t>
            </a:r>
            <a:r>
              <a:rPr lang="es-CO" sz="1200" dirty="0"/>
              <a:t>Después de la sesión, tiene más claridad sobre su rol específico en la atención, abordaje y prevención a las personas víctimas de violencia en el contexto familiar.</a:t>
            </a:r>
          </a:p>
          <a:p>
            <a:pPr algn="just"/>
            <a:r>
              <a:rPr lang="es-CO" sz="1200" b="1" dirty="0"/>
              <a:t>Categoría 4: </a:t>
            </a:r>
            <a:r>
              <a:rPr lang="es-CO" sz="1200" dirty="0"/>
              <a:t>Esta sesión le motivó para seguir revisando y profundizando en los temas tratados.</a:t>
            </a:r>
          </a:p>
          <a:p>
            <a:pPr algn="just"/>
            <a:r>
              <a:rPr lang="es-CO" sz="1200" b="1" dirty="0"/>
              <a:t>Categoría 5: </a:t>
            </a:r>
            <a:r>
              <a:rPr lang="es-CO" sz="1200" dirty="0"/>
              <a:t>Esta sesión le aclaró temas puntuales del proceso de atención a las víctimas.</a:t>
            </a:r>
          </a:p>
        </p:txBody>
      </p:sp>
    </p:spTree>
    <p:extLst>
      <p:ext uri="{BB962C8B-B14F-4D97-AF65-F5344CB8AC3E}">
        <p14:creationId xmlns:p14="http://schemas.microsoft.com/office/powerpoint/2010/main" val="90081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34553AE-BA24-E634-AD58-88093AD49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>
            <a:normAutofit/>
          </a:bodyPr>
          <a:lstStyle/>
          <a:p>
            <a:r>
              <a:rPr lang="es-CO" b="0" dirty="0"/>
              <a:t>Recomendaciones más reiteradas a lo largo de la aplicación del instrumento de satisfacción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6FD63-428E-62E7-8373-2F559588E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2243"/>
            <a:ext cx="5157787" cy="3684588"/>
          </a:xfrm>
        </p:spPr>
        <p:txBody>
          <a:bodyPr>
            <a:normAutofit fontScale="77500" lnSpcReduction="20000"/>
          </a:bodyPr>
          <a:lstStyle/>
          <a:p>
            <a:r>
              <a:rPr lang="es-CO" dirty="0"/>
              <a:t>Prolongar la duración de las asistencias técnicas o más sesiones para su abordaje.</a:t>
            </a:r>
          </a:p>
          <a:p>
            <a:r>
              <a:rPr lang="es-CO" dirty="0"/>
              <a:t>Fortalecer la capacitación prestada logrando una mejor articulación con la atención prestada por parte de los equipos psicosociales.</a:t>
            </a:r>
          </a:p>
          <a:p>
            <a:r>
              <a:rPr lang="es-CO" dirty="0"/>
              <a:t>Llevar a cabo metodologías  grupales activas entre todos los participantes</a:t>
            </a:r>
          </a:p>
          <a:p>
            <a:r>
              <a:rPr lang="es-CO" dirty="0"/>
              <a:t>Profundizar más en temáticas de interés.</a:t>
            </a:r>
          </a:p>
          <a:p>
            <a:r>
              <a:rPr lang="es-CO" dirty="0"/>
              <a:t>Mayor fortalecimiento para los equipos psicosociales.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1D37F23-7AA2-94B7-7F6D-441CB4F44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262" y="2693425"/>
            <a:ext cx="5183188" cy="3684588"/>
          </a:xfrm>
        </p:spPr>
        <p:txBody>
          <a:bodyPr>
            <a:normAutofit fontScale="77500" lnSpcReduction="20000"/>
          </a:bodyPr>
          <a:lstStyle/>
          <a:p>
            <a:r>
              <a:rPr lang="es-CO" dirty="0"/>
              <a:t>Preferencia por llevar a cabo estos espacios de manera presencial en los territorios.</a:t>
            </a:r>
          </a:p>
          <a:p>
            <a:r>
              <a:rPr lang="es-CO" dirty="0"/>
              <a:t>Mayor tiempo para tratar las dudas que se tengan entre los asistentes.</a:t>
            </a:r>
          </a:p>
          <a:p>
            <a:r>
              <a:rPr lang="es-CO" dirty="0"/>
              <a:t>Menos textos en las presentaciones.</a:t>
            </a:r>
          </a:p>
          <a:p>
            <a:r>
              <a:rPr lang="es-CO" dirty="0"/>
              <a:t>Hacer estas asistencias técnicas con otros actores del orden territorial (Alcaldes, secretarios de despacho, personeros </a:t>
            </a:r>
            <a:r>
              <a:rPr lang="es-CO" dirty="0" err="1"/>
              <a:t>etc</a:t>
            </a:r>
            <a:r>
              <a:rPr lang="es-CO" dirty="0"/>
              <a:t>…)</a:t>
            </a:r>
          </a:p>
          <a:p>
            <a:r>
              <a:rPr lang="es-CO" dirty="0"/>
              <a:t>Apoyar la metodología con casuística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12" name="Rectángulo: esquina doblada 11">
            <a:extLst>
              <a:ext uri="{FF2B5EF4-FFF2-40B4-BE49-F238E27FC236}">
                <a16:creationId xmlns:a16="http://schemas.microsoft.com/office/drawing/2014/main" id="{BC7ECAB0-6F26-D8B0-F452-90092E756487}"/>
              </a:ext>
            </a:extLst>
          </p:cNvPr>
          <p:cNvSpPr/>
          <p:nvPr/>
        </p:nvSpPr>
        <p:spPr>
          <a:xfrm>
            <a:off x="1630291" y="535999"/>
            <a:ext cx="8734567" cy="948848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solidFill>
                  <a:schemeClr val="tx1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34553AE-BA24-E634-AD58-88093AD49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O" b="0" dirty="0"/>
              <a:t>Los instrumentos aplicados fueron formato de Microsoft </a:t>
            </a:r>
            <a:r>
              <a:rPr lang="es-CO" b="0" dirty="0" err="1"/>
              <a:t>Form</a:t>
            </a:r>
            <a:r>
              <a:rPr lang="es-CO" b="0" dirty="0"/>
              <a:t> y en algunos departamentos donde se desarrolló de manera presencial, una adecuación del mismo en formato físico comprendiendo las dificultades tecnologías de algunos territorios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12" name="Rectángulo: esquina doblada 11">
            <a:extLst>
              <a:ext uri="{FF2B5EF4-FFF2-40B4-BE49-F238E27FC236}">
                <a16:creationId xmlns:a16="http://schemas.microsoft.com/office/drawing/2014/main" id="{BC7ECAB0-6F26-D8B0-F452-90092E756487}"/>
              </a:ext>
            </a:extLst>
          </p:cNvPr>
          <p:cNvSpPr/>
          <p:nvPr/>
        </p:nvSpPr>
        <p:spPr>
          <a:xfrm>
            <a:off x="1630291" y="535999"/>
            <a:ext cx="8734567" cy="948848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solidFill>
                  <a:schemeClr val="tx1"/>
                </a:solidFill>
              </a:rPr>
              <a:t>RESULTADOS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8EBE600-1149-CE3C-A363-18DEBE997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2433">
            <a:off x="1491438" y="2985474"/>
            <a:ext cx="2098926" cy="26236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C970342-1C34-B5EA-A040-65F2480F3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1686">
            <a:off x="2647933" y="3025846"/>
            <a:ext cx="2319910" cy="28385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312FDE5-D36E-EE17-32C4-10BCCF28B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43">
            <a:off x="4386458" y="3031400"/>
            <a:ext cx="2317582" cy="288732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5BFED-BE32-A313-BF84-552E6785455D}"/>
              </a:ext>
            </a:extLst>
          </p:cNvPr>
          <p:cNvSpPr txBox="1"/>
          <p:nvPr/>
        </p:nvSpPr>
        <p:spPr>
          <a:xfrm>
            <a:off x="7765576" y="2715295"/>
            <a:ext cx="358187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Encuesta Microsoft </a:t>
            </a:r>
            <a:r>
              <a:rPr lang="es-CO" sz="1400" dirty="0" err="1"/>
              <a:t>Form</a:t>
            </a:r>
            <a:r>
              <a:rPr lang="es-CO" sz="1400" dirty="0"/>
              <a:t>:</a:t>
            </a:r>
          </a:p>
          <a:p>
            <a:endParaRPr lang="es-CO" sz="1400" dirty="0"/>
          </a:p>
          <a:p>
            <a:r>
              <a:rPr lang="es-CO" sz="1400" b="0" i="0" dirty="0">
                <a:effectLst/>
                <a:latin typeface="Aptos" panose="020B0004020202020204" pitchFamily="34" charset="0"/>
                <a:hlinkClick r:id="rId5"/>
              </a:rPr>
              <a:t>https://forms.office.com/Pages/DesignPageV2.aspx?subpage=design&amp;FormId=zfse-ze-OEKE0k-sLHVR3E-UiQsEwuBGniDzQa8aJIxUQUczQ0RPQjRaMkg3Q1dVMjU1RVQ2Qk4xSS4u&amp;Token=a8ac723ee17b45ab93270c06f23a5c62</a:t>
            </a:r>
            <a:endParaRPr lang="es-CO" sz="1400" b="0" i="0" dirty="0">
              <a:effectLst/>
              <a:latin typeface="Aptos" panose="020B0004020202020204" pitchFamily="34" charset="0"/>
            </a:endParaRPr>
          </a:p>
          <a:p>
            <a:endParaRPr lang="es-CO" sz="1400" dirty="0">
              <a:latin typeface="Aptos" panose="020B0004020202020204" pitchFamily="34" charset="0"/>
            </a:endParaRPr>
          </a:p>
          <a:p>
            <a:r>
              <a:rPr lang="es-CO" sz="1400" dirty="0">
                <a:latin typeface="Aptos" panose="020B0004020202020204" pitchFamily="34" charset="0"/>
              </a:rPr>
              <a:t>Encuestas aplicadas formato físico:</a:t>
            </a:r>
          </a:p>
          <a:p>
            <a:endParaRPr lang="es-CO" sz="1400" dirty="0">
              <a:latin typeface="Aptos" panose="020B0004020202020204" pitchFamily="34" charset="0"/>
            </a:endParaRPr>
          </a:p>
          <a:p>
            <a:r>
              <a:rPr lang="es-CO" sz="1400" dirty="0">
                <a:latin typeface="Aptos" panose="020B0004020202020204" pitchFamily="34" charset="0"/>
                <a:hlinkClick r:id="rId6"/>
              </a:rPr>
              <a:t>https://minjusticiagovco-my.sharepoint.com/:f:/g/personal/luis_guzman_minjusticia_gov_co/Ethz4CzNUplPjdcFAGB-zL0BBeRyQ5a25zUnQxGILsYrsg?e=atwmCp</a:t>
            </a:r>
            <a:endParaRPr lang="es-CO" sz="1400" dirty="0">
              <a:latin typeface="Aptos" panose="020B0004020202020204" pitchFamily="34" charset="0"/>
            </a:endParaRPr>
          </a:p>
          <a:p>
            <a:endParaRPr lang="es-CO" sz="1400" dirty="0">
              <a:latin typeface="Aptos" panose="020B0004020202020204" pitchFamily="34" charset="0"/>
            </a:endParaRPr>
          </a:p>
          <a:p>
            <a:endParaRPr lang="es-CO" sz="1400" dirty="0">
              <a:latin typeface="Aptos" panose="020B0004020202020204" pitchFamily="34" charset="0"/>
            </a:endParaRP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551400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2TV4CCKVFCYA-327339268-534</_dlc_DocId>
    <_dlc_DocIdUrl xmlns="81cc8fc0-8d1e-4295-8f37-5d076116407c">
      <Url>https://www.minjusticia.gov.co/servicio-ciudadano/_layouts/15/DocIdRedir.aspx?ID=2TV4CCKVFCYA-327339268-534</Url>
      <Description>2TV4CCKVFCYA-327339268-534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954CF4-1793-4F76-B4A8-B8CF662795A6}">
  <ds:schemaRefs>
    <ds:schemaRef ds:uri="http://purl.org/dc/dcmitype/"/>
    <ds:schemaRef ds:uri="http://purl.org/dc/terms/"/>
    <ds:schemaRef ds:uri="a7177abf-44f2-4092-b380-d71683ee2afc"/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90EF740-8F8F-4E08-ABEC-D9125AFD9C02}"/>
</file>

<file path=customXml/itemProps3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43B38D5-9797-4E5C-9244-2C77802A0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846</Words>
  <Application>Microsoft Office PowerPoint</Application>
  <PresentationFormat>Panorámica</PresentationFormat>
  <Paragraphs>81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Helvetica</vt:lpstr>
      <vt:lpstr>Tema de Office</vt:lpstr>
      <vt:lpstr>Presentación de PowerPoint</vt:lpstr>
      <vt:lpstr>       Plan de participación ciudadana  Dirección de Justicia Formal  Desarrollar asistencias técnicas en torno a la implementación de la Ley 2126 de 2021 (Comisarías Familias)</vt:lpstr>
      <vt:lpstr>Objetivo del informe</vt:lpstr>
      <vt:lpstr>Esquema o fases para la recolección de la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CARLOS ALBERTO PUENTES GONZALEZ</cp:lastModifiedBy>
  <cp:revision>22</cp:revision>
  <dcterms:created xsi:type="dcterms:W3CDTF">2023-05-08T00:34:42Z</dcterms:created>
  <dcterms:modified xsi:type="dcterms:W3CDTF">2024-04-18T23:08:02Z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87abc220-d6be-46f3-b784-52d5d9c25a54</vt:lpwstr>
  </property>
</Properties>
</file>