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charts/style1.xml" ContentType="application/vnd.ms-office.chartstyle+xml"/>
  <Override PartName="/ppt/theme/themeOverride1.xml" ContentType="application/vnd.openxmlformats-officedocument.themeOverride+xml"/>
  <Override PartName="/ppt/charts/colors3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olors2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charts/colors1.xml" ContentType="application/vnd.ms-office.chartcolor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61" r:id="rId3"/>
    <p:sldId id="257" r:id="rId4"/>
    <p:sldId id="269" r:id="rId5"/>
    <p:sldId id="268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D:\Users\javvid\Desktop\Matriz%20de%20caracterizaci&#243;n%20(2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Users\javvid\Desktop\Matriz%20de%20caracterizaci&#243;n%20(2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javvid\Desktop\Matriz%20de%20caracterizaci&#243;n%20(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b="1"/>
              <a:t>Sumatoria calificación</a:t>
            </a:r>
            <a:r>
              <a:rPr lang="es-CO" b="1" baseline="0"/>
              <a:t> de niveles por Grupo de valor</a:t>
            </a:r>
            <a:endParaRPr lang="es-CO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Hoja2!$H$15:$H$21</c:f>
              <c:strCache>
                <c:ptCount val="7"/>
                <c:pt idx="0">
                  <c:v>Ciudadania</c:v>
                </c:pt>
                <c:pt idx="1">
                  <c:v>Academi e Investigacion </c:v>
                </c:pt>
                <c:pt idx="2">
                  <c:v>Funcionarios Públicos</c:v>
                </c:pt>
                <c:pt idx="3">
                  <c:v>Gobierno</c:v>
                </c:pt>
                <c:pt idx="4">
                  <c:v>Medios de Comunicación </c:v>
                </c:pt>
                <c:pt idx="5">
                  <c:v>Organismos Internacionales</c:v>
                </c:pt>
                <c:pt idx="6">
                  <c:v>Organizaciones privadas o no gubernamentales</c:v>
                </c:pt>
              </c:strCache>
            </c:strRef>
          </c:cat>
          <c:val>
            <c:numRef>
              <c:f>Hoja2!$I$15:$I$21</c:f>
              <c:numCache>
                <c:formatCode>General</c:formatCode>
                <c:ptCount val="7"/>
                <c:pt idx="0">
                  <c:v>6</c:v>
                </c:pt>
                <c:pt idx="1">
                  <c:v>7</c:v>
                </c:pt>
                <c:pt idx="2">
                  <c:v>8.5</c:v>
                </c:pt>
                <c:pt idx="3">
                  <c:v>9</c:v>
                </c:pt>
                <c:pt idx="4">
                  <c:v>5</c:v>
                </c:pt>
                <c:pt idx="5">
                  <c:v>9</c:v>
                </c:pt>
                <c:pt idx="6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6540416"/>
        <c:axId val="2046549664"/>
      </c:radarChart>
      <c:catAx>
        <c:axId val="204654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46549664"/>
        <c:crosses val="autoZero"/>
        <c:auto val="1"/>
        <c:lblAlgn val="ctr"/>
        <c:lblOffset val="100"/>
        <c:noMultiLvlLbl val="0"/>
      </c:catAx>
      <c:valAx>
        <c:axId val="2046549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46540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b="1" dirty="0"/>
              <a:t>Calificación Priorización Personas </a:t>
            </a:r>
            <a:r>
              <a:rPr lang="es-CO" b="1" dirty="0" smtClean="0"/>
              <a:t>Naturales</a:t>
            </a:r>
            <a:endParaRPr lang="es-C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Hoja1!$H$7:$H$8</c:f>
              <c:strCache>
                <c:ptCount val="2"/>
                <c:pt idx="0">
                  <c:v>Calificación Priorización Personas Naturales</c:v>
                </c:pt>
                <c:pt idx="1">
                  <c:v>Calificación Priorización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Hoja1!$G$9:$G$14</c:f>
              <c:strCache>
                <c:ptCount val="6"/>
                <c:pt idx="0">
                  <c:v>Ciudadanía en general </c:v>
                </c:pt>
                <c:pt idx="1">
                  <c:v>Población campesina </c:v>
                </c:pt>
                <c:pt idx="2">
                  <c:v>Grupos etnicos</c:v>
                </c:pt>
                <c:pt idx="3">
                  <c:v>Funcionarios o servidores públicos</c:v>
                </c:pt>
                <c:pt idx="4">
                  <c:v>Magistrados y jueces</c:v>
                </c:pt>
                <c:pt idx="5">
                  <c:v>Victimas conflicto armado</c:v>
                </c:pt>
              </c:strCache>
            </c:strRef>
          </c:cat>
          <c:val>
            <c:numRef>
              <c:f>Hoja1!$H$9:$H$14</c:f>
              <c:numCache>
                <c:formatCode>General</c:formatCode>
                <c:ptCount val="6"/>
                <c:pt idx="0">
                  <c:v>15</c:v>
                </c:pt>
                <c:pt idx="1">
                  <c:v>55</c:v>
                </c:pt>
                <c:pt idx="2">
                  <c:v>40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6551840"/>
        <c:axId val="2046555104"/>
      </c:radarChart>
      <c:catAx>
        <c:axId val="204655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46555104"/>
        <c:crosses val="autoZero"/>
        <c:auto val="1"/>
        <c:lblAlgn val="ctr"/>
        <c:lblOffset val="100"/>
        <c:noMultiLvlLbl val="0"/>
      </c:catAx>
      <c:valAx>
        <c:axId val="204655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4655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/>
              <a:t>CALIFICACIÓN PRIORIZACION PERSONAS </a:t>
            </a:r>
            <a:r>
              <a:rPr lang="es-ES" dirty="0" smtClean="0"/>
              <a:t>JURÍDICAS</a:t>
            </a:r>
            <a:endParaRPr lang="es-E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Hoja1!$H$29:$H$30</c:f>
              <c:strCache>
                <c:ptCount val="2"/>
                <c:pt idx="0">
                  <c:v>CALIFICACIÓN PRIORIZACION PERSONAS JURIDICAS</c:v>
                </c:pt>
                <c:pt idx="1">
                  <c:v>CALIFICACION PRIORIZACIÓN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Hoja1!$G$31:$G$36</c:f>
              <c:strCache>
                <c:ptCount val="6"/>
                <c:pt idx="0">
                  <c:v>ORGANIZACIONES PRIVADAS NO GUBERNAMENTALES</c:v>
                </c:pt>
                <c:pt idx="1">
                  <c:v>ORGANISMOS INTERNACIONALES. </c:v>
                </c:pt>
                <c:pt idx="2">
                  <c:v>GOBIERNO</c:v>
                </c:pt>
                <c:pt idx="3">
                  <c:v>MEDIOS DE COMUNICACIÓN</c:v>
                </c:pt>
                <c:pt idx="4">
                  <c:v>RAMA JUDICIAL</c:v>
                </c:pt>
                <c:pt idx="5">
                  <c:v>ACADEMIA E INVESTIGACIÓN</c:v>
                </c:pt>
              </c:strCache>
            </c:strRef>
          </c:cat>
          <c:val>
            <c:numRef>
              <c:f>Hoja1!$H$31:$H$36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25</c:v>
                </c:pt>
                <c:pt idx="3">
                  <c:v>5</c:v>
                </c:pt>
                <c:pt idx="4">
                  <c:v>25</c:v>
                </c:pt>
                <c:pt idx="5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6540960"/>
        <c:axId val="2046547488"/>
      </c:radarChart>
      <c:catAx>
        <c:axId val="204654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46547488"/>
        <c:crosses val="autoZero"/>
        <c:auto val="1"/>
        <c:lblAlgn val="ctr"/>
        <c:lblOffset val="100"/>
        <c:noMultiLvlLbl val="0"/>
      </c:catAx>
      <c:valAx>
        <c:axId val="204654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46540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6805B226-F693-E23A-0AC6-0487A3BCF4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100"/>
            <a:ext cx="12191733" cy="68581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63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911F9C-4982-DC10-47A7-6087D797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A2D4D84-B18F-DC4C-91BD-C2D2452F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14A5BCA-21FB-4F80-5D90-71B92FADA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DC4DC66-6DB7-E14E-1352-1E2E2ED4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5AEA652-EF40-005F-FF90-AD253E40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E9AB725-99AA-BB55-8E39-F039EB1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04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E65C95-5503-7D88-003E-0E2E5F91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3AC4D1E-48F0-A1F3-F9C4-7B875CE88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1F0E517-DE99-33E7-2751-3A45597C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9892408-C707-58E8-CE35-B1C506B7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65293AC-92C2-E7E4-0ECB-1F609042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AB57530-0A48-7CB0-27F9-91E06553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63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05C3E2-E170-9268-25A1-AE60BCD4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FDC4665-0C8C-E09A-7C93-4DB3CB0A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863F176-85B0-9D54-437B-996F56A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D9FF4C6-8C08-CBB4-3CE2-59E6FA53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D7E2D5-E6C7-D872-FB2D-BAF97048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10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BAB6635-A1FA-05FB-BAB0-2B865D525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6005000-C67B-39FC-C963-1BE222E2F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277B06B-FF69-1B1F-5058-EED75F49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A1E3432-7CD9-B690-69AF-9AB3EC20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0FBBF71-D1BB-B37A-0A5C-4B7A1432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873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6805B226-F693-E23A-0AC6-0487A3BCF4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100"/>
            <a:ext cx="12191733" cy="685814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549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F03094B-3B2A-4C1A-84F1-903486D2D0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98"/>
            <a:ext cx="12192000" cy="685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669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4201D2B-7635-B428-D717-5BAA3AF3AB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7" y="-149"/>
            <a:ext cx="12192000" cy="68582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D572A25D-2D52-7AAC-82D8-D3AD14D388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807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xmlns="" id="{8551E3D1-BD70-AD34-9A65-F4AA74DFF6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7" y="-149"/>
            <a:ext cx="12192000" cy="685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046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3B05C927-FCF5-0132-3B83-3AA55DB686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63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31F210-8371-C703-B82E-47C593C7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B15A348-98B3-3879-5E17-CB0127E64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8F33D3A-1132-9B1A-B962-CD60ABDB6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1E0D49E-7178-69A3-8F58-4D4C48A6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F5CC090-A935-39EC-1352-2703D777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9F37035-180E-0152-1228-EECA4427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13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F03094B-3B2A-4C1A-84F1-903486D2D0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98"/>
            <a:ext cx="12192000" cy="685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499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CAB338-F339-66BE-83C6-7A3F6FEC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9935FC1-EFEA-9E70-C955-E0F46AF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52A0A90-FD8F-D098-9E3C-8B3903C7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A0F47486-611C-6371-6BFF-C8AADB90A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25A5BFE2-9B56-F9FE-1317-1698B3D8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58251A3-C7BF-3DF9-1006-6349C94F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644687DF-C287-0B90-0384-AC46566F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B92D22D-0268-7F05-56E0-5963F89C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34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5FE461-F01D-222B-4C7C-57D2AA86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CFB908D-19D2-F83C-4039-D58C06E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77D68EF-BFF2-A72E-07EE-5E72D7A4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38FE25A-BF2A-CF99-7E87-C956434B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078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DB9DC9B7-1E4F-7D26-4BD7-745061F4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9F5816B9-11D6-2A5A-0FD1-DB0FC94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3A788D0-F4D3-2B6C-9239-17F58235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984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911F9C-4982-DC10-47A7-6087D797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A2D4D84-B18F-DC4C-91BD-C2D2452F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14A5BCA-21FB-4F80-5D90-71B92FADA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DC4DC66-6DB7-E14E-1352-1E2E2ED4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5AEA652-EF40-005F-FF90-AD253E40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E9AB725-99AA-BB55-8E39-F039EB1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4921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9E65C95-5503-7D88-003E-0E2E5F91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3AC4D1E-48F0-A1F3-F9C4-7B875CE88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1F0E517-DE99-33E7-2751-3A45597C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9892408-C707-58E8-CE35-B1C506B7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65293AC-92C2-E7E4-0ECB-1F609042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AB57530-0A48-7CB0-27F9-91E06553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631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505C3E2-E170-9268-25A1-AE60BCD4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FDC4665-0C8C-E09A-7C93-4DB3CB0A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863F176-85B0-9D54-437B-996F56A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D9FF4C6-8C08-CBB4-3CE2-59E6FA53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D7E2D5-E6C7-D872-FB2D-BAF97048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1267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BAB6635-A1FA-05FB-BAB0-2B865D525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6005000-C67B-39FC-C963-1BE222E2F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277B06B-FF69-1B1F-5058-EED75F49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A1E3432-7CD9-B690-69AF-9AB3EC20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0FBBF71-D1BB-B37A-0A5C-4B7A1432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83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4201D2B-7635-B428-D717-5BAA3AF3AB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7" y="-149"/>
            <a:ext cx="12192000" cy="68582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xmlns="" id="{D572A25D-2D52-7AAC-82D8-D3AD14D388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7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xmlns="" id="{8551E3D1-BD70-AD34-9A65-F4AA74DFF6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7" y="-149"/>
            <a:ext cx="12192000" cy="685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2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3B05C927-FCF5-0132-3B83-3AA55DB686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6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31F210-8371-C703-B82E-47C593C7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B15A348-98B3-3879-5E17-CB0127E64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8F33D3A-1132-9B1A-B962-CD60ABDB6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1E0D49E-7178-69A3-8F58-4D4C48A6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F5CC090-A935-39EC-1352-2703D777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9F37035-180E-0152-1228-EECA4427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51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CAB338-F339-66BE-83C6-7A3F6FEC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9935FC1-EFEA-9E70-C955-E0F46AF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52A0A90-FD8F-D098-9E3C-8B3903C7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A0F47486-611C-6371-6BFF-C8AADB90A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25A5BFE2-9B56-F9FE-1317-1698B3D8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58251A3-C7BF-3DF9-1006-6349C94F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644687DF-C287-0B90-0384-AC46566F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EB92D22D-0268-7F05-56E0-5963F89C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33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5FE461-F01D-222B-4C7C-57D2AA86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CFB908D-19D2-F83C-4039-D58C06E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77D68EF-BFF2-A72E-07EE-5E72D7A4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38FE25A-BF2A-CF99-7E87-C956434B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70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DB9DC9B7-1E4F-7D26-4BD7-745061F4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9F5816B9-11D6-2A5A-0FD1-DB0FC94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3A788D0-F4D3-2B6C-9239-17F58235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77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1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A6FAC-9192-436B-870E-80DDE60983C7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6/09/2023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BB0B-5D0C-43FE-9043-22172208F6F8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14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3ED4369D-6414-318E-76F7-57BE0461D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889" y="2025593"/>
            <a:ext cx="7763950" cy="746194"/>
          </a:xfrm>
        </p:spPr>
        <p:txBody>
          <a:bodyPr>
            <a:noAutofit/>
          </a:bodyPr>
          <a:lstStyle/>
          <a:p>
            <a:r>
              <a:rPr lang="es-ES" sz="4000" dirty="0" smtClean="0">
                <a:solidFill>
                  <a:schemeClr val="bg1"/>
                </a:solidFill>
              </a:rPr>
              <a:t>Caracterización grupos de valor Jurisdicción Agraria – Diseño de Política Pública</a:t>
            </a:r>
            <a:endParaRPr lang="es-CO" sz="40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952705" y="5663381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2800" b="1" kern="0" dirty="0">
                <a:solidFill>
                  <a:prstClr val="white"/>
                </a:solidFill>
                <a:latin typeface="Gadugi" panose="020B0502040204020203" pitchFamily="34" charset="0"/>
              </a:rPr>
              <a:t>Secretaria General </a:t>
            </a:r>
            <a:br>
              <a:rPr lang="es-ES" sz="2800" b="1" kern="0" dirty="0">
                <a:solidFill>
                  <a:prstClr val="white"/>
                </a:solidFill>
                <a:latin typeface="Gadugi" panose="020B0502040204020203" pitchFamily="34" charset="0"/>
              </a:rPr>
            </a:br>
            <a:r>
              <a:rPr lang="es-ES" sz="2800" b="1" dirty="0">
                <a:solidFill>
                  <a:prstClr val="white"/>
                </a:solidFill>
                <a:latin typeface="Gadugi" panose="020B0502040204020203" pitchFamily="34" charset="0"/>
              </a:rPr>
              <a:t>Gr</a:t>
            </a:r>
            <a:r>
              <a:rPr lang="es-ES" sz="2800" b="1" kern="0" dirty="0">
                <a:solidFill>
                  <a:prstClr val="white"/>
                </a:solidFill>
                <a:latin typeface="Gadugi" panose="020B0502040204020203" pitchFamily="34" charset="0"/>
              </a:rPr>
              <a:t>upo de Servicio al Ciudadano</a:t>
            </a:r>
            <a:endParaRPr lang="es-E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904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47808"/>
              </p:ext>
            </p:extLst>
          </p:nvPr>
        </p:nvGraphicFramePr>
        <p:xfrm>
          <a:off x="667265" y="1516510"/>
          <a:ext cx="8723869" cy="4441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6969"/>
                <a:gridCol w="1794882"/>
                <a:gridCol w="727972"/>
                <a:gridCol w="835286"/>
                <a:gridCol w="1119380"/>
                <a:gridCol w="1119380"/>
              </a:tblGrid>
              <a:tr h="32136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u="none" strike="noStrike" dirty="0">
                          <a:effectLst/>
                        </a:rPr>
                        <a:t>Nombre del grupo de valor</a:t>
                      </a:r>
                      <a:endParaRPr lang="es-ES" sz="9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u="none" strike="noStrike">
                          <a:effectLst/>
                        </a:rPr>
                        <a:t>Detalle del grupo o actor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>
                          <a:effectLst/>
                        </a:rPr>
                        <a:t>Nivel de conocimiento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>
                          <a:effectLst/>
                        </a:rPr>
                        <a:t>Nivel de participación proactiva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u="none" strike="noStrike">
                          <a:effectLst/>
                        </a:rPr>
                        <a:t>Nivel de relación con la entidad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>
                          <a:effectLst/>
                        </a:rPr>
                        <a:t>Sumatoria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402996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Organizaciones privadas o </a:t>
                      </a:r>
                      <a:r>
                        <a:rPr lang="es-CO" sz="900" b="1" u="none" strike="noStrike" dirty="0" smtClean="0">
                          <a:effectLst/>
                        </a:rPr>
                        <a:t>no gubernamentales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b="1" u="none" strike="noStrike" dirty="0">
                          <a:effectLst/>
                        </a:rPr>
                        <a:t>Población campesina y Organizaciones campesinas, como Asociación Nacional de Zonas de Reserva Campesinas – ANZORC.</a:t>
                      </a:r>
                      <a:br>
                        <a:rPr lang="es-ES" sz="900" b="1" u="none" strike="noStrike" dirty="0">
                          <a:effectLst/>
                        </a:rPr>
                      </a:br>
                      <a:r>
                        <a:rPr lang="es-ES" sz="900" b="1" u="none" strike="noStrike" dirty="0">
                          <a:effectLst/>
                        </a:rPr>
                        <a:t>Asociación Nacional de Usuarios Campesinos de Colombia – ANUC.</a:t>
                      </a:r>
                      <a:br>
                        <a:rPr lang="es-ES" sz="900" b="1" u="none" strike="noStrike" dirty="0">
                          <a:effectLst/>
                        </a:rPr>
                      </a:br>
                      <a:r>
                        <a:rPr lang="es-ES" sz="900" b="1" u="none" strike="noStrike" dirty="0">
                          <a:effectLst/>
                        </a:rPr>
                        <a:t>Asociación Nacional de Usuarios Campesinos-Unidad y Reconstrucción – ANUC. ...</a:t>
                      </a:r>
                      <a:br>
                        <a:rPr lang="es-ES" sz="900" b="1" u="none" strike="noStrike" dirty="0">
                          <a:effectLst/>
                        </a:rPr>
                      </a:br>
                      <a:r>
                        <a:rPr lang="es-ES" sz="900" b="1" u="none" strike="noStrike" dirty="0">
                          <a:effectLst/>
                        </a:rPr>
                        <a:t>Federación Nacional Sindical Unitaria Agropecuaria – FENSUAGRO.</a:t>
                      </a:r>
                      <a:br>
                        <a:rPr lang="es-ES" sz="900" b="1" u="none" strike="noStrike" dirty="0">
                          <a:effectLst/>
                        </a:rPr>
                      </a:br>
                      <a:r>
                        <a:rPr lang="es-ES" sz="900" b="1" u="none" strike="noStrike" dirty="0" err="1">
                          <a:effectLst/>
                        </a:rPr>
                        <a:t>Oxfam</a:t>
                      </a:r>
                      <a:r>
                        <a:rPr lang="es-ES" sz="900" b="1" u="none" strike="noStrike" dirty="0">
                          <a:effectLst/>
                        </a:rPr>
                        <a:t>, Red Nacional de Agricultura Familiar -RENAF- </a:t>
                      </a:r>
                      <a:r>
                        <a:rPr lang="es-ES" sz="900" b="1" u="none" strike="noStrike" dirty="0" smtClean="0">
                          <a:effectLst/>
                        </a:rPr>
                        <a:t>Plataforma </a:t>
                      </a:r>
                      <a:r>
                        <a:rPr lang="es-ES" sz="900" b="1" u="none" strike="noStrike" dirty="0">
                          <a:effectLst/>
                        </a:rPr>
                        <a:t>de Incidencia Política de Mujeres Rurales Colombianas por la Comisión Política, Comité de Integración del Macizo Colombiano, Proceso de Unidad Popular del Suroccidente Colombiano - PUPSOC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2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3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3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u="none" strike="noStrike" dirty="0">
                          <a:effectLst/>
                        </a:rPr>
                        <a:t>8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651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>
                <a:solidFill>
                  <a:prstClr val="black"/>
                </a:solidFill>
              </a:rPr>
              <a:t>S</a:t>
            </a:r>
            <a:r>
              <a:rPr lang="es-CO" b="1" dirty="0" smtClean="0">
                <a:solidFill>
                  <a:prstClr val="black"/>
                </a:solidFill>
              </a:rPr>
              <a:t>umatoria calificación de niveles por Grupo de Valor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276864"/>
              </p:ext>
            </p:extLst>
          </p:nvPr>
        </p:nvGraphicFramePr>
        <p:xfrm>
          <a:off x="675503" y="1383957"/>
          <a:ext cx="8570097" cy="393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2411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Calificación Priorización Personas Naturales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60022"/>
              </p:ext>
            </p:extLst>
          </p:nvPr>
        </p:nvGraphicFramePr>
        <p:xfrm>
          <a:off x="655782" y="1459344"/>
          <a:ext cx="6202218" cy="4218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1109"/>
                <a:gridCol w="3101109"/>
              </a:tblGrid>
              <a:tr h="44403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Calificación Priorización Personas Naturales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440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Grupo de Valor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Calificación Priorización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440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Ciudadanía en general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15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440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Población campesina 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55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440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Grupos etnicos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40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8807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Funcionarios o servidores públicos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25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4403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Magistrados y jueces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30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66605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>
                          <a:effectLst/>
                        </a:rPr>
                        <a:t>Victimas conflicto armado</a:t>
                      </a:r>
                      <a:endParaRPr lang="es-C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35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856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Calificación Priorización Personas Naturales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679217"/>
              </p:ext>
            </p:extLst>
          </p:nvPr>
        </p:nvGraphicFramePr>
        <p:xfrm>
          <a:off x="831273" y="1995055"/>
          <a:ext cx="7587673" cy="3415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0061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Calificación Priorización Personas Jurídicas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894176"/>
              </p:ext>
            </p:extLst>
          </p:nvPr>
        </p:nvGraphicFramePr>
        <p:xfrm>
          <a:off x="212434" y="1754912"/>
          <a:ext cx="8608292" cy="4407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04146"/>
                <a:gridCol w="4304146"/>
              </a:tblGrid>
              <a:tr h="50591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CALIFICACIÓN PRIORIZACION PERSONAS JURIDICAS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7455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GRUPO DE VALOR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>
                          <a:effectLst/>
                        </a:rPr>
                        <a:t>CALIFICACION PRIORIZACIÓN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01183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ORGANIZACIONES PRIVADAS NO GUBERNAMENTALES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 dirty="0">
                          <a:effectLst/>
                        </a:rPr>
                        <a:t>10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67455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ORGANISMOS INTERNACIONALES.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 dirty="0">
                          <a:effectLst/>
                        </a:rPr>
                        <a:t>10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163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GOBIERNO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 dirty="0">
                          <a:effectLst/>
                        </a:rPr>
                        <a:t>25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50591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MEDIOS DE COMUNICACIÓN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 dirty="0">
                          <a:effectLst/>
                        </a:rPr>
                        <a:t>5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727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RAMA JUDICIAL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 dirty="0">
                          <a:effectLst/>
                        </a:rPr>
                        <a:t>25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505919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>
                          <a:effectLst/>
                        </a:rPr>
                        <a:t>ACADEMIA E INVESTIGACIÓN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u="none" strike="noStrike" dirty="0">
                          <a:effectLst/>
                        </a:rPr>
                        <a:t>20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111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Calificación Priorización Personas Jurídicas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2753"/>
              </p:ext>
            </p:extLst>
          </p:nvPr>
        </p:nvGraphicFramePr>
        <p:xfrm>
          <a:off x="573247" y="1533236"/>
          <a:ext cx="7813371" cy="4147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562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1092231" y="1001282"/>
            <a:ext cx="67913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400" b="1" dirty="0" smtClean="0">
                <a:solidFill>
                  <a:prstClr val="black"/>
                </a:solidFill>
              </a:rPr>
              <a:t>Introducción</a:t>
            </a:r>
            <a:endParaRPr lang="es-CO" sz="2400" b="1" dirty="0">
              <a:solidFill>
                <a:prstClr val="black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29514" y="2274838"/>
            <a:ext cx="105279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Este presentación expone la caracterización de grupos de valor relevantes en las estrategias de Participación Ciudadana y dentro de ello la Rendición de Cuentas - RDC del Ministerio de Justicia y del Derecho, en lo concerniente a la temática priorizada” JURISDICCIÓN AGRARIA”  y de acuerdo con los resultados de las consultas de expectativas ciudadanas realizadas durante las ultimas 2 vigencias.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31421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1092231" y="1001282"/>
            <a:ext cx="67913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prstClr val="black"/>
                </a:solidFill>
              </a:rPr>
              <a:t>Objetivo</a:t>
            </a:r>
            <a:endParaRPr lang="es-CO" sz="2400" b="1" dirty="0">
              <a:solidFill>
                <a:prstClr val="black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840259" y="2034746"/>
            <a:ext cx="91604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Identificar, caracterizar y mapear los grupos de valor e interés que son sujetos potenciales de participación para la incidencia en la gestión del Ministerio de Justicia y del Derecho, mediante el análisis descriptivo y relacional de los actores asociados a las temáticas misionales definidas por la Entidad.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416800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76142"/>
              </p:ext>
            </p:extLst>
          </p:nvPr>
        </p:nvGraphicFramePr>
        <p:xfrm>
          <a:off x="733168" y="1416908"/>
          <a:ext cx="8753732" cy="24182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7055"/>
                <a:gridCol w="2359452"/>
                <a:gridCol w="1265748"/>
                <a:gridCol w="1130571"/>
                <a:gridCol w="1097801"/>
                <a:gridCol w="983105"/>
              </a:tblGrid>
              <a:tr h="84026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Nombre del grupo de valor</a:t>
                      </a:r>
                      <a:endParaRPr lang="es-E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Detalle del grupo o actor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conocimiento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Nivel de participación proactiva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</a:rPr>
                        <a:t>Nivel de relación con la entidad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</a:rPr>
                        <a:t>Sumatoria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25981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 smtClean="0">
                          <a:effectLst/>
                        </a:rPr>
                        <a:t>Ciudadana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u="none" strike="noStrike">
                          <a:effectLst/>
                        </a:rPr>
                        <a:t>Ciudadanía en general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u="none" strike="noStrike">
                          <a:effectLst/>
                        </a:rPr>
                        <a:t>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u="none" strike="noStrike">
                          <a:effectLst/>
                        </a:rPr>
                        <a:t>2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u="none" strike="noStrike">
                          <a:effectLst/>
                        </a:rPr>
                        <a:t>2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u="none" strike="noStrike" dirty="0">
                          <a:effectLst/>
                        </a:rPr>
                        <a:t>5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52598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u="none" strike="noStrike">
                          <a:effectLst/>
                        </a:rPr>
                        <a:t>Grupos étnicos 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u="none" strike="noStrike">
                          <a:effectLst/>
                        </a:rPr>
                        <a:t>2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u="none" strike="noStrike">
                          <a:effectLst/>
                        </a:rPr>
                        <a:t>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u="none" strike="noStrike">
                          <a:effectLst/>
                        </a:rPr>
                        <a:t>3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u="none" strike="noStrike" dirty="0">
                          <a:effectLst/>
                        </a:rPr>
                        <a:t>8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52598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u="none" strike="noStrike">
                          <a:effectLst/>
                        </a:rPr>
                        <a:t>Victimas del conflicto armado 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u="none" strike="noStrike">
                          <a:effectLst/>
                        </a:rPr>
                        <a:t>1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u="none" strike="noStrike">
                          <a:effectLst/>
                        </a:rPr>
                        <a:t>2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u="none" strike="noStrike">
                          <a:effectLst/>
                        </a:rPr>
                        <a:t>2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200" b="1" u="none" strike="noStrike" dirty="0">
                          <a:effectLst/>
                        </a:rPr>
                        <a:t>5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56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695850"/>
              </p:ext>
            </p:extLst>
          </p:nvPr>
        </p:nvGraphicFramePr>
        <p:xfrm>
          <a:off x="659027" y="1359243"/>
          <a:ext cx="7607641" cy="4817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9727"/>
                <a:gridCol w="1353346"/>
                <a:gridCol w="1051142"/>
                <a:gridCol w="1051142"/>
                <a:gridCol w="1051142"/>
                <a:gridCol w="1051142"/>
              </a:tblGrid>
              <a:tr h="66451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effectLst/>
                        </a:rPr>
                        <a:t>Nombre del grupo de valor</a:t>
                      </a:r>
                      <a:endParaRPr lang="es-E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>
                          <a:effectLst/>
                        </a:rPr>
                        <a:t>Detalle del grupo o actor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>
                          <a:effectLst/>
                        </a:rPr>
                        <a:t>Nivel de conocimiento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>
                          <a:effectLst/>
                        </a:rPr>
                        <a:t>Nivel de participación proactiva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>
                          <a:effectLst/>
                        </a:rPr>
                        <a:t>Nivel de relación con la entidad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>
                          <a:effectLst/>
                        </a:rPr>
                        <a:t>sumatoria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415320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Academia e </a:t>
                      </a:r>
                      <a:r>
                        <a:rPr lang="es-CO" sz="1050" b="1" u="none" strike="noStrike" dirty="0" smtClean="0">
                          <a:effectLst/>
                        </a:rPr>
                        <a:t>Investigación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effectLst/>
                        </a:rPr>
                        <a:t>Universidad Francisco de Paula Santander, Universidad Industrial de Santander, Universidad Externado de Colombia, Fundación Universitaria Agraria de Colombia,  Observatorio de Restitución y Regulación de los D.D.H.H de Propiedad Agraria, </a:t>
                      </a:r>
                      <a:r>
                        <a:rPr lang="es-ES" sz="1050" b="1" u="none" strike="noStrike" dirty="0" smtClean="0">
                          <a:effectLst/>
                        </a:rPr>
                        <a:t>De Justicia</a:t>
                      </a:r>
                      <a:r>
                        <a:rPr lang="es-ES" sz="1050" b="1" u="none" strike="noStrike" dirty="0">
                          <a:effectLst/>
                        </a:rPr>
                        <a:t>, Universidad Nacional de Colombia, Fedesarrollo</a:t>
                      </a:r>
                      <a:endParaRPr lang="es-E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2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3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2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7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50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413796"/>
              </p:ext>
            </p:extLst>
          </p:nvPr>
        </p:nvGraphicFramePr>
        <p:xfrm>
          <a:off x="477794" y="1392194"/>
          <a:ext cx="8266156" cy="470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9281"/>
                <a:gridCol w="1189375"/>
                <a:gridCol w="1189375"/>
                <a:gridCol w="1189375"/>
                <a:gridCol w="1189375"/>
                <a:gridCol w="1189375"/>
              </a:tblGrid>
              <a:tr h="85538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effectLst/>
                        </a:rPr>
                        <a:t>Nombre del grupo de valor</a:t>
                      </a:r>
                      <a:endParaRPr lang="es-E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effectLst/>
                        </a:rPr>
                        <a:t>Detalle del grupo o actor</a:t>
                      </a:r>
                      <a:endParaRPr lang="es-E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Nivel de conocimiento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Nivel de participación proactiva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>
                          <a:effectLst/>
                        </a:rPr>
                        <a:t>Nivel de relación con la entidad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>
                          <a:effectLst/>
                        </a:rPr>
                        <a:t>Sumatoria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4969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Funcionarios o Servidores </a:t>
                      </a:r>
                      <a:r>
                        <a:rPr lang="es-CO" sz="1050" b="1" u="none" strike="noStrike" dirty="0" smtClean="0">
                          <a:effectLst/>
                        </a:rPr>
                        <a:t>Públicos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>
                          <a:effectLst/>
                        </a:rPr>
                        <a:t>Funcionarios o Servidores Públicos de Entidades públicas en general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>
                          <a:effectLst/>
                        </a:rPr>
                        <a:t>3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>
                          <a:effectLst/>
                        </a:rPr>
                        <a:t>3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3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9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52300">
                <a:tc vMerge="1">
                  <a:txBody>
                    <a:bodyPr/>
                    <a:lstStyle/>
                    <a:p>
                      <a:pPr algn="ctr" fontAlgn="ctr"/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Rama Judicial (Jueces, magistrados, Corte Suprema de Justicia, Consejo Superior de la Judicatura.)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>
                          <a:effectLst/>
                        </a:rPr>
                        <a:t>3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2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>
                          <a:effectLst/>
                        </a:rPr>
                        <a:t>3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8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286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111234"/>
              </p:ext>
            </p:extLst>
          </p:nvPr>
        </p:nvGraphicFramePr>
        <p:xfrm>
          <a:off x="667265" y="1392195"/>
          <a:ext cx="7521144" cy="4784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3524"/>
                <a:gridCol w="1253524"/>
                <a:gridCol w="1253524"/>
                <a:gridCol w="1253524"/>
                <a:gridCol w="1253524"/>
                <a:gridCol w="1253524"/>
              </a:tblGrid>
              <a:tr h="7088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effectLst/>
                        </a:rPr>
                        <a:t>Nombre del grupo de valor</a:t>
                      </a:r>
                      <a:endParaRPr lang="es-E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effectLst/>
                        </a:rPr>
                        <a:t>Detalle del grupo o actor</a:t>
                      </a:r>
                      <a:endParaRPr lang="es-E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Nivel de conocimiento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Nivel de participación proactiva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effectLst/>
                        </a:rPr>
                        <a:t>Nivel de relación con la entidad</a:t>
                      </a:r>
                      <a:endParaRPr lang="es-E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>
                          <a:effectLst/>
                        </a:rPr>
                        <a:t>Sumatoria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40759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>
                          <a:effectLst/>
                        </a:rPr>
                        <a:t>Gobierno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effectLst/>
                        </a:rPr>
                        <a:t>Ministerio de Agricultura, Agencia Nacional de Tierras, Ministerio de Hacienda, Departamento Nacional de Planeación, Unidad de Restitución de Tierras, Unidad de Planificación Rural Agropecuaria, Agencia Nacional de Tierras</a:t>
                      </a:r>
                      <a:endParaRPr lang="es-E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>
                          <a:effectLst/>
                        </a:rPr>
                        <a:t>3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>
                          <a:effectLst/>
                        </a:rPr>
                        <a:t>3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3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9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048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005501"/>
              </p:ext>
            </p:extLst>
          </p:nvPr>
        </p:nvGraphicFramePr>
        <p:xfrm>
          <a:off x="573243" y="1869988"/>
          <a:ext cx="6255924" cy="2487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2654"/>
                <a:gridCol w="1042654"/>
                <a:gridCol w="1042654"/>
                <a:gridCol w="1042654"/>
                <a:gridCol w="1042654"/>
                <a:gridCol w="1042654"/>
              </a:tblGrid>
              <a:tr h="149869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</a:rPr>
                        <a:t>Nombre del grupo de valor</a:t>
                      </a:r>
                      <a:endParaRPr lang="es-E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effectLst/>
                        </a:rPr>
                        <a:t>Detalle del grupo o actor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Nivel de conocimiento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Nivel de participación proactiva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effectLst/>
                        </a:rPr>
                        <a:t>Nivel de relación con la entidad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Sumatoria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9891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Medios de Comunicación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Prensa local y nacional 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2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>
                          <a:effectLst/>
                        </a:rPr>
                        <a:t>1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2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/>
                        </a:rPr>
                        <a:t>5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23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63E9FF8-726C-C90D-F2BB-C32B8EBE4472}"/>
              </a:ext>
            </a:extLst>
          </p:cNvPr>
          <p:cNvSpPr txBox="1"/>
          <p:nvPr/>
        </p:nvSpPr>
        <p:spPr>
          <a:xfrm>
            <a:off x="5206975" y="6639446"/>
            <a:ext cx="1778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 err="1">
                <a:solidFill>
                  <a:prstClr val="white"/>
                </a:solidFill>
              </a:rPr>
              <a:t>www.minjusticia.gov.co</a:t>
            </a:r>
            <a:endParaRPr lang="es-CO" sz="1100" b="1" dirty="0">
              <a:solidFill>
                <a:prstClr val="white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2A3F6700-E0EB-2FD7-E148-B286D47CC0D6}"/>
              </a:ext>
            </a:extLst>
          </p:cNvPr>
          <p:cNvSpPr txBox="1"/>
          <p:nvPr/>
        </p:nvSpPr>
        <p:spPr>
          <a:xfrm>
            <a:off x="573247" y="918904"/>
            <a:ext cx="67913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b="1" dirty="0" smtClean="0">
                <a:solidFill>
                  <a:prstClr val="black"/>
                </a:solidFill>
              </a:rPr>
              <a:t>Identificación, Caracterización y calificación de niveles</a:t>
            </a:r>
            <a:endParaRPr lang="es-CO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926596"/>
              </p:ext>
            </p:extLst>
          </p:nvPr>
        </p:nvGraphicFramePr>
        <p:xfrm>
          <a:off x="573249" y="1433385"/>
          <a:ext cx="7804632" cy="400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0772"/>
                <a:gridCol w="1300772"/>
                <a:gridCol w="1300772"/>
                <a:gridCol w="1300772"/>
                <a:gridCol w="1300772"/>
                <a:gridCol w="1300772"/>
              </a:tblGrid>
              <a:tr h="41653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effectLst/>
                        </a:rPr>
                        <a:t>Nombre del grupo de valor</a:t>
                      </a:r>
                      <a:endParaRPr lang="es-E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effectLst/>
                        </a:rPr>
                        <a:t>Detalle del grupo o actor</a:t>
                      </a:r>
                      <a:endParaRPr lang="es-ES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>
                          <a:effectLst/>
                        </a:rPr>
                        <a:t>Nivel de conocimiento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>
                          <a:effectLst/>
                        </a:rPr>
                        <a:t>Nivel de participación proactiva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>
                          <a:effectLst/>
                        </a:rPr>
                        <a:t>Nivel de relación con la entidad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>
                          <a:effectLst/>
                        </a:rPr>
                        <a:t>Sumatoria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117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>
                          <a:effectLst/>
                        </a:rPr>
                        <a:t>Organismos Internacionales</a:t>
                      </a:r>
                      <a:endParaRPr lang="es-CO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1" u="none" strike="noStrike" dirty="0">
                          <a:effectLst/>
                        </a:rPr>
                        <a:t>USAID, ONU- FAO (Organización de las Naciones), OIM   Unidas para la Alimentación y la  </a:t>
                      </a:r>
                      <a:r>
                        <a:rPr lang="es-ES" sz="1050" b="1" u="none" strike="noStrike" dirty="0" smtClean="0">
                          <a:effectLst/>
                        </a:rPr>
                        <a:t>agricultura</a:t>
                      </a:r>
                      <a:r>
                        <a:rPr lang="es-ES" sz="1050" b="1" u="none" strike="noStrike" dirty="0">
                          <a:effectLst/>
                        </a:rPr>
                        <a:t>) OIM- organización internacional para las migraciones Componentes de Migración y Ruralidad- M&amp;R, CEPAL, Banco Mundial, FIIDA </a:t>
                      </a:r>
                      <a:r>
                        <a:rPr lang="es-ES" sz="1050" b="1" u="none" strike="noStrike" dirty="0" smtClean="0">
                          <a:effectLst/>
                        </a:rPr>
                        <a:t>coalición </a:t>
                      </a:r>
                      <a:r>
                        <a:rPr lang="es-ES" sz="1050" b="1" u="none" strike="noStrike" dirty="0">
                          <a:effectLst/>
                        </a:rPr>
                        <a:t>internacional para el acceso a la tierra, Fundación </a:t>
                      </a:r>
                      <a:r>
                        <a:rPr lang="es-ES" sz="1050" b="1" u="none" strike="noStrike" dirty="0" smtClean="0">
                          <a:effectLst/>
                        </a:rPr>
                        <a:t>Ford, Col juristas, </a:t>
                      </a:r>
                      <a:r>
                        <a:rPr lang="es-ES" sz="1050" b="1" u="none" strike="noStrike" dirty="0">
                          <a:effectLst/>
                        </a:rPr>
                        <a:t>Corporación Colombiana Internacional</a:t>
                      </a:r>
                      <a:endParaRPr lang="es-E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3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3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3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1" u="none" strike="noStrike" dirty="0">
                          <a:effectLst/>
                        </a:rPr>
                        <a:t>9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36650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D9B3A7E810704192948A19B3CC5B80" ma:contentTypeVersion="1" ma:contentTypeDescription="Crear nuevo documento." ma:contentTypeScope="" ma:versionID="3f6fa390ab0ca861e1ca19160ebe8b05">
  <xsd:schema xmlns:xsd="http://www.w3.org/2001/XMLSchema" xmlns:xs="http://www.w3.org/2001/XMLSchema" xmlns:p="http://schemas.microsoft.com/office/2006/metadata/properties" xmlns:ns1="http://schemas.microsoft.com/sharepoint/v3" xmlns:ns2="81cc8fc0-8d1e-4295-8f37-5d076116407c" targetNamespace="http://schemas.microsoft.com/office/2006/metadata/properties" ma:root="true" ma:fieldsID="0ca9f3ac2d15db8bb029348aee8f1b74" ns1:_="" ns2:_="">
    <xsd:import namespace="http://schemas.microsoft.com/sharepoint/v3"/>
    <xsd:import namespace="81cc8fc0-8d1e-4295-8f37-5d076116407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cc8fc0-8d1e-4295-8f37-5d076116407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1cc8fc0-8d1e-4295-8f37-5d076116407c">2TV4CCKVFCYA-327339268-496</_dlc_DocId>
    <_dlc_DocIdUrl xmlns="81cc8fc0-8d1e-4295-8f37-5d076116407c">
      <Url>https://www.minjusticia.gov.co/servicio-ciudadano/_layouts/15/DocIdRedir.aspx?ID=2TV4CCKVFCYA-327339268-496</Url>
      <Description>2TV4CCKVFCYA-327339268-496</Description>
    </_dlc_DocIdUrl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AE79BF2-8A44-4F03-BF85-345222244BB7}"/>
</file>

<file path=customXml/itemProps2.xml><?xml version="1.0" encoding="utf-8"?>
<ds:datastoreItem xmlns:ds="http://schemas.openxmlformats.org/officeDocument/2006/customXml" ds:itemID="{B576C96B-6581-41D9-9FAA-9CF63BFBFFCD}"/>
</file>

<file path=customXml/itemProps3.xml><?xml version="1.0" encoding="utf-8"?>
<ds:datastoreItem xmlns:ds="http://schemas.openxmlformats.org/officeDocument/2006/customXml" ds:itemID="{07B5BB81-B5F3-46DC-A0D8-F6443D66F645}"/>
</file>

<file path=customXml/itemProps4.xml><?xml version="1.0" encoding="utf-8"?>
<ds:datastoreItem xmlns:ds="http://schemas.openxmlformats.org/officeDocument/2006/customXml" ds:itemID="{F85FC2D7-4798-4EC4-A180-871CD396309B}"/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712</Words>
  <Application>Microsoft Office PowerPoint</Application>
  <PresentationFormat>Panorámica</PresentationFormat>
  <Paragraphs>164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Calibri</vt:lpstr>
      <vt:lpstr>Gadugi</vt:lpstr>
      <vt:lpstr>Helvetica</vt:lpstr>
      <vt:lpstr>1_Tema de Office</vt:lpstr>
      <vt:lpstr>Tema de Office</vt:lpstr>
      <vt:lpstr>Caracterización grupos de valor Jurisdicción Agraria – Diseño de Política Pública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grupos de valor Jurisdicción Agraria</dc:title>
  <dc:creator>JAVIER ANDRES VIDAL MELO</dc:creator>
  <cp:lastModifiedBy>JAVIER ANDRES VIDAL MELO</cp:lastModifiedBy>
  <cp:revision>8</cp:revision>
  <dcterms:created xsi:type="dcterms:W3CDTF">2023-07-21T19:13:20Z</dcterms:created>
  <dcterms:modified xsi:type="dcterms:W3CDTF">2023-09-06T19:56:25Z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0x01010041D9B3A7E810704192948A19B3CC5B80</vt:lpwstr>
  </property>
  <property fmtid="{D5CDD505-2E9C-101B-9397-08002B2CF9AE}" pid="3" name="_dlc_DocIdItemGuid">
    <vt:lpwstr>dcab3ead-47a9-4a8d-a662-9f881b8366ab</vt:lpwstr>
  </property>
</Properties>
</file>