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23"/>
  </p:handoutMasterIdLst>
  <p:sldIdLst>
    <p:sldId id="256" r:id="rId6"/>
    <p:sldId id="257" r:id="rId7"/>
    <p:sldId id="259" r:id="rId8"/>
    <p:sldId id="267" r:id="rId9"/>
    <p:sldId id="264" r:id="rId10"/>
    <p:sldId id="269" r:id="rId11"/>
    <p:sldId id="270" r:id="rId12"/>
    <p:sldId id="271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1" r:id="rId2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16315-6925-4403-BA52-1C795E83902A}" type="doc">
      <dgm:prSet loTypeId="urn:microsoft.com/office/officeart/2005/8/layout/radial6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A0AE7A-35B3-4AFD-A3C2-40F25929EBD8}">
      <dgm:prSet custT="1"/>
      <dgm:spPr/>
      <dgm:t>
        <a:bodyPr/>
        <a:lstStyle/>
        <a:p>
          <a:pPr rtl="0"/>
          <a:r>
            <a:rPr lang="es-CO" sz="1200" b="1" i="0" smtClean="0">
              <a:latin typeface="Gadugi" panose="020B0502040204020203" pitchFamily="34" charset="0"/>
            </a:rPr>
            <a:t>A través de las fases de:</a:t>
          </a:r>
          <a:endParaRPr lang="es-CO" sz="1200" b="1" dirty="0">
            <a:latin typeface="Gadugi" panose="020B0502040204020203" pitchFamily="34" charset="0"/>
          </a:endParaRPr>
        </a:p>
      </dgm:t>
    </dgm:pt>
    <dgm:pt modelId="{96951801-262C-414A-86F6-27C9D38DE2E7}" type="parTrans" cxnId="{DE9AD3EB-01E7-4254-94AE-97C43DF70F77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3420C22A-72D2-426D-89EB-975C429E0D6F}" type="sibTrans" cxnId="{DE9AD3EB-01E7-4254-94AE-97C43DF70F77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260AF2A9-E5EF-4982-AC4A-2D56BCEF4336}">
      <dgm:prSet custT="1"/>
      <dgm:spPr/>
      <dgm:t>
        <a:bodyPr/>
        <a:lstStyle/>
        <a:p>
          <a:pPr rtl="0"/>
          <a:r>
            <a:rPr lang="es-CO" sz="1200" b="1" i="0" smtClean="0">
              <a:latin typeface="Gadugi" panose="020B0502040204020203" pitchFamily="34" charset="0"/>
            </a:rPr>
            <a:t>2. </a:t>
          </a:r>
          <a:r>
            <a:rPr lang="es-CO" sz="900" b="0" i="0" smtClean="0">
              <a:latin typeface="Gadugi" panose="020B0502040204020203" pitchFamily="34" charset="0"/>
            </a:rPr>
            <a:t>Publicación de piezas de divulgación</a:t>
          </a:r>
          <a:endParaRPr lang="es-CO" sz="900" b="0" dirty="0">
            <a:latin typeface="Gadugi" panose="020B0502040204020203" pitchFamily="34" charset="0"/>
          </a:endParaRPr>
        </a:p>
      </dgm:t>
    </dgm:pt>
    <dgm:pt modelId="{028E8EB6-F3C6-4E1B-B8DB-372AB658701E}" type="parTrans" cxnId="{81535919-168C-4AFD-B6F3-BEA669EC980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BE4B2E44-E9F9-4E33-8F6D-274967894AD9}" type="sibTrans" cxnId="{81535919-168C-4AFD-B6F3-BEA669EC980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DDC8C45B-B192-46E8-A552-E425FDEF2813}">
      <dgm:prSet custT="1"/>
      <dgm:spPr/>
      <dgm:t>
        <a:bodyPr/>
        <a:lstStyle/>
        <a:p>
          <a:pPr rtl="0"/>
          <a:r>
            <a:rPr lang="es-CO" sz="1200" b="1" i="0" smtClean="0">
              <a:latin typeface="Gadugi" panose="020B0502040204020203" pitchFamily="34" charset="0"/>
            </a:rPr>
            <a:t>3. </a:t>
          </a:r>
        </a:p>
        <a:p>
          <a:pPr rtl="0"/>
          <a:r>
            <a:rPr lang="es-CO" sz="900" b="0" i="0" smtClean="0">
              <a:latin typeface="Gadugi" panose="020B0502040204020203" pitchFamily="34" charset="0"/>
            </a:rPr>
            <a:t>Realización de capacitaciones</a:t>
          </a:r>
          <a:endParaRPr lang="es-CO" sz="900" b="0" dirty="0">
            <a:latin typeface="Gadugi" panose="020B0502040204020203" pitchFamily="34" charset="0"/>
          </a:endParaRPr>
        </a:p>
      </dgm:t>
    </dgm:pt>
    <dgm:pt modelId="{777DD3F0-262B-4DF4-BC4F-36969F1EF6EC}" type="parTrans" cxnId="{E315574C-F63B-4063-9159-8D22ADAC3BC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7DB78CB-0EF3-421B-8B01-DD97A756322D}" type="sibTrans" cxnId="{E315574C-F63B-4063-9159-8D22ADAC3BC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7E3CA807-0F8A-47FA-A7F4-857DEDD2E877}">
      <dgm:prSet custT="1"/>
      <dgm:spPr/>
      <dgm:t>
        <a:bodyPr/>
        <a:lstStyle/>
        <a:p>
          <a:pPr rtl="0"/>
          <a:r>
            <a:rPr lang="es-CO" sz="1200" b="1" i="0" smtClean="0">
              <a:latin typeface="Gadugi" panose="020B0502040204020203" pitchFamily="34" charset="0"/>
            </a:rPr>
            <a:t>4.</a:t>
          </a:r>
        </a:p>
        <a:p>
          <a:pPr rtl="0"/>
          <a:r>
            <a:rPr lang="es-CO" sz="900" b="0" i="0" smtClean="0">
              <a:latin typeface="Gadugi" panose="020B0502040204020203" pitchFamily="34" charset="0"/>
            </a:rPr>
            <a:t>Verificación de resultados mediante encuesta</a:t>
          </a:r>
          <a:endParaRPr lang="es-CO" sz="900" b="0" dirty="0">
            <a:latin typeface="Gadugi" panose="020B0502040204020203" pitchFamily="34" charset="0"/>
          </a:endParaRPr>
        </a:p>
      </dgm:t>
    </dgm:pt>
    <dgm:pt modelId="{88756394-A610-4679-A34E-106292BA7D41}" type="parTrans" cxnId="{4AF24693-6AAD-43C6-98F7-A3973CA8D0C1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44700B0-EBFF-47B8-86FE-53F6A16C6B1E}" type="sibTrans" cxnId="{4AF24693-6AAD-43C6-98F7-A3973CA8D0C1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19262BE6-DB17-42AC-B9F8-63D31843E030}">
      <dgm:prSet custT="1"/>
      <dgm:spPr/>
      <dgm:t>
        <a:bodyPr/>
        <a:lstStyle/>
        <a:p>
          <a:pPr rtl="0"/>
          <a:r>
            <a:rPr lang="es-CO" sz="1100" b="1" i="0" smtClean="0">
              <a:latin typeface="Gadugi" panose="020B0502040204020203" pitchFamily="34" charset="0"/>
            </a:rPr>
            <a:t>1. </a:t>
          </a:r>
        </a:p>
        <a:p>
          <a:pPr rtl="0"/>
          <a:r>
            <a:rPr lang="es-CO" sz="900" b="0" i="0" smtClean="0">
              <a:latin typeface="Gadugi" panose="020B0502040204020203" pitchFamily="34" charset="0"/>
            </a:rPr>
            <a:t>Elaboración de piezas de divulgación</a:t>
          </a:r>
          <a:endParaRPr lang="es-CO" sz="900" b="0" dirty="0">
            <a:latin typeface="Gadugi" panose="020B0502040204020203" pitchFamily="34" charset="0"/>
          </a:endParaRPr>
        </a:p>
      </dgm:t>
    </dgm:pt>
    <dgm:pt modelId="{0874A225-AF0A-4800-B125-0C3ED521F5AD}" type="parTrans" cxnId="{CBE53F6A-0BD1-452D-8699-DA8B2351516C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A3F3371D-A38B-4CEA-AFDF-B8989418DEC3}" type="sibTrans" cxnId="{CBE53F6A-0BD1-452D-8699-DA8B2351516C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16EE9CA-B670-464B-984B-4C15609F2104}">
      <dgm:prSet custT="1"/>
      <dgm:spPr/>
      <dgm:t>
        <a:bodyPr/>
        <a:lstStyle/>
        <a:p>
          <a:pPr rtl="0"/>
          <a:r>
            <a:rPr lang="es-CO" sz="1200" b="1" smtClean="0">
              <a:latin typeface="Gadugi" panose="020B0502040204020203" pitchFamily="34" charset="0"/>
            </a:rPr>
            <a:t>5.</a:t>
          </a:r>
        </a:p>
        <a:p>
          <a:pPr rtl="0"/>
          <a:r>
            <a:rPr lang="es-CO" sz="900" b="0" i="0" smtClean="0">
              <a:latin typeface="Gadugi" panose="020B0502040204020203" pitchFamily="34" charset="0"/>
            </a:rPr>
            <a:t>Respuestas a ciudadanos y seguimiento a compromisos</a:t>
          </a:r>
          <a:endParaRPr lang="es-CO" sz="900" b="0" dirty="0">
            <a:latin typeface="Gadugi" panose="020B0502040204020203" pitchFamily="34" charset="0"/>
          </a:endParaRPr>
        </a:p>
      </dgm:t>
    </dgm:pt>
    <dgm:pt modelId="{5BFA1C0C-95B7-401A-8BD4-8A0624F7B314}" type="parTrans" cxnId="{25FCE5E2-6517-4957-8AD8-4ED55D600CF0}">
      <dgm:prSet/>
      <dgm:spPr/>
      <dgm:t>
        <a:bodyPr/>
        <a:lstStyle/>
        <a:p>
          <a:endParaRPr lang="es-ES" sz="900" b="0">
            <a:latin typeface="Gadugi" panose="020B0502040204020203" pitchFamily="34" charset="0"/>
          </a:endParaRPr>
        </a:p>
      </dgm:t>
    </dgm:pt>
    <dgm:pt modelId="{D6B76910-458A-4DC6-B94F-EF11D40ED8EE}" type="sibTrans" cxnId="{25FCE5E2-6517-4957-8AD8-4ED55D600CF0}">
      <dgm:prSet/>
      <dgm:spPr/>
      <dgm:t>
        <a:bodyPr/>
        <a:lstStyle/>
        <a:p>
          <a:endParaRPr lang="es-ES" sz="900" b="0">
            <a:latin typeface="Gadugi" panose="020B0502040204020203" pitchFamily="34" charset="0"/>
          </a:endParaRPr>
        </a:p>
      </dgm:t>
    </dgm:pt>
    <dgm:pt modelId="{61DE13D5-DA01-493E-AE57-8D405C71A482}" type="pres">
      <dgm:prSet presAssocID="{96216315-6925-4403-BA52-1C795E8390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F97AB36-F257-439C-8A54-40393A270527}" type="pres">
      <dgm:prSet presAssocID="{A7A0AE7A-35B3-4AFD-A3C2-40F25929EBD8}" presName="centerShape" presStyleLbl="node0" presStyleIdx="0" presStyleCnt="1" custLinFactNeighborX="-366"/>
      <dgm:spPr/>
      <dgm:t>
        <a:bodyPr/>
        <a:lstStyle/>
        <a:p>
          <a:endParaRPr lang="es-ES"/>
        </a:p>
      </dgm:t>
    </dgm:pt>
    <dgm:pt modelId="{AADA34DD-928A-4B76-A3B1-B0964EB56635}" type="pres">
      <dgm:prSet presAssocID="{19262BE6-DB17-42AC-B9F8-63D31843E03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12DFB0-EB80-484E-9818-C51651D012C3}" type="pres">
      <dgm:prSet presAssocID="{19262BE6-DB17-42AC-B9F8-63D31843E030}" presName="dummy" presStyleCnt="0"/>
      <dgm:spPr/>
      <dgm:t>
        <a:bodyPr/>
        <a:lstStyle/>
        <a:p>
          <a:endParaRPr lang="es-ES"/>
        </a:p>
      </dgm:t>
    </dgm:pt>
    <dgm:pt modelId="{CCF5F38C-465E-4344-9E99-19BBC29DEFFE}" type="pres">
      <dgm:prSet presAssocID="{A3F3371D-A38B-4CEA-AFDF-B8989418DEC3}" presName="sibTrans" presStyleLbl="sibTrans2D1" presStyleIdx="0" presStyleCnt="5"/>
      <dgm:spPr/>
      <dgm:t>
        <a:bodyPr/>
        <a:lstStyle/>
        <a:p>
          <a:endParaRPr lang="es-ES"/>
        </a:p>
      </dgm:t>
    </dgm:pt>
    <dgm:pt modelId="{9D225A06-7990-4D42-AD22-E7CF63F62720}" type="pres">
      <dgm:prSet presAssocID="{260AF2A9-E5EF-4982-AC4A-2D56BCEF433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E6EAF3-DCA6-4605-8B9A-98F07DD9DA4F}" type="pres">
      <dgm:prSet presAssocID="{260AF2A9-E5EF-4982-AC4A-2D56BCEF4336}" presName="dummy" presStyleCnt="0"/>
      <dgm:spPr/>
      <dgm:t>
        <a:bodyPr/>
        <a:lstStyle/>
        <a:p>
          <a:endParaRPr lang="es-ES"/>
        </a:p>
      </dgm:t>
    </dgm:pt>
    <dgm:pt modelId="{5D159E79-5AB8-42DA-9C55-8AA15A749AB6}" type="pres">
      <dgm:prSet presAssocID="{BE4B2E44-E9F9-4E33-8F6D-274967894AD9}" presName="sibTrans" presStyleLbl="sibTrans2D1" presStyleIdx="1" presStyleCnt="5"/>
      <dgm:spPr/>
      <dgm:t>
        <a:bodyPr/>
        <a:lstStyle/>
        <a:p>
          <a:endParaRPr lang="es-ES"/>
        </a:p>
      </dgm:t>
    </dgm:pt>
    <dgm:pt modelId="{42953721-406A-4252-A6EA-DFAFD913BE1A}" type="pres">
      <dgm:prSet presAssocID="{DDC8C45B-B192-46E8-A552-E425FDEF28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939C10-97A7-449F-A305-F208AE24636B}" type="pres">
      <dgm:prSet presAssocID="{DDC8C45B-B192-46E8-A552-E425FDEF2813}" presName="dummy" presStyleCnt="0"/>
      <dgm:spPr/>
      <dgm:t>
        <a:bodyPr/>
        <a:lstStyle/>
        <a:p>
          <a:endParaRPr lang="es-ES"/>
        </a:p>
      </dgm:t>
    </dgm:pt>
    <dgm:pt modelId="{72897737-B3FA-4D94-9208-E26945629F1B}" type="pres">
      <dgm:prSet presAssocID="{97DB78CB-0EF3-421B-8B01-DD97A756322D}" presName="sibTrans" presStyleLbl="sibTrans2D1" presStyleIdx="2" presStyleCnt="5"/>
      <dgm:spPr/>
      <dgm:t>
        <a:bodyPr/>
        <a:lstStyle/>
        <a:p>
          <a:endParaRPr lang="es-ES"/>
        </a:p>
      </dgm:t>
    </dgm:pt>
    <dgm:pt modelId="{E20F4305-DAB5-4FC2-9375-DE0DB1ED09C5}" type="pres">
      <dgm:prSet presAssocID="{7E3CA807-0F8A-47FA-A7F4-857DEDD2E8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D17C97-9B98-48B9-BEE6-A185F1F3016C}" type="pres">
      <dgm:prSet presAssocID="{7E3CA807-0F8A-47FA-A7F4-857DEDD2E877}" presName="dummy" presStyleCnt="0"/>
      <dgm:spPr/>
      <dgm:t>
        <a:bodyPr/>
        <a:lstStyle/>
        <a:p>
          <a:endParaRPr lang="es-ES"/>
        </a:p>
      </dgm:t>
    </dgm:pt>
    <dgm:pt modelId="{A16F2467-0BAF-4F24-A8A2-E38AACD56DC1}" type="pres">
      <dgm:prSet presAssocID="{944700B0-EBFF-47B8-86FE-53F6A16C6B1E}" presName="sibTrans" presStyleLbl="sibTrans2D1" presStyleIdx="3" presStyleCnt="5"/>
      <dgm:spPr/>
      <dgm:t>
        <a:bodyPr/>
        <a:lstStyle/>
        <a:p>
          <a:endParaRPr lang="es-ES"/>
        </a:p>
      </dgm:t>
    </dgm:pt>
    <dgm:pt modelId="{4B2949FB-E99F-4A4B-A042-567D17A35E18}" type="pres">
      <dgm:prSet presAssocID="{916EE9CA-B670-464B-984B-4C15609F210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8D1F0B-1503-4B7A-8D2A-B470267E1BBA}" type="pres">
      <dgm:prSet presAssocID="{916EE9CA-B670-464B-984B-4C15609F2104}" presName="dummy" presStyleCnt="0"/>
      <dgm:spPr/>
      <dgm:t>
        <a:bodyPr/>
        <a:lstStyle/>
        <a:p>
          <a:endParaRPr lang="es-ES"/>
        </a:p>
      </dgm:t>
    </dgm:pt>
    <dgm:pt modelId="{7C95018A-4F95-4357-B6CD-0F380B99562E}" type="pres">
      <dgm:prSet presAssocID="{D6B76910-458A-4DC6-B94F-EF11D40ED8EE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CBE53F6A-0BD1-452D-8699-DA8B2351516C}" srcId="{A7A0AE7A-35B3-4AFD-A3C2-40F25929EBD8}" destId="{19262BE6-DB17-42AC-B9F8-63D31843E030}" srcOrd="0" destOrd="0" parTransId="{0874A225-AF0A-4800-B125-0C3ED521F5AD}" sibTransId="{A3F3371D-A38B-4CEA-AFDF-B8989418DEC3}"/>
    <dgm:cxn modelId="{53ADF21E-B1D8-497E-8647-91A7F81C8EA0}" type="presOf" srcId="{19262BE6-DB17-42AC-B9F8-63D31843E030}" destId="{AADA34DD-928A-4B76-A3B1-B0964EB56635}" srcOrd="0" destOrd="0" presId="urn:microsoft.com/office/officeart/2005/8/layout/radial6"/>
    <dgm:cxn modelId="{81535919-168C-4AFD-B6F3-BEA669EC9804}" srcId="{A7A0AE7A-35B3-4AFD-A3C2-40F25929EBD8}" destId="{260AF2A9-E5EF-4982-AC4A-2D56BCEF4336}" srcOrd="1" destOrd="0" parTransId="{028E8EB6-F3C6-4E1B-B8DB-372AB658701E}" sibTransId="{BE4B2E44-E9F9-4E33-8F6D-274967894AD9}"/>
    <dgm:cxn modelId="{25FCE5E2-6517-4957-8AD8-4ED55D600CF0}" srcId="{A7A0AE7A-35B3-4AFD-A3C2-40F25929EBD8}" destId="{916EE9CA-B670-464B-984B-4C15609F2104}" srcOrd="4" destOrd="0" parTransId="{5BFA1C0C-95B7-401A-8BD4-8A0624F7B314}" sibTransId="{D6B76910-458A-4DC6-B94F-EF11D40ED8EE}"/>
    <dgm:cxn modelId="{A6211833-A8EB-4293-9345-1FE9A3B8D59D}" type="presOf" srcId="{96216315-6925-4403-BA52-1C795E83902A}" destId="{61DE13D5-DA01-493E-AE57-8D405C71A482}" srcOrd="0" destOrd="0" presId="urn:microsoft.com/office/officeart/2005/8/layout/radial6"/>
    <dgm:cxn modelId="{0DD774DD-C943-4FE2-8608-BC210FBFB852}" type="presOf" srcId="{916EE9CA-B670-464B-984B-4C15609F2104}" destId="{4B2949FB-E99F-4A4B-A042-567D17A35E18}" srcOrd="0" destOrd="0" presId="urn:microsoft.com/office/officeart/2005/8/layout/radial6"/>
    <dgm:cxn modelId="{FB68706F-6F10-419C-8546-F73AB5CDC108}" type="presOf" srcId="{944700B0-EBFF-47B8-86FE-53F6A16C6B1E}" destId="{A16F2467-0BAF-4F24-A8A2-E38AACD56DC1}" srcOrd="0" destOrd="0" presId="urn:microsoft.com/office/officeart/2005/8/layout/radial6"/>
    <dgm:cxn modelId="{E315574C-F63B-4063-9159-8D22ADAC3BC4}" srcId="{A7A0AE7A-35B3-4AFD-A3C2-40F25929EBD8}" destId="{DDC8C45B-B192-46E8-A552-E425FDEF2813}" srcOrd="2" destOrd="0" parTransId="{777DD3F0-262B-4DF4-BC4F-36969F1EF6EC}" sibTransId="{97DB78CB-0EF3-421B-8B01-DD97A756322D}"/>
    <dgm:cxn modelId="{C6EF3D27-5E92-422C-BE5B-31D01CFF1F30}" type="presOf" srcId="{7E3CA807-0F8A-47FA-A7F4-857DEDD2E877}" destId="{E20F4305-DAB5-4FC2-9375-DE0DB1ED09C5}" srcOrd="0" destOrd="0" presId="urn:microsoft.com/office/officeart/2005/8/layout/radial6"/>
    <dgm:cxn modelId="{D35491A1-84D3-458A-B049-89020855713B}" type="presOf" srcId="{DDC8C45B-B192-46E8-A552-E425FDEF2813}" destId="{42953721-406A-4252-A6EA-DFAFD913BE1A}" srcOrd="0" destOrd="0" presId="urn:microsoft.com/office/officeart/2005/8/layout/radial6"/>
    <dgm:cxn modelId="{EA4A9AEA-079E-4790-AD4E-5CF8A7F867B0}" type="presOf" srcId="{A7A0AE7A-35B3-4AFD-A3C2-40F25929EBD8}" destId="{3F97AB36-F257-439C-8A54-40393A270527}" srcOrd="0" destOrd="0" presId="urn:microsoft.com/office/officeart/2005/8/layout/radial6"/>
    <dgm:cxn modelId="{DE9AD3EB-01E7-4254-94AE-97C43DF70F77}" srcId="{96216315-6925-4403-BA52-1C795E83902A}" destId="{A7A0AE7A-35B3-4AFD-A3C2-40F25929EBD8}" srcOrd="0" destOrd="0" parTransId="{96951801-262C-414A-86F6-27C9D38DE2E7}" sibTransId="{3420C22A-72D2-426D-89EB-975C429E0D6F}"/>
    <dgm:cxn modelId="{1BF03423-F9B5-4DC9-A9C4-A4A7F7B85BD4}" type="presOf" srcId="{BE4B2E44-E9F9-4E33-8F6D-274967894AD9}" destId="{5D159E79-5AB8-42DA-9C55-8AA15A749AB6}" srcOrd="0" destOrd="0" presId="urn:microsoft.com/office/officeart/2005/8/layout/radial6"/>
    <dgm:cxn modelId="{B7FCC79A-0146-43B1-B76B-A69AA97D39FE}" type="presOf" srcId="{97DB78CB-0EF3-421B-8B01-DD97A756322D}" destId="{72897737-B3FA-4D94-9208-E26945629F1B}" srcOrd="0" destOrd="0" presId="urn:microsoft.com/office/officeart/2005/8/layout/radial6"/>
    <dgm:cxn modelId="{824EC77E-71F3-49A7-BF18-C7E57B980807}" type="presOf" srcId="{D6B76910-458A-4DC6-B94F-EF11D40ED8EE}" destId="{7C95018A-4F95-4357-B6CD-0F380B99562E}" srcOrd="0" destOrd="0" presId="urn:microsoft.com/office/officeart/2005/8/layout/radial6"/>
    <dgm:cxn modelId="{17BCA840-688B-4794-8EE5-013C89264222}" type="presOf" srcId="{260AF2A9-E5EF-4982-AC4A-2D56BCEF4336}" destId="{9D225A06-7990-4D42-AD22-E7CF63F62720}" srcOrd="0" destOrd="0" presId="urn:microsoft.com/office/officeart/2005/8/layout/radial6"/>
    <dgm:cxn modelId="{4AF24693-6AAD-43C6-98F7-A3973CA8D0C1}" srcId="{A7A0AE7A-35B3-4AFD-A3C2-40F25929EBD8}" destId="{7E3CA807-0F8A-47FA-A7F4-857DEDD2E877}" srcOrd="3" destOrd="0" parTransId="{88756394-A610-4679-A34E-106292BA7D41}" sibTransId="{944700B0-EBFF-47B8-86FE-53F6A16C6B1E}"/>
    <dgm:cxn modelId="{4F51FED4-6EAB-439D-9CE1-5B6C2F1B6521}" type="presOf" srcId="{A3F3371D-A38B-4CEA-AFDF-B8989418DEC3}" destId="{CCF5F38C-465E-4344-9E99-19BBC29DEFFE}" srcOrd="0" destOrd="0" presId="urn:microsoft.com/office/officeart/2005/8/layout/radial6"/>
    <dgm:cxn modelId="{0FC26AF2-45C4-4C3A-A655-B7E5E6319B02}" type="presParOf" srcId="{61DE13D5-DA01-493E-AE57-8D405C71A482}" destId="{3F97AB36-F257-439C-8A54-40393A270527}" srcOrd="0" destOrd="0" presId="urn:microsoft.com/office/officeart/2005/8/layout/radial6"/>
    <dgm:cxn modelId="{898FDF2A-B36D-4738-999E-B5997ABAA6C5}" type="presParOf" srcId="{61DE13D5-DA01-493E-AE57-8D405C71A482}" destId="{AADA34DD-928A-4B76-A3B1-B0964EB56635}" srcOrd="1" destOrd="0" presId="urn:microsoft.com/office/officeart/2005/8/layout/radial6"/>
    <dgm:cxn modelId="{F57F7D23-A14B-41A3-9BB5-256AC1DA5B71}" type="presParOf" srcId="{61DE13D5-DA01-493E-AE57-8D405C71A482}" destId="{8812DFB0-EB80-484E-9818-C51651D012C3}" srcOrd="2" destOrd="0" presId="urn:microsoft.com/office/officeart/2005/8/layout/radial6"/>
    <dgm:cxn modelId="{C6CEE661-AF42-4F8D-B3D0-7D276531357A}" type="presParOf" srcId="{61DE13D5-DA01-493E-AE57-8D405C71A482}" destId="{CCF5F38C-465E-4344-9E99-19BBC29DEFFE}" srcOrd="3" destOrd="0" presId="urn:microsoft.com/office/officeart/2005/8/layout/radial6"/>
    <dgm:cxn modelId="{75F8D78D-15FA-4483-BE75-AF3CDE7B87F8}" type="presParOf" srcId="{61DE13D5-DA01-493E-AE57-8D405C71A482}" destId="{9D225A06-7990-4D42-AD22-E7CF63F62720}" srcOrd="4" destOrd="0" presId="urn:microsoft.com/office/officeart/2005/8/layout/radial6"/>
    <dgm:cxn modelId="{F43B15E4-2053-44F7-BE45-2E33497CE266}" type="presParOf" srcId="{61DE13D5-DA01-493E-AE57-8D405C71A482}" destId="{0AE6EAF3-DCA6-4605-8B9A-98F07DD9DA4F}" srcOrd="5" destOrd="0" presId="urn:microsoft.com/office/officeart/2005/8/layout/radial6"/>
    <dgm:cxn modelId="{B7C53AFB-98FA-43B6-9FC9-2386ED4F7527}" type="presParOf" srcId="{61DE13D5-DA01-493E-AE57-8D405C71A482}" destId="{5D159E79-5AB8-42DA-9C55-8AA15A749AB6}" srcOrd="6" destOrd="0" presId="urn:microsoft.com/office/officeart/2005/8/layout/radial6"/>
    <dgm:cxn modelId="{AF9F6481-CFF8-4547-9B96-49BA700CF32B}" type="presParOf" srcId="{61DE13D5-DA01-493E-AE57-8D405C71A482}" destId="{42953721-406A-4252-A6EA-DFAFD913BE1A}" srcOrd="7" destOrd="0" presId="urn:microsoft.com/office/officeart/2005/8/layout/radial6"/>
    <dgm:cxn modelId="{847D76D1-31F8-4550-84A2-86F0F7E1F639}" type="presParOf" srcId="{61DE13D5-DA01-493E-AE57-8D405C71A482}" destId="{C2939C10-97A7-449F-A305-F208AE24636B}" srcOrd="8" destOrd="0" presId="urn:microsoft.com/office/officeart/2005/8/layout/radial6"/>
    <dgm:cxn modelId="{6B57E622-5C78-4456-9D87-2D28AB8DB4A7}" type="presParOf" srcId="{61DE13D5-DA01-493E-AE57-8D405C71A482}" destId="{72897737-B3FA-4D94-9208-E26945629F1B}" srcOrd="9" destOrd="0" presId="urn:microsoft.com/office/officeart/2005/8/layout/radial6"/>
    <dgm:cxn modelId="{AB1C7AF7-62E2-46E9-B178-6CD462AF34B1}" type="presParOf" srcId="{61DE13D5-DA01-493E-AE57-8D405C71A482}" destId="{E20F4305-DAB5-4FC2-9375-DE0DB1ED09C5}" srcOrd="10" destOrd="0" presId="urn:microsoft.com/office/officeart/2005/8/layout/radial6"/>
    <dgm:cxn modelId="{81EAA2D1-2096-4379-9A09-9F738B6504FF}" type="presParOf" srcId="{61DE13D5-DA01-493E-AE57-8D405C71A482}" destId="{44D17C97-9B98-48B9-BEE6-A185F1F3016C}" srcOrd="11" destOrd="0" presId="urn:microsoft.com/office/officeart/2005/8/layout/radial6"/>
    <dgm:cxn modelId="{6A4D9418-9C3B-44E8-8930-E2F09099F310}" type="presParOf" srcId="{61DE13D5-DA01-493E-AE57-8D405C71A482}" destId="{A16F2467-0BAF-4F24-A8A2-E38AACD56DC1}" srcOrd="12" destOrd="0" presId="urn:microsoft.com/office/officeart/2005/8/layout/radial6"/>
    <dgm:cxn modelId="{765A5EC6-5FDD-4338-BE01-9A413D5FBA6C}" type="presParOf" srcId="{61DE13D5-DA01-493E-AE57-8D405C71A482}" destId="{4B2949FB-E99F-4A4B-A042-567D17A35E18}" srcOrd="13" destOrd="0" presId="urn:microsoft.com/office/officeart/2005/8/layout/radial6"/>
    <dgm:cxn modelId="{216966FC-E203-4F51-88AD-1B990C4264BF}" type="presParOf" srcId="{61DE13D5-DA01-493E-AE57-8D405C71A482}" destId="{4D8D1F0B-1503-4B7A-8D2A-B470267E1BBA}" srcOrd="14" destOrd="0" presId="urn:microsoft.com/office/officeart/2005/8/layout/radial6"/>
    <dgm:cxn modelId="{5929A4B1-778D-4B28-BE64-A85742D3DBC4}" type="presParOf" srcId="{61DE13D5-DA01-493E-AE57-8D405C71A482}" destId="{7C95018A-4F95-4357-B6CD-0F380B99562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5018A-4F95-4357-B6CD-0F380B99562E}">
      <dsp:nvSpPr>
        <dsp:cNvPr id="0" name=""/>
        <dsp:cNvSpPr/>
      </dsp:nvSpPr>
      <dsp:spPr>
        <a:xfrm>
          <a:off x="2112271" y="521588"/>
          <a:ext cx="3480848" cy="3480848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6F2467-0BAF-4F24-A8A2-E38AACD56DC1}">
      <dsp:nvSpPr>
        <dsp:cNvPr id="0" name=""/>
        <dsp:cNvSpPr/>
      </dsp:nvSpPr>
      <dsp:spPr>
        <a:xfrm>
          <a:off x="2112271" y="521588"/>
          <a:ext cx="3480848" cy="3480848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897737-B3FA-4D94-9208-E26945629F1B}">
      <dsp:nvSpPr>
        <dsp:cNvPr id="0" name=""/>
        <dsp:cNvSpPr/>
      </dsp:nvSpPr>
      <dsp:spPr>
        <a:xfrm>
          <a:off x="2112271" y="521588"/>
          <a:ext cx="3480848" cy="3480848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159E79-5AB8-42DA-9C55-8AA15A749AB6}">
      <dsp:nvSpPr>
        <dsp:cNvPr id="0" name=""/>
        <dsp:cNvSpPr/>
      </dsp:nvSpPr>
      <dsp:spPr>
        <a:xfrm>
          <a:off x="2112271" y="521588"/>
          <a:ext cx="3480848" cy="3480848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F5F38C-465E-4344-9E99-19BBC29DEFFE}">
      <dsp:nvSpPr>
        <dsp:cNvPr id="0" name=""/>
        <dsp:cNvSpPr/>
      </dsp:nvSpPr>
      <dsp:spPr>
        <a:xfrm>
          <a:off x="2112271" y="521588"/>
          <a:ext cx="3480848" cy="3480848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97AB36-F257-439C-8A54-40393A270527}">
      <dsp:nvSpPr>
        <dsp:cNvPr id="0" name=""/>
        <dsp:cNvSpPr/>
      </dsp:nvSpPr>
      <dsp:spPr>
        <a:xfrm>
          <a:off x="3038860" y="1460621"/>
          <a:ext cx="1602781" cy="16027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i="0" kern="1200" smtClean="0">
              <a:latin typeface="Gadugi" panose="020B0502040204020203" pitchFamily="34" charset="0"/>
            </a:rPr>
            <a:t>A través de las fases de:</a:t>
          </a:r>
          <a:endParaRPr lang="es-CO" sz="1200" b="1" kern="1200" dirty="0">
            <a:latin typeface="Gadugi" panose="020B0502040204020203" pitchFamily="34" charset="0"/>
          </a:endParaRPr>
        </a:p>
      </dsp:txBody>
      <dsp:txXfrm>
        <a:off x="3273582" y="1695343"/>
        <a:ext cx="1133337" cy="1133337"/>
      </dsp:txXfrm>
    </dsp:sp>
    <dsp:sp modelId="{AADA34DD-928A-4B76-A3B1-B0964EB56635}">
      <dsp:nvSpPr>
        <dsp:cNvPr id="0" name=""/>
        <dsp:cNvSpPr/>
      </dsp:nvSpPr>
      <dsp:spPr>
        <a:xfrm>
          <a:off x="3291722" y="1004"/>
          <a:ext cx="1121947" cy="11219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i="0" kern="1200" smtClean="0">
              <a:latin typeface="Gadugi" panose="020B0502040204020203" pitchFamily="34" charset="0"/>
            </a:rPr>
            <a:t>1.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0" i="0" kern="1200" smtClean="0">
              <a:latin typeface="Gadugi" panose="020B0502040204020203" pitchFamily="34" charset="0"/>
            </a:rPr>
            <a:t>Elaboración de piezas de divulgación</a:t>
          </a:r>
          <a:endParaRPr lang="es-CO" sz="900" b="0" kern="1200" dirty="0">
            <a:latin typeface="Gadugi" panose="020B0502040204020203" pitchFamily="34" charset="0"/>
          </a:endParaRPr>
        </a:p>
      </dsp:txBody>
      <dsp:txXfrm>
        <a:off x="3456027" y="165309"/>
        <a:ext cx="793337" cy="793337"/>
      </dsp:txXfrm>
    </dsp:sp>
    <dsp:sp modelId="{9D225A06-7990-4D42-AD22-E7CF63F62720}">
      <dsp:nvSpPr>
        <dsp:cNvPr id="0" name=""/>
        <dsp:cNvSpPr/>
      </dsp:nvSpPr>
      <dsp:spPr>
        <a:xfrm>
          <a:off x="4908550" y="1175699"/>
          <a:ext cx="1121947" cy="11219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i="0" kern="1200" smtClean="0">
              <a:latin typeface="Gadugi" panose="020B0502040204020203" pitchFamily="34" charset="0"/>
            </a:rPr>
            <a:t>2. </a:t>
          </a:r>
          <a:r>
            <a:rPr lang="es-CO" sz="900" b="0" i="0" kern="1200" smtClean="0">
              <a:latin typeface="Gadugi" panose="020B0502040204020203" pitchFamily="34" charset="0"/>
            </a:rPr>
            <a:t>Publicación de piezas de divulgación</a:t>
          </a:r>
          <a:endParaRPr lang="es-CO" sz="900" b="0" kern="1200" dirty="0">
            <a:latin typeface="Gadugi" panose="020B0502040204020203" pitchFamily="34" charset="0"/>
          </a:endParaRPr>
        </a:p>
      </dsp:txBody>
      <dsp:txXfrm>
        <a:off x="5072855" y="1340004"/>
        <a:ext cx="793337" cy="793337"/>
      </dsp:txXfrm>
    </dsp:sp>
    <dsp:sp modelId="{42953721-406A-4252-A6EA-DFAFD913BE1A}">
      <dsp:nvSpPr>
        <dsp:cNvPr id="0" name=""/>
        <dsp:cNvSpPr/>
      </dsp:nvSpPr>
      <dsp:spPr>
        <a:xfrm>
          <a:off x="4290977" y="3076394"/>
          <a:ext cx="1121947" cy="11219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i="0" kern="1200" smtClean="0">
              <a:latin typeface="Gadugi" panose="020B0502040204020203" pitchFamily="34" charset="0"/>
            </a:rPr>
            <a:t>3.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0" i="0" kern="1200" smtClean="0">
              <a:latin typeface="Gadugi" panose="020B0502040204020203" pitchFamily="34" charset="0"/>
            </a:rPr>
            <a:t>Realización de capacitaciones</a:t>
          </a:r>
          <a:endParaRPr lang="es-CO" sz="900" b="0" kern="1200" dirty="0">
            <a:latin typeface="Gadugi" panose="020B0502040204020203" pitchFamily="34" charset="0"/>
          </a:endParaRPr>
        </a:p>
      </dsp:txBody>
      <dsp:txXfrm>
        <a:off x="4455282" y="3240699"/>
        <a:ext cx="793337" cy="793337"/>
      </dsp:txXfrm>
    </dsp:sp>
    <dsp:sp modelId="{E20F4305-DAB5-4FC2-9375-DE0DB1ED09C5}">
      <dsp:nvSpPr>
        <dsp:cNvPr id="0" name=""/>
        <dsp:cNvSpPr/>
      </dsp:nvSpPr>
      <dsp:spPr>
        <a:xfrm>
          <a:off x="2292467" y="3076394"/>
          <a:ext cx="1121947" cy="11219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i="0" kern="1200" smtClean="0">
              <a:latin typeface="Gadugi" panose="020B0502040204020203" pitchFamily="34" charset="0"/>
            </a:rPr>
            <a:t>4.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0" i="0" kern="1200" smtClean="0">
              <a:latin typeface="Gadugi" panose="020B0502040204020203" pitchFamily="34" charset="0"/>
            </a:rPr>
            <a:t>Verificación de resultados mediante encuesta</a:t>
          </a:r>
          <a:endParaRPr lang="es-CO" sz="900" b="0" kern="1200" dirty="0">
            <a:latin typeface="Gadugi" panose="020B0502040204020203" pitchFamily="34" charset="0"/>
          </a:endParaRPr>
        </a:p>
      </dsp:txBody>
      <dsp:txXfrm>
        <a:off x="2456772" y="3240699"/>
        <a:ext cx="793337" cy="793337"/>
      </dsp:txXfrm>
    </dsp:sp>
    <dsp:sp modelId="{4B2949FB-E99F-4A4B-A042-567D17A35E18}">
      <dsp:nvSpPr>
        <dsp:cNvPr id="0" name=""/>
        <dsp:cNvSpPr/>
      </dsp:nvSpPr>
      <dsp:spPr>
        <a:xfrm>
          <a:off x="1674894" y="1175699"/>
          <a:ext cx="1121947" cy="11219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smtClean="0">
              <a:latin typeface="Gadugi" panose="020B0502040204020203" pitchFamily="34" charset="0"/>
            </a:rPr>
            <a:t>5.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0" i="0" kern="1200" smtClean="0">
              <a:latin typeface="Gadugi" panose="020B0502040204020203" pitchFamily="34" charset="0"/>
            </a:rPr>
            <a:t>Respuestas a ciudadanos y seguimiento a compromisos</a:t>
          </a:r>
          <a:endParaRPr lang="es-CO" sz="900" b="0" kern="1200" dirty="0">
            <a:latin typeface="Gadugi" panose="020B0502040204020203" pitchFamily="34" charset="0"/>
          </a:endParaRPr>
        </a:p>
      </dsp:txBody>
      <dsp:txXfrm>
        <a:off x="1839199" y="1340004"/>
        <a:ext cx="793337" cy="793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572A25D-2D52-7AAC-82D8-D3AD14D38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8551E3D1-BD70-AD34-9A65-F4AA74DFF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28/12/2023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9" y="57266"/>
            <a:ext cx="10500360" cy="130573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accent5">
                    <a:lumMod val="50000"/>
                  </a:schemeClr>
                </a:solidFill>
              </a:rPr>
              <a:t>Resultados encuestas de satisfacción </a:t>
            </a:r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16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Resultados </a:t>
            </a:r>
            <a:r>
              <a:rPr lang="es-CO" altLang="es-CO" sz="1600" b="1" dirty="0">
                <a:solidFill>
                  <a:schemeClr val="bg1"/>
                </a:solidFill>
                <a:latin typeface="Gadugi" panose="020B0502040204020203" pitchFamily="34" charset="0"/>
              </a:rPr>
              <a:t>y evidencias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31850" y="1241284"/>
            <a:ext cx="10456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00B050"/>
                </a:solidFill>
              </a:rPr>
              <a:t>25/05/2023: </a:t>
            </a:r>
            <a:r>
              <a:rPr lang="es-MX" dirty="0"/>
              <a:t>Capacitación virtual sobre el registro de movimientos de sustancias controladas en el Sistema de Información para el Control de Sustancias Químicas Controladas- SICOQ</a:t>
            </a:r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DD5F712F-03DC-D493-084A-1CC516B11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9473" r="3513" b="13548"/>
          <a:stretch>
            <a:fillRect/>
          </a:stretch>
        </p:blipFill>
        <p:spPr bwMode="auto">
          <a:xfrm>
            <a:off x="1089162" y="2290311"/>
            <a:ext cx="4783087" cy="275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53986" y="3444691"/>
            <a:ext cx="3125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De 1 a 5, siendo 1 la calificación más baja y 5 la más alta, </a:t>
            </a:r>
            <a:r>
              <a:rPr lang="es-MX" sz="1400" b="1" dirty="0"/>
              <a:t>¿Qué calificación le daría a su experiencia?</a:t>
            </a:r>
            <a:endParaRPr lang="es-CO" sz="1400" b="1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24CFBDA-2438-1E23-CC9F-00C2E4D38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475506"/>
              </p:ext>
            </p:extLst>
          </p:nvPr>
        </p:nvGraphicFramePr>
        <p:xfrm>
          <a:off x="6432525" y="2498842"/>
          <a:ext cx="4097337" cy="2622550"/>
        </p:xfrm>
        <a:graphic>
          <a:graphicData uri="http://schemas.openxmlformats.org/drawingml/2006/table">
            <a:tbl>
              <a:tblPr/>
              <a:tblGrid>
                <a:gridCol w="20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Calificación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Nª votaciones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5. Muy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8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4.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3. Conforme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2.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1. Muy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10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CuadroTexto 2">
            <a:extLst>
              <a:ext uri="{FF2B5EF4-FFF2-40B4-BE49-F238E27FC236}">
                <a16:creationId xmlns:a16="http://schemas.microsoft.com/office/drawing/2014/main" id="{664598A6-4C02-1885-F2C5-E2FBF839B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55" y="5437147"/>
            <a:ext cx="101675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s-MX" sz="1800" dirty="0" smtClean="0"/>
              <a:t>La encuesta fue respondida por un total de </a:t>
            </a:r>
            <a:r>
              <a:rPr lang="es-MX" sz="1800" dirty="0"/>
              <a:t>10 </a:t>
            </a:r>
            <a:r>
              <a:rPr lang="es-MX" sz="1800" dirty="0" smtClean="0"/>
              <a:t>personas, </a:t>
            </a:r>
            <a:r>
              <a:rPr lang="es-MX" sz="1800" dirty="0"/>
              <a:t>donde el </a:t>
            </a:r>
            <a:r>
              <a:rPr lang="es-MX" sz="1800" b="1" dirty="0">
                <a:solidFill>
                  <a:srgbClr val="00B050"/>
                </a:solidFill>
              </a:rPr>
              <a:t>80% </a:t>
            </a:r>
            <a:r>
              <a:rPr lang="es-MX" sz="1800" dirty="0"/>
              <a:t>dio una calificación de </a:t>
            </a:r>
            <a:r>
              <a:rPr lang="es-MX" sz="1800" dirty="0">
                <a:solidFill>
                  <a:schemeClr val="tx1"/>
                </a:solidFill>
              </a:rPr>
              <a:t>5</a:t>
            </a:r>
            <a:r>
              <a:rPr lang="es-MX" sz="1800" dirty="0"/>
              <a:t> </a:t>
            </a:r>
            <a:r>
              <a:rPr lang="es-MX" sz="1800" dirty="0" smtClean="0"/>
              <a:t>como </a:t>
            </a:r>
            <a:r>
              <a:rPr lang="es-MX" sz="1800" b="1" dirty="0" smtClean="0">
                <a:solidFill>
                  <a:srgbClr val="00B050"/>
                </a:solidFill>
              </a:rPr>
              <a:t>“Muy Satisfecho”,  10% </a:t>
            </a:r>
            <a:r>
              <a:rPr lang="es-MX" sz="1800" dirty="0"/>
              <a:t>dio una </a:t>
            </a:r>
            <a:r>
              <a:rPr lang="es-MX" sz="1800" dirty="0" smtClean="0"/>
              <a:t>calificación </a:t>
            </a:r>
            <a:r>
              <a:rPr lang="es-MX" sz="1800" dirty="0"/>
              <a:t>de 4</a:t>
            </a:r>
            <a:r>
              <a:rPr lang="es-MX" sz="1800" dirty="0" smtClean="0"/>
              <a:t>, ubicándose </a:t>
            </a:r>
            <a:r>
              <a:rPr lang="es-MX" sz="1800" dirty="0"/>
              <a:t>en un resultado de </a:t>
            </a:r>
            <a:r>
              <a:rPr lang="es-MX" sz="1800" b="1" dirty="0">
                <a:solidFill>
                  <a:srgbClr val="00B050"/>
                </a:solidFill>
              </a:rPr>
              <a:t>“Satisfecho</a:t>
            </a:r>
            <a:r>
              <a:rPr lang="es-MX" sz="1800" b="1" dirty="0" smtClean="0">
                <a:solidFill>
                  <a:srgbClr val="00B050"/>
                </a:solidFill>
              </a:rPr>
              <a:t>”</a:t>
            </a:r>
            <a:r>
              <a:rPr lang="es-MX" sz="1800" dirty="0"/>
              <a:t> </a:t>
            </a:r>
            <a:r>
              <a:rPr lang="es-MX" sz="1800" dirty="0" smtClean="0"/>
              <a:t>y 10% respondió con calificación de 2, como </a:t>
            </a:r>
            <a:r>
              <a:rPr lang="es-MX" sz="1800" dirty="0" smtClean="0">
                <a:solidFill>
                  <a:schemeClr val="tx1"/>
                </a:solidFill>
              </a:rPr>
              <a:t>insatisfecho. </a:t>
            </a:r>
            <a:endParaRPr lang="es-CO" altLang="es-CO" sz="1800" dirty="0">
              <a:solidFill>
                <a:schemeClr val="tx1"/>
              </a:solidFill>
            </a:endParaRPr>
          </a:p>
        </p:txBody>
      </p:sp>
      <p:pic>
        <p:nvPicPr>
          <p:cNvPr id="12" name="Picture 8" descr="Imágenes de Youtube Logo: descubre bancos de fotos, ilustraciones, vectores  y vídeos de 20,969 | Adobe Stock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55"/>
          <a:stretch/>
        </p:blipFill>
        <p:spPr bwMode="auto">
          <a:xfrm rot="16200000">
            <a:off x="10877848" y="3338309"/>
            <a:ext cx="1931882" cy="6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7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9" y="57266"/>
            <a:ext cx="10500360" cy="130573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accent5">
                    <a:lumMod val="50000"/>
                  </a:schemeClr>
                </a:solidFill>
              </a:rPr>
              <a:t>Resultados encuestas de satisfacción </a:t>
            </a:r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16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Resultados </a:t>
            </a:r>
            <a:r>
              <a:rPr lang="es-CO" altLang="es-CO" sz="1600" b="1" dirty="0">
                <a:solidFill>
                  <a:schemeClr val="bg1"/>
                </a:solidFill>
                <a:latin typeface="Gadugi" panose="020B0502040204020203" pitchFamily="34" charset="0"/>
              </a:rPr>
              <a:t>y evidencias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10225" y="1172134"/>
            <a:ext cx="10456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00B050"/>
                </a:solidFill>
              </a:rPr>
              <a:t>19/07/2023</a:t>
            </a:r>
            <a:r>
              <a:rPr lang="es-MX" dirty="0">
                <a:solidFill>
                  <a:srgbClr val="00B050"/>
                </a:solidFill>
              </a:rPr>
              <a:t>: </a:t>
            </a:r>
            <a:r>
              <a:rPr lang="es-MX" dirty="0"/>
              <a:t>Capacitación dirigida a funcionarios de la DIAN en materia de sustancias químicas, en el marco de los compromisos asumidos en el Programa Global de Control de Contenedores de Naciones Unidas. </a:t>
            </a:r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DD5F712F-03DC-D493-084A-1CC516B11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9473" r="3513" b="13548"/>
          <a:stretch>
            <a:fillRect/>
          </a:stretch>
        </p:blipFill>
        <p:spPr bwMode="auto">
          <a:xfrm>
            <a:off x="1089162" y="2290311"/>
            <a:ext cx="4783087" cy="275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53986" y="3444691"/>
            <a:ext cx="3125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De 1 a 5, siendo 1 la calificación más baja y 5 la más alta, </a:t>
            </a:r>
            <a:r>
              <a:rPr lang="es-MX" sz="1400" b="1" dirty="0"/>
              <a:t>¿Qué calificación le daría a su experiencia?</a:t>
            </a:r>
            <a:endParaRPr lang="es-CO" sz="1400" b="1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24CFBDA-2438-1E23-CC9F-00C2E4D38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207676"/>
              </p:ext>
            </p:extLst>
          </p:nvPr>
        </p:nvGraphicFramePr>
        <p:xfrm>
          <a:off x="6432525" y="2498842"/>
          <a:ext cx="4097337" cy="2622550"/>
        </p:xfrm>
        <a:graphic>
          <a:graphicData uri="http://schemas.openxmlformats.org/drawingml/2006/table">
            <a:tbl>
              <a:tblPr/>
              <a:tblGrid>
                <a:gridCol w="20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Calificación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Nª votaciones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5. Muy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24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4.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4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3. Conforme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2.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1. Muy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28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CuadroTexto 2">
            <a:extLst>
              <a:ext uri="{FF2B5EF4-FFF2-40B4-BE49-F238E27FC236}">
                <a16:creationId xmlns:a16="http://schemas.microsoft.com/office/drawing/2014/main" id="{664598A6-4C02-1885-F2C5-E2FBF839B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55" y="5437147"/>
            <a:ext cx="101675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s-MX" sz="1800" dirty="0" smtClean="0"/>
              <a:t>La encuesta fue respondida por un total de 28 personas, </a:t>
            </a:r>
            <a:r>
              <a:rPr lang="es-MX" sz="1800" dirty="0"/>
              <a:t>donde el </a:t>
            </a:r>
            <a:r>
              <a:rPr lang="es-MX" sz="1800" b="1" dirty="0" smtClean="0">
                <a:solidFill>
                  <a:srgbClr val="00B050"/>
                </a:solidFill>
              </a:rPr>
              <a:t>86% </a:t>
            </a:r>
            <a:r>
              <a:rPr lang="es-MX" sz="1800" dirty="0"/>
              <a:t>dio una calificación de </a:t>
            </a:r>
            <a:r>
              <a:rPr lang="es-MX" sz="1800" dirty="0">
                <a:solidFill>
                  <a:schemeClr val="tx1"/>
                </a:solidFill>
              </a:rPr>
              <a:t>5</a:t>
            </a:r>
            <a:r>
              <a:rPr lang="es-MX" sz="1800" dirty="0"/>
              <a:t> </a:t>
            </a:r>
            <a:r>
              <a:rPr lang="es-MX" sz="1800" dirty="0" smtClean="0"/>
              <a:t>como </a:t>
            </a:r>
            <a:r>
              <a:rPr lang="es-MX" sz="1800" b="1" dirty="0" smtClean="0">
                <a:solidFill>
                  <a:srgbClr val="00B050"/>
                </a:solidFill>
              </a:rPr>
              <a:t>“Muy Satisfecho”</a:t>
            </a:r>
            <a:r>
              <a:rPr lang="es-MX" sz="1800" dirty="0" smtClean="0">
                <a:solidFill>
                  <a:schemeClr val="tx1"/>
                </a:solidFill>
              </a:rPr>
              <a:t> y el </a:t>
            </a:r>
            <a:r>
              <a:rPr lang="es-MX" sz="1800" b="1" dirty="0" smtClean="0">
                <a:solidFill>
                  <a:srgbClr val="00B050"/>
                </a:solidFill>
              </a:rPr>
              <a:t>14% </a:t>
            </a:r>
            <a:r>
              <a:rPr lang="es-MX" sz="1800" dirty="0"/>
              <a:t>dio una </a:t>
            </a:r>
            <a:r>
              <a:rPr lang="es-MX" sz="1800" dirty="0" smtClean="0"/>
              <a:t>calificación </a:t>
            </a:r>
            <a:r>
              <a:rPr lang="es-MX" sz="1800" dirty="0"/>
              <a:t>de 4</a:t>
            </a:r>
            <a:r>
              <a:rPr lang="es-MX" sz="1800" dirty="0" smtClean="0"/>
              <a:t>, ubicándose </a:t>
            </a:r>
            <a:r>
              <a:rPr lang="es-MX" sz="1800" dirty="0"/>
              <a:t>en un resultado de </a:t>
            </a:r>
            <a:r>
              <a:rPr lang="es-MX" sz="1800" b="1" dirty="0">
                <a:solidFill>
                  <a:srgbClr val="00B050"/>
                </a:solidFill>
              </a:rPr>
              <a:t>“Satisfecho</a:t>
            </a:r>
            <a:r>
              <a:rPr lang="es-MX" sz="1800" b="1" dirty="0" smtClean="0">
                <a:solidFill>
                  <a:srgbClr val="00B050"/>
                </a:solidFill>
              </a:rPr>
              <a:t>”</a:t>
            </a:r>
            <a:endParaRPr lang="es-CO" altLang="es-CO" sz="1800" dirty="0">
              <a:solidFill>
                <a:schemeClr val="tx1"/>
              </a:solidFill>
            </a:endParaRPr>
          </a:p>
        </p:txBody>
      </p:sp>
      <p:pic>
        <p:nvPicPr>
          <p:cNvPr id="12" name="Picture 2" descr="logo vector DIAN Colombia » Free download :: Descarga gratuita »  vectorlogo.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1"/>
          <a:stretch/>
        </p:blipFill>
        <p:spPr bwMode="auto">
          <a:xfrm rot="16200000">
            <a:off x="10724286" y="3188326"/>
            <a:ext cx="2207438" cy="9611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3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9" y="57266"/>
            <a:ext cx="10500360" cy="130573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accent5">
                    <a:lumMod val="50000"/>
                  </a:schemeClr>
                </a:solidFill>
              </a:rPr>
              <a:t>Resultados encuestas de satisfacción </a:t>
            </a:r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16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Resultados </a:t>
            </a:r>
            <a:r>
              <a:rPr lang="es-CO" altLang="es-CO" sz="1600" b="1" dirty="0">
                <a:solidFill>
                  <a:schemeClr val="bg1"/>
                </a:solidFill>
                <a:latin typeface="Gadugi" panose="020B0502040204020203" pitchFamily="34" charset="0"/>
              </a:rPr>
              <a:t>y evidencias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43724" y="892363"/>
            <a:ext cx="10456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/>
          </a:p>
          <a:p>
            <a:pPr algn="just"/>
            <a:r>
              <a:rPr lang="es-MX" b="1" dirty="0">
                <a:solidFill>
                  <a:srgbClr val="00B050"/>
                </a:solidFill>
              </a:rPr>
              <a:t>01/09/2023 y 08/09/2023: </a:t>
            </a:r>
            <a:r>
              <a:rPr lang="es-MX" dirty="0"/>
              <a:t>Capacitación dirigida a los funcionarios de la DIAN, con el objetivo de reforzar conocimientos en lo concerniente al tema general de sustancias químicas, como lo son: Conceptos Técnicos, expedición de Certificado de Carencia de Informes por Tráfico de Estupefacientes – CCITE y la normatividad vigente (decreto 0585 de 2018 y resolución 0001 de 2015). </a:t>
            </a:r>
            <a:endParaRPr lang="es-MX" dirty="0"/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DD5F712F-03DC-D493-084A-1CC516B11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9473" r="3513" b="13548"/>
          <a:stretch>
            <a:fillRect/>
          </a:stretch>
        </p:blipFill>
        <p:spPr bwMode="auto">
          <a:xfrm>
            <a:off x="1089162" y="2747513"/>
            <a:ext cx="4783087" cy="275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53986" y="3901893"/>
            <a:ext cx="3125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De 1 a 5, siendo 1 la calificación más baja y 5 la más alta, </a:t>
            </a:r>
            <a:r>
              <a:rPr lang="es-MX" sz="1400" b="1" dirty="0"/>
              <a:t>¿Qué calificación le daría a su experiencia?</a:t>
            </a:r>
            <a:endParaRPr lang="es-CO" sz="1400" b="1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24CFBDA-2438-1E23-CC9F-00C2E4D38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34139"/>
              </p:ext>
            </p:extLst>
          </p:nvPr>
        </p:nvGraphicFramePr>
        <p:xfrm>
          <a:off x="6432525" y="2731602"/>
          <a:ext cx="4097337" cy="2622550"/>
        </p:xfrm>
        <a:graphic>
          <a:graphicData uri="http://schemas.openxmlformats.org/drawingml/2006/table">
            <a:tbl>
              <a:tblPr/>
              <a:tblGrid>
                <a:gridCol w="20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Calificación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Nª votaciones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5. Muy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36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4.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6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3. Conforme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2.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1. Muy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42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CuadroTexto 2">
            <a:extLst>
              <a:ext uri="{FF2B5EF4-FFF2-40B4-BE49-F238E27FC236}">
                <a16:creationId xmlns:a16="http://schemas.microsoft.com/office/drawing/2014/main" id="{664598A6-4C02-1885-F2C5-E2FBF839B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55" y="5660888"/>
            <a:ext cx="101675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s-MX" sz="1800" dirty="0" smtClean="0"/>
              <a:t>La encuesta fue respondida por un total de 28 personas, </a:t>
            </a:r>
            <a:r>
              <a:rPr lang="es-MX" sz="1800" dirty="0"/>
              <a:t>donde el </a:t>
            </a:r>
            <a:r>
              <a:rPr lang="es-MX" sz="1800" b="1" dirty="0" smtClean="0">
                <a:solidFill>
                  <a:srgbClr val="00B050"/>
                </a:solidFill>
              </a:rPr>
              <a:t>86% </a:t>
            </a:r>
            <a:r>
              <a:rPr lang="es-MX" sz="1800" dirty="0"/>
              <a:t>dio una calificación de </a:t>
            </a:r>
            <a:r>
              <a:rPr lang="es-MX" sz="1800" dirty="0">
                <a:solidFill>
                  <a:schemeClr val="tx1"/>
                </a:solidFill>
              </a:rPr>
              <a:t>5</a:t>
            </a:r>
            <a:r>
              <a:rPr lang="es-MX" sz="1800" dirty="0"/>
              <a:t> </a:t>
            </a:r>
            <a:r>
              <a:rPr lang="es-MX" sz="1800" dirty="0" smtClean="0"/>
              <a:t>como </a:t>
            </a:r>
            <a:r>
              <a:rPr lang="es-MX" sz="1800" b="1" dirty="0" smtClean="0">
                <a:solidFill>
                  <a:srgbClr val="00B050"/>
                </a:solidFill>
              </a:rPr>
              <a:t>“Muy Satisfecho”</a:t>
            </a:r>
            <a:r>
              <a:rPr lang="es-MX" sz="1800" dirty="0" smtClean="0">
                <a:solidFill>
                  <a:schemeClr val="tx1"/>
                </a:solidFill>
              </a:rPr>
              <a:t> y el </a:t>
            </a:r>
            <a:r>
              <a:rPr lang="es-MX" sz="1800" b="1" dirty="0" smtClean="0">
                <a:solidFill>
                  <a:srgbClr val="00B050"/>
                </a:solidFill>
              </a:rPr>
              <a:t>14% </a:t>
            </a:r>
            <a:r>
              <a:rPr lang="es-MX" sz="1800" dirty="0"/>
              <a:t>dio una </a:t>
            </a:r>
            <a:r>
              <a:rPr lang="es-MX" sz="1800" dirty="0" smtClean="0"/>
              <a:t>calificación </a:t>
            </a:r>
            <a:r>
              <a:rPr lang="es-MX" sz="1800" dirty="0"/>
              <a:t>de 4</a:t>
            </a:r>
            <a:r>
              <a:rPr lang="es-MX" sz="1800" dirty="0" smtClean="0"/>
              <a:t>, ubicándose </a:t>
            </a:r>
            <a:r>
              <a:rPr lang="es-MX" sz="1800" dirty="0"/>
              <a:t>en un resultado de </a:t>
            </a:r>
            <a:r>
              <a:rPr lang="es-MX" sz="1800" b="1" dirty="0">
                <a:solidFill>
                  <a:srgbClr val="00B050"/>
                </a:solidFill>
              </a:rPr>
              <a:t>“Satisfecho</a:t>
            </a:r>
            <a:r>
              <a:rPr lang="es-MX" sz="1800" b="1" dirty="0" smtClean="0">
                <a:solidFill>
                  <a:srgbClr val="00B050"/>
                </a:solidFill>
              </a:rPr>
              <a:t>”</a:t>
            </a:r>
            <a:endParaRPr lang="es-CO" altLang="es-CO" sz="1800" dirty="0">
              <a:solidFill>
                <a:schemeClr val="tx1"/>
              </a:solidFill>
            </a:endParaRPr>
          </a:p>
        </p:txBody>
      </p:sp>
      <p:pic>
        <p:nvPicPr>
          <p:cNvPr id="12" name="Picture 2" descr="logo vector DIAN Colombia » Free download :: Descarga gratuita »  vectorlogo.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1"/>
          <a:stretch/>
        </p:blipFill>
        <p:spPr bwMode="auto">
          <a:xfrm rot="16200000">
            <a:off x="10724286" y="3188326"/>
            <a:ext cx="2207438" cy="9611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5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9" y="57266"/>
            <a:ext cx="10500360" cy="130573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accent5">
                    <a:lumMod val="50000"/>
                  </a:schemeClr>
                </a:solidFill>
              </a:rPr>
              <a:t>Resultados encuestas de satisfacción </a:t>
            </a:r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16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Resultados </a:t>
            </a:r>
            <a:r>
              <a:rPr lang="es-CO" altLang="es-CO" sz="1600" b="1" dirty="0">
                <a:solidFill>
                  <a:schemeClr val="bg1"/>
                </a:solidFill>
                <a:latin typeface="Gadugi" panose="020B0502040204020203" pitchFamily="34" charset="0"/>
              </a:rPr>
              <a:t>y evidencias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31850" y="1057568"/>
            <a:ext cx="10456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00B050"/>
                </a:solidFill>
              </a:rPr>
              <a:t>28/09/2023</a:t>
            </a:r>
            <a:r>
              <a:rPr lang="es-MX" dirty="0">
                <a:solidFill>
                  <a:srgbClr val="00B050"/>
                </a:solidFill>
              </a:rPr>
              <a:t>: </a:t>
            </a:r>
            <a:r>
              <a:rPr lang="es-MX" dirty="0" smtClean="0"/>
              <a:t>Mesas </a:t>
            </a:r>
            <a:r>
              <a:rPr lang="es-MX" dirty="0"/>
              <a:t>técnicas con los gremios y capacitación a los empresarios sobre el Certificado de Carencia de Informe por Tráfico de Estupefacientes - CCITE , Conceptos Técnicos de mezclas y comercio exterior de sustancias químicas controladas. </a:t>
            </a:r>
          </a:p>
        </p:txBody>
      </p:sp>
      <p:pic>
        <p:nvPicPr>
          <p:cNvPr id="13" name="Picture 4" descr="Analdex Colombia (@AnaldexColombia) / 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2" b="23172"/>
          <a:stretch/>
        </p:blipFill>
        <p:spPr bwMode="auto">
          <a:xfrm rot="16200000">
            <a:off x="10952829" y="3595354"/>
            <a:ext cx="1563044" cy="92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302884"/>
              </p:ext>
            </p:extLst>
          </p:nvPr>
        </p:nvGraphicFramePr>
        <p:xfrm>
          <a:off x="6089650" y="3136105"/>
          <a:ext cx="3724796" cy="1988384"/>
        </p:xfrm>
        <a:graphic>
          <a:graphicData uri="http://schemas.openxmlformats.org/drawingml/2006/table">
            <a:tbl>
              <a:tblPr/>
              <a:tblGrid>
                <a:gridCol w="1862398">
                  <a:extLst>
                    <a:ext uri="{9D8B030D-6E8A-4147-A177-3AD203B41FA5}">
                      <a16:colId xmlns:a16="http://schemas.microsoft.com/office/drawing/2014/main" val="938649758"/>
                    </a:ext>
                  </a:extLst>
                </a:gridCol>
                <a:gridCol w="1862398">
                  <a:extLst>
                    <a:ext uri="{9D8B030D-6E8A-4147-A177-3AD203B41FA5}">
                      <a16:colId xmlns:a16="http://schemas.microsoft.com/office/drawing/2014/main" val="2371263762"/>
                    </a:ext>
                  </a:extLst>
                </a:gridCol>
              </a:tblGrid>
              <a:tr h="33257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News Gothic MT" panose="020B0504020203020204"/>
                        </a:rPr>
                        <a:t>Calificación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ews Gothic MT" panose="020B0504020203020204"/>
                        </a:rPr>
                        <a:t>Porcentaje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556608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Muy satisfecho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888146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Satisfecho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043024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Conforme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976171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Insatisfecho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833700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Muy insatisfecho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686660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638851"/>
                  </a:ext>
                </a:extLst>
              </a:tr>
            </a:tbl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831850" y="2313995"/>
            <a:ext cx="108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 encuesta está estructurada por (5) preguntas, a continuación se presentan los resultados generales: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504089" y="3453264"/>
            <a:ext cx="3998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i="1" dirty="0" smtClean="0">
                <a:solidFill>
                  <a:srgbClr val="0070C0"/>
                </a:solidFill>
              </a:rPr>
              <a:t>¿Qué miden las preguntas?</a:t>
            </a:r>
          </a:p>
          <a:p>
            <a:pPr marL="342900" indent="-342900">
              <a:buAutoNum type="arabicPeriod"/>
            </a:pPr>
            <a:r>
              <a:rPr lang="es-MX" sz="1400" i="1" dirty="0" smtClean="0"/>
              <a:t>Valoración de los espacios. </a:t>
            </a:r>
          </a:p>
          <a:p>
            <a:pPr marL="342900" indent="-342900">
              <a:buAutoNum type="arabicPeriod"/>
            </a:pPr>
            <a:r>
              <a:rPr lang="es-MX" sz="1400" i="1" dirty="0" smtClean="0"/>
              <a:t>Calidad del contenido presentado.</a:t>
            </a:r>
          </a:p>
          <a:p>
            <a:pPr marL="342900" indent="-342900">
              <a:buAutoNum type="arabicPeriod"/>
            </a:pPr>
            <a:r>
              <a:rPr lang="es-MX" sz="1400" i="1" dirty="0" smtClean="0"/>
              <a:t>Manejo de los conocimientos.</a:t>
            </a:r>
          </a:p>
          <a:p>
            <a:pPr marL="342900" indent="-342900">
              <a:buAutoNum type="arabicPeriod"/>
            </a:pPr>
            <a:r>
              <a:rPr lang="es-MX" sz="1400" i="1" dirty="0" smtClean="0"/>
              <a:t>Duración del espacio. </a:t>
            </a:r>
          </a:p>
          <a:p>
            <a:pPr marL="342900" indent="-342900">
              <a:buAutoNum type="arabicPeriod"/>
            </a:pPr>
            <a:r>
              <a:rPr lang="es-MX" sz="1400" i="1" dirty="0" smtClean="0"/>
              <a:t>Resolución de dudas. </a:t>
            </a:r>
            <a:endParaRPr lang="es-CO" sz="1400" i="1" dirty="0"/>
          </a:p>
        </p:txBody>
      </p:sp>
      <p:sp>
        <p:nvSpPr>
          <p:cNvPr id="24" name="CuadroTexto 2">
            <a:extLst>
              <a:ext uri="{FF2B5EF4-FFF2-40B4-BE49-F238E27FC236}">
                <a16:creationId xmlns:a16="http://schemas.microsoft.com/office/drawing/2014/main" id="{664598A6-4C02-1885-F2C5-E2FBF839B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97" y="5420302"/>
            <a:ext cx="106081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s-MX" sz="1800" dirty="0" smtClean="0"/>
              <a:t>La encuesta fue respondida por un total de 41 personas, </a:t>
            </a:r>
            <a:r>
              <a:rPr lang="es-MX" sz="1800" dirty="0"/>
              <a:t>donde el </a:t>
            </a:r>
            <a:r>
              <a:rPr lang="es-MX" sz="1800" b="1" dirty="0" smtClean="0">
                <a:solidFill>
                  <a:srgbClr val="00B050"/>
                </a:solidFill>
              </a:rPr>
              <a:t>50% </a:t>
            </a:r>
            <a:r>
              <a:rPr lang="es-MX" sz="1800" dirty="0"/>
              <a:t>dio una calificación de </a:t>
            </a:r>
            <a:r>
              <a:rPr lang="es-MX" sz="1800" dirty="0">
                <a:solidFill>
                  <a:schemeClr val="tx1"/>
                </a:solidFill>
              </a:rPr>
              <a:t>5</a:t>
            </a:r>
            <a:r>
              <a:rPr lang="es-MX" sz="1800" dirty="0"/>
              <a:t> </a:t>
            </a:r>
            <a:r>
              <a:rPr lang="es-MX" sz="1800" dirty="0" smtClean="0"/>
              <a:t>como </a:t>
            </a:r>
            <a:r>
              <a:rPr lang="es-MX" sz="1800" b="1" dirty="0" smtClean="0">
                <a:solidFill>
                  <a:srgbClr val="00B050"/>
                </a:solidFill>
              </a:rPr>
              <a:t>“Muy Satisfecho”</a:t>
            </a:r>
            <a:r>
              <a:rPr lang="es-MX" sz="1800" dirty="0" smtClean="0">
                <a:solidFill>
                  <a:schemeClr val="tx1"/>
                </a:solidFill>
              </a:rPr>
              <a:t>, el </a:t>
            </a:r>
            <a:r>
              <a:rPr lang="es-MX" sz="1800" b="1" dirty="0" smtClean="0">
                <a:solidFill>
                  <a:srgbClr val="00B050"/>
                </a:solidFill>
              </a:rPr>
              <a:t>33% </a:t>
            </a:r>
            <a:r>
              <a:rPr lang="es-MX" sz="1800" dirty="0"/>
              <a:t>dio una </a:t>
            </a:r>
            <a:r>
              <a:rPr lang="es-MX" sz="1800" dirty="0" smtClean="0"/>
              <a:t>calificación </a:t>
            </a:r>
            <a:r>
              <a:rPr lang="es-MX" sz="1800" dirty="0"/>
              <a:t>de 4</a:t>
            </a:r>
            <a:r>
              <a:rPr lang="es-MX" sz="1800" dirty="0" smtClean="0"/>
              <a:t>, ubicándose </a:t>
            </a:r>
            <a:r>
              <a:rPr lang="es-MX" sz="1800" dirty="0"/>
              <a:t>en un resultado de </a:t>
            </a:r>
            <a:r>
              <a:rPr lang="es-MX" sz="1800" b="1" dirty="0">
                <a:solidFill>
                  <a:srgbClr val="00B050"/>
                </a:solidFill>
              </a:rPr>
              <a:t>“Satisfecho</a:t>
            </a:r>
            <a:r>
              <a:rPr lang="es-MX" sz="1800" b="1" dirty="0" smtClean="0">
                <a:solidFill>
                  <a:srgbClr val="00B050"/>
                </a:solidFill>
              </a:rPr>
              <a:t>” </a:t>
            </a:r>
            <a:r>
              <a:rPr lang="es-MX" sz="1800" dirty="0" smtClean="0">
                <a:solidFill>
                  <a:schemeClr val="tx1"/>
                </a:solidFill>
              </a:rPr>
              <a:t>y el </a:t>
            </a:r>
            <a:r>
              <a:rPr lang="es-MX" sz="1800" b="1" dirty="0" smtClean="0">
                <a:solidFill>
                  <a:srgbClr val="FFFF00"/>
                </a:solidFill>
              </a:rPr>
              <a:t>17% </a:t>
            </a:r>
            <a:r>
              <a:rPr lang="es-MX" sz="1800" dirty="0" smtClean="0">
                <a:solidFill>
                  <a:schemeClr val="tx1"/>
                </a:solidFill>
              </a:rPr>
              <a:t>se sienten </a:t>
            </a:r>
            <a:r>
              <a:rPr lang="es-MX" sz="1800" b="1" dirty="0" smtClean="0">
                <a:solidFill>
                  <a:srgbClr val="FFFF00"/>
                </a:solidFill>
              </a:rPr>
              <a:t>conformes</a:t>
            </a:r>
            <a:r>
              <a:rPr lang="es-MX" sz="1800" dirty="0" smtClean="0">
                <a:solidFill>
                  <a:schemeClr val="tx1"/>
                </a:solidFill>
              </a:rPr>
              <a:t> con los espacios realizados. </a:t>
            </a:r>
            <a:endParaRPr lang="es-CO" altLang="es-CO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9" y="57266"/>
            <a:ext cx="10500360" cy="130573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accent5">
                    <a:lumMod val="50000"/>
                  </a:schemeClr>
                </a:solidFill>
              </a:rPr>
              <a:t>Resultados encuestas de satisfacción </a:t>
            </a:r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16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Resultados </a:t>
            </a:r>
            <a:r>
              <a:rPr lang="es-CO" altLang="es-CO" sz="1600" b="1" dirty="0">
                <a:solidFill>
                  <a:schemeClr val="bg1"/>
                </a:solidFill>
                <a:latin typeface="Gadugi" panose="020B0502040204020203" pitchFamily="34" charset="0"/>
              </a:rPr>
              <a:t>y evidencias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31850" y="1057568"/>
            <a:ext cx="10456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00B050"/>
                </a:solidFill>
              </a:rPr>
              <a:t>24/11/2023</a:t>
            </a:r>
            <a:r>
              <a:rPr lang="es-MX" dirty="0">
                <a:solidFill>
                  <a:srgbClr val="00B050"/>
                </a:solidFill>
              </a:rPr>
              <a:t>: </a:t>
            </a:r>
            <a:r>
              <a:rPr lang="es-MX" dirty="0"/>
              <a:t>Con respecto a los compromisos de la mesa de facilitación de comercio para las sustancias químicas controladas y en el marco de la gestión de Acuerdos de Cooperación no Vinculantes, se capacitó a los usuarios de la ANDI, sobre el control de Sustancias Químicas controladas, el trámite de expedición de Certificado de Carencia de Informes por Tráfico de Estupefacientes - CCITE, Conceptos Técnicos de mezclas y comercio exterior.</a:t>
            </a:r>
            <a:endParaRPr lang="es-MX" sz="1600" dirty="0"/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47991"/>
              </p:ext>
            </p:extLst>
          </p:nvPr>
        </p:nvGraphicFramePr>
        <p:xfrm>
          <a:off x="6089650" y="3136105"/>
          <a:ext cx="3724796" cy="1988384"/>
        </p:xfrm>
        <a:graphic>
          <a:graphicData uri="http://schemas.openxmlformats.org/drawingml/2006/table">
            <a:tbl>
              <a:tblPr/>
              <a:tblGrid>
                <a:gridCol w="1862398">
                  <a:extLst>
                    <a:ext uri="{9D8B030D-6E8A-4147-A177-3AD203B41FA5}">
                      <a16:colId xmlns:a16="http://schemas.microsoft.com/office/drawing/2014/main" val="938649758"/>
                    </a:ext>
                  </a:extLst>
                </a:gridCol>
                <a:gridCol w="1862398">
                  <a:extLst>
                    <a:ext uri="{9D8B030D-6E8A-4147-A177-3AD203B41FA5}">
                      <a16:colId xmlns:a16="http://schemas.microsoft.com/office/drawing/2014/main" val="2371263762"/>
                    </a:ext>
                  </a:extLst>
                </a:gridCol>
              </a:tblGrid>
              <a:tr h="33257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News Gothic MT" panose="020B0504020203020204"/>
                        </a:rPr>
                        <a:t>Calificación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ews Gothic MT" panose="020B0504020203020204"/>
                        </a:rPr>
                        <a:t>Porcentaje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556608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Muy satisfecho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888146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Satisfecho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043024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Conforme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976171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Insatisfecho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833700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Muy insatisfecho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686660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638851"/>
                  </a:ext>
                </a:extLst>
              </a:tr>
            </a:tbl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831848" y="2501889"/>
            <a:ext cx="108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La encuesta está estructurada por (5) preguntas, a continuación se presentan los resultados generales: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504089" y="3453264"/>
            <a:ext cx="3998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i="1" dirty="0" smtClean="0">
                <a:solidFill>
                  <a:srgbClr val="0070C0"/>
                </a:solidFill>
              </a:rPr>
              <a:t>¿Qué miden las preguntas?</a:t>
            </a:r>
          </a:p>
          <a:p>
            <a:pPr marL="342900" indent="-342900">
              <a:buAutoNum type="arabicPeriod"/>
            </a:pPr>
            <a:r>
              <a:rPr lang="es-MX" sz="1400" i="1" dirty="0" smtClean="0"/>
              <a:t>Valoración de los espacios. </a:t>
            </a:r>
          </a:p>
          <a:p>
            <a:pPr marL="342900" indent="-342900">
              <a:buAutoNum type="arabicPeriod"/>
            </a:pPr>
            <a:r>
              <a:rPr lang="es-MX" sz="1400" i="1" dirty="0" smtClean="0"/>
              <a:t>Calidad del contenido presentado.</a:t>
            </a:r>
          </a:p>
          <a:p>
            <a:pPr marL="342900" indent="-342900">
              <a:buAutoNum type="arabicPeriod"/>
            </a:pPr>
            <a:r>
              <a:rPr lang="es-MX" sz="1400" i="1" dirty="0" smtClean="0"/>
              <a:t>Manejo de los conocimientos.</a:t>
            </a:r>
          </a:p>
          <a:p>
            <a:pPr marL="342900" indent="-342900">
              <a:buAutoNum type="arabicPeriod"/>
            </a:pPr>
            <a:r>
              <a:rPr lang="es-MX" sz="1400" i="1" dirty="0" smtClean="0"/>
              <a:t>Duración del espacio. </a:t>
            </a:r>
          </a:p>
          <a:p>
            <a:pPr marL="342900" indent="-342900">
              <a:buAutoNum type="arabicPeriod"/>
            </a:pPr>
            <a:r>
              <a:rPr lang="es-MX" sz="1400" i="1" dirty="0" smtClean="0"/>
              <a:t>Resolución de dudas. </a:t>
            </a:r>
            <a:endParaRPr lang="es-CO" sz="1400" i="1" dirty="0"/>
          </a:p>
        </p:txBody>
      </p:sp>
      <p:sp>
        <p:nvSpPr>
          <p:cNvPr id="24" name="CuadroTexto 2">
            <a:extLst>
              <a:ext uri="{FF2B5EF4-FFF2-40B4-BE49-F238E27FC236}">
                <a16:creationId xmlns:a16="http://schemas.microsoft.com/office/drawing/2014/main" id="{664598A6-4C02-1885-F2C5-E2FBF839B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48" y="5483150"/>
            <a:ext cx="10608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s-MX" sz="1800" dirty="0" smtClean="0"/>
              <a:t>La encuesta fue respondida por un total de 36 personas, </a:t>
            </a:r>
            <a:r>
              <a:rPr lang="es-MX" sz="1800" dirty="0"/>
              <a:t>donde el </a:t>
            </a:r>
            <a:r>
              <a:rPr lang="es-MX" sz="1800" b="1" dirty="0">
                <a:solidFill>
                  <a:srgbClr val="00B050"/>
                </a:solidFill>
              </a:rPr>
              <a:t>6</a:t>
            </a:r>
            <a:r>
              <a:rPr lang="es-MX" sz="1800" b="1" dirty="0" smtClean="0">
                <a:solidFill>
                  <a:srgbClr val="00B050"/>
                </a:solidFill>
              </a:rPr>
              <a:t>0% </a:t>
            </a:r>
            <a:r>
              <a:rPr lang="es-MX" sz="1800" dirty="0"/>
              <a:t>dio una calificación de </a:t>
            </a:r>
            <a:r>
              <a:rPr lang="es-MX" sz="1800" dirty="0">
                <a:solidFill>
                  <a:schemeClr val="tx1"/>
                </a:solidFill>
              </a:rPr>
              <a:t>5</a:t>
            </a:r>
            <a:r>
              <a:rPr lang="es-MX" sz="1800" dirty="0"/>
              <a:t> </a:t>
            </a:r>
            <a:r>
              <a:rPr lang="es-MX" sz="1800" dirty="0" smtClean="0"/>
              <a:t>como </a:t>
            </a:r>
            <a:r>
              <a:rPr lang="es-MX" sz="1800" b="1" dirty="0" smtClean="0">
                <a:solidFill>
                  <a:srgbClr val="00B050"/>
                </a:solidFill>
              </a:rPr>
              <a:t>“Muy Satisfecho”</a:t>
            </a:r>
            <a:r>
              <a:rPr lang="es-MX" sz="1800" dirty="0">
                <a:solidFill>
                  <a:schemeClr val="tx1"/>
                </a:solidFill>
              </a:rPr>
              <a:t> </a:t>
            </a:r>
            <a:r>
              <a:rPr lang="es-MX" sz="1800" dirty="0" smtClean="0">
                <a:solidFill>
                  <a:schemeClr val="tx1"/>
                </a:solidFill>
              </a:rPr>
              <a:t>y el </a:t>
            </a:r>
            <a:r>
              <a:rPr lang="es-MX" sz="1800" b="1" dirty="0" smtClean="0">
                <a:solidFill>
                  <a:srgbClr val="00B050"/>
                </a:solidFill>
              </a:rPr>
              <a:t>40% </a:t>
            </a:r>
            <a:r>
              <a:rPr lang="es-MX" sz="1800" dirty="0"/>
              <a:t>dio una </a:t>
            </a:r>
            <a:r>
              <a:rPr lang="es-MX" sz="1800" dirty="0" smtClean="0"/>
              <a:t>calificación </a:t>
            </a:r>
            <a:r>
              <a:rPr lang="es-MX" sz="1800" dirty="0"/>
              <a:t>de 4</a:t>
            </a:r>
            <a:r>
              <a:rPr lang="es-MX" sz="1800" dirty="0" smtClean="0"/>
              <a:t>, ubicándose </a:t>
            </a:r>
            <a:r>
              <a:rPr lang="es-MX" sz="1800" dirty="0"/>
              <a:t>en un resultado de </a:t>
            </a:r>
            <a:r>
              <a:rPr lang="es-MX" sz="1800" b="1" dirty="0">
                <a:solidFill>
                  <a:srgbClr val="00B050"/>
                </a:solidFill>
              </a:rPr>
              <a:t>“Satisfecho</a:t>
            </a:r>
            <a:r>
              <a:rPr lang="es-MX" sz="1800" b="1" dirty="0" smtClean="0">
                <a:solidFill>
                  <a:srgbClr val="00B050"/>
                </a:solidFill>
              </a:rPr>
              <a:t>”.</a:t>
            </a:r>
            <a:endParaRPr lang="es-CO" altLang="es-CO" sz="1800" dirty="0">
              <a:solidFill>
                <a:schemeClr val="tx1"/>
              </a:solidFill>
            </a:endParaRPr>
          </a:p>
        </p:txBody>
      </p:sp>
      <p:pic>
        <p:nvPicPr>
          <p:cNvPr id="12" name="Picture 6" descr="Asociación Nacional de Empresarios de Colombia (ANDI) - BNamer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02583" y="3705926"/>
            <a:ext cx="1249323" cy="7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9" y="57266"/>
            <a:ext cx="10500360" cy="130573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>
                <a:solidFill>
                  <a:schemeClr val="accent5">
                    <a:lumMod val="50000"/>
                  </a:schemeClr>
                </a:solidFill>
              </a:rPr>
              <a:t>Registro fotográfico</a:t>
            </a:r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36" y="1362999"/>
            <a:ext cx="3525474" cy="48453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9" r="-977" b="46794"/>
          <a:stretch/>
        </p:blipFill>
        <p:spPr>
          <a:xfrm>
            <a:off x="8241563" y="4142683"/>
            <a:ext cx="3105887" cy="21031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" t="22788" r="363" b="47636"/>
          <a:stretch/>
        </p:blipFill>
        <p:spPr>
          <a:xfrm>
            <a:off x="4581668" y="4180090"/>
            <a:ext cx="3056379" cy="20283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27307" t="47053" r="17569" b="2238"/>
          <a:stretch/>
        </p:blipFill>
        <p:spPr>
          <a:xfrm>
            <a:off x="4734239" y="1237413"/>
            <a:ext cx="6172059" cy="259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9" y="57266"/>
            <a:ext cx="10500360" cy="130573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>
                <a:solidFill>
                  <a:schemeClr val="accent5">
                    <a:lumMod val="50000"/>
                  </a:schemeClr>
                </a:solidFill>
              </a:rPr>
              <a:t>Conclusiones</a:t>
            </a:r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sp>
        <p:nvSpPr>
          <p:cNvPr id="2" name="Rectángulo 1"/>
          <p:cNvSpPr/>
          <p:nvPr/>
        </p:nvSpPr>
        <p:spPr>
          <a:xfrm>
            <a:off x="831850" y="1157320"/>
            <a:ext cx="104568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/>
              <a:t>Los espacios desarrollados como capacitaciones y mesas de trabajo a otras </a:t>
            </a:r>
            <a:r>
              <a:rPr lang="es-MX" sz="2000" dirty="0" smtClean="0"/>
              <a:t>entidades </a:t>
            </a:r>
            <a:r>
              <a:rPr lang="es-MX" sz="2000" dirty="0"/>
              <a:t>permiten </a:t>
            </a:r>
            <a:r>
              <a:rPr lang="es-MX" sz="2000" dirty="0" smtClean="0"/>
              <a:t>fortalecer y robustecer </a:t>
            </a:r>
            <a:r>
              <a:rPr lang="es-MX" sz="2000" dirty="0"/>
              <a:t>el control a las sustancias y productos químicos controlados</a:t>
            </a:r>
            <a:r>
              <a:rPr lang="es-MX" sz="2000" dirty="0" smtClean="0"/>
              <a:t>.</a:t>
            </a:r>
          </a:p>
          <a:p>
            <a:pPr algn="just"/>
            <a:endParaRPr lang="es-MX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 smtClean="0"/>
              <a:t>Las capacitaciones virtuales permiten servir de consulta a los sujetos de control en cuanto a la usabilidad del Sistema de Información para el Control de Sustancias Químicas – SICOQ y normatividad vigente. </a:t>
            </a:r>
          </a:p>
          <a:p>
            <a:pPr algn="just"/>
            <a:endParaRPr lang="es-MX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 smtClean="0"/>
              <a:t>Las capacitaciones virtuales dificultan obtener un mayor número de encuestas realizadas ya que las personas no las responden.</a:t>
            </a:r>
          </a:p>
          <a:p>
            <a:pPr algn="just"/>
            <a:endParaRPr lang="es-MX" sz="2000" dirty="0"/>
          </a:p>
        </p:txBody>
      </p:sp>
      <p:pic>
        <p:nvPicPr>
          <p:cNvPr id="11266" name="Picture 2" descr="Webquest Creator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4"/>
          <a:stretch/>
        </p:blipFill>
        <p:spPr bwMode="auto">
          <a:xfrm>
            <a:off x="5035636" y="4363923"/>
            <a:ext cx="1949389" cy="227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35" y="6054319"/>
            <a:ext cx="8560904" cy="803681"/>
          </a:xfrm>
        </p:spPr>
        <p:txBody>
          <a:bodyPr>
            <a:noAutofit/>
          </a:bodyPr>
          <a:lstStyle/>
          <a:p>
            <a:r>
              <a:rPr lang="es-MX" sz="2400" b="1" dirty="0" smtClean="0">
                <a:latin typeface="Helvetica" pitchFamily="2" charset="0"/>
              </a:rPr>
              <a:t>Subdirección de Control y Fiscalización de Sustancias Químicas y Estupefacientes. </a:t>
            </a:r>
            <a:br>
              <a:rPr lang="es-MX" sz="2400" b="1" dirty="0" smtClean="0">
                <a:latin typeface="Helvetica" pitchFamily="2" charset="0"/>
              </a:rPr>
            </a:br>
            <a:r>
              <a:rPr lang="es-MX" sz="2400" b="1" dirty="0">
                <a:latin typeface="Helvetica" pitchFamily="2" charset="0"/>
              </a:rPr>
              <a:t/>
            </a:r>
            <a:br>
              <a:rPr lang="es-MX" sz="2400" b="1" dirty="0">
                <a:latin typeface="Helvetica" pitchFamily="2" charset="0"/>
              </a:rPr>
            </a:br>
            <a:r>
              <a:rPr lang="es-MX" sz="2400" b="1" dirty="0" smtClean="0">
                <a:latin typeface="Helvetica" pitchFamily="2" charset="0"/>
              </a:rPr>
              <a:t>Grupo Sustancias Químicas</a:t>
            </a:r>
            <a:br>
              <a:rPr lang="es-MX" sz="2400" b="1" dirty="0" smtClean="0">
                <a:latin typeface="Helvetica" pitchFamily="2" charset="0"/>
              </a:rPr>
            </a:br>
            <a:r>
              <a:rPr lang="es-MX" sz="2400" b="1" dirty="0" smtClean="0">
                <a:latin typeface="Helvetica" pitchFamily="2" charset="0"/>
              </a:rPr>
              <a:t>2023</a:t>
            </a:r>
            <a:endParaRPr lang="es-CO" sz="2400" b="1" dirty="0">
              <a:latin typeface="Helvetica" pitchFamily="2" charset="0"/>
            </a:endParaRP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 txBox="1">
            <a:spLocks/>
          </p:cNvSpPr>
          <p:nvPr/>
        </p:nvSpPr>
        <p:spPr>
          <a:xfrm>
            <a:off x="147735" y="1706880"/>
            <a:ext cx="8560904" cy="30813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solidFill>
                  <a:schemeClr val="bg1"/>
                </a:solidFill>
                <a:latin typeface="Helvetica" pitchFamily="2" charset="0"/>
              </a:rPr>
              <a:t>Informe de resultados sobre encuentros dirigido a grupos de valor y ciudadanía en general </a:t>
            </a:r>
            <a:r>
              <a:rPr lang="es-CO" sz="3600" b="1" dirty="0" smtClean="0">
                <a:solidFill>
                  <a:schemeClr val="bg1"/>
                </a:solidFill>
                <a:latin typeface="Helvetica" pitchFamily="2" charset="0"/>
              </a:rPr>
              <a:t/>
            </a:r>
            <a:br>
              <a:rPr lang="es-CO" sz="3600" b="1" dirty="0" smtClean="0">
                <a:solidFill>
                  <a:schemeClr val="bg1"/>
                </a:solidFill>
                <a:latin typeface="Helvetica" pitchFamily="2" charset="0"/>
              </a:rPr>
            </a:br>
            <a:r>
              <a:rPr lang="es-MX" sz="3600" b="1" dirty="0" smtClean="0">
                <a:solidFill>
                  <a:schemeClr val="bg1"/>
                </a:solidFill>
                <a:latin typeface="Helvetica" pitchFamily="2" charset="0"/>
              </a:rPr>
              <a:t>enfocado a la orientación sobre el trámite, aclaración de normatividad y conceptos técnicos.</a:t>
            </a:r>
            <a:endParaRPr lang="es-CO" sz="36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61" y="432954"/>
            <a:ext cx="10515600" cy="778725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>
                <a:solidFill>
                  <a:schemeClr val="accent5">
                    <a:lumMod val="50000"/>
                  </a:schemeClr>
                </a:solidFill>
              </a:rPr>
              <a:t>Objetivo del informe</a:t>
            </a:r>
            <a:endParaRPr lang="es-CO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CDE9064-BE3D-EC54-37B7-ED0622C09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933" y="1335718"/>
            <a:ext cx="10515600" cy="2832934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>
                <a:solidFill>
                  <a:schemeClr val="tx1"/>
                </a:solidFill>
              </a:rPr>
              <a:t>Dar a conocer los resultados de las sesiones de </a:t>
            </a:r>
            <a:r>
              <a:rPr lang="es-MX" dirty="0" smtClean="0">
                <a:solidFill>
                  <a:schemeClr val="tx1"/>
                </a:solidFill>
              </a:rPr>
              <a:t>los “encuentros </a:t>
            </a:r>
            <a:r>
              <a:rPr lang="es-MX" dirty="0">
                <a:solidFill>
                  <a:schemeClr val="tx1"/>
                </a:solidFill>
              </a:rPr>
              <a:t>presenciales y/o virtuales </a:t>
            </a:r>
            <a:r>
              <a:rPr lang="es-MX" dirty="0" smtClean="0">
                <a:solidFill>
                  <a:schemeClr val="tx1"/>
                </a:solidFill>
              </a:rPr>
              <a:t>realizados enfocados </a:t>
            </a:r>
            <a:r>
              <a:rPr lang="es-MX" dirty="0">
                <a:solidFill>
                  <a:schemeClr val="tx1"/>
                </a:solidFill>
              </a:rPr>
              <a:t>a la orientación sobre el trámite, aclaración de </a:t>
            </a:r>
            <a:r>
              <a:rPr lang="es-MX" dirty="0" smtClean="0">
                <a:solidFill>
                  <a:schemeClr val="tx1"/>
                </a:solidFill>
              </a:rPr>
              <a:t>normatividad y conceptos técnicos” dirigidos a </a:t>
            </a:r>
            <a:r>
              <a:rPr lang="es-MX" dirty="0">
                <a:solidFill>
                  <a:schemeClr val="tx1"/>
                </a:solidFill>
              </a:rPr>
              <a:t>la ciudadanía, empresarios y demás grupos de interés del Ministerio de Justicia y del Derecho.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Estos encuentros tienen como principal objetivo </a:t>
            </a:r>
            <a:r>
              <a:rPr lang="es-MX" dirty="0">
                <a:solidFill>
                  <a:schemeClr val="tx1"/>
                </a:solidFill>
              </a:rPr>
              <a:t>socializar el uso del sistema de información para el control de sustancias y productos químicos – SICOQ en el marco de la normativo de control de sustancias químicas.</a:t>
            </a:r>
          </a:p>
          <a:p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pic>
        <p:nvPicPr>
          <p:cNvPr id="1030" name="Picture 6" descr="seminario web, capacitación en línea o banner de seminario basado en  Internet con personajes de dibujos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442193" y="4235114"/>
            <a:ext cx="4006402" cy="240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stancias químicas - Iconos gratis de educación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621" y="5037513"/>
            <a:ext cx="1292684" cy="129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ctores e ilustraciones de Mezcla quimica para descargar gratis | Freep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44" y="4501397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derecha 3"/>
          <p:cNvSpPr/>
          <p:nvPr/>
        </p:nvSpPr>
        <p:spPr>
          <a:xfrm>
            <a:off x="5660967" y="5195455"/>
            <a:ext cx="1113906" cy="488400"/>
          </a:xfrm>
          <a:prstGeom prst="righ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94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ersonaje de dibujos animados masculino 3d con gesto explicativo | Foto  Prem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7" t="17310" r="27388" b="17580"/>
          <a:stretch/>
        </p:blipFill>
        <p:spPr bwMode="auto">
          <a:xfrm>
            <a:off x="2167465" y="2858262"/>
            <a:ext cx="2108201" cy="369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410" y="166255"/>
            <a:ext cx="10332143" cy="838373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solidFill>
                  <a:schemeClr val="accent5">
                    <a:lumMod val="50000"/>
                  </a:schemeClr>
                </a:solidFill>
              </a:rPr>
              <a:t>Metodología</a:t>
            </a:r>
            <a:endParaRPr lang="es-CO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CDE9064-BE3D-EC54-37B7-ED0622C09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687714" y="1175324"/>
            <a:ext cx="55086" cy="1063587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4338A3-DB85-5B92-86DD-8B102E3F81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744765"/>
              </p:ext>
            </p:extLst>
          </p:nvPr>
        </p:nvGraphicFramePr>
        <p:xfrm>
          <a:off x="2954142" y="2291783"/>
          <a:ext cx="7705392" cy="4228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38674" y="1048041"/>
            <a:ext cx="11067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A continuación, se presenta la metodología utilizada por la Subdirección de Control y Fiscalización de Sustancias Químicas y Estupefacientes para el desarrollo de las capacitaciones y la obtención de resultados.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49581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864" y="746185"/>
            <a:ext cx="9159240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>
                <a:solidFill>
                  <a:schemeClr val="accent5">
                    <a:lumMod val="50000"/>
                  </a:schemeClr>
                </a:solidFill>
              </a:rPr>
              <a:t>Divulgación de información</a:t>
            </a:r>
            <a:endParaRPr lang="es-CO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9A98B20-1DD8-5021-0DFC-29F1E4FC4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654" y="1709738"/>
            <a:ext cx="6540731" cy="2244436"/>
          </a:xfrm>
        </p:spPr>
        <p:txBody>
          <a:bodyPr/>
          <a:lstStyle/>
          <a:p>
            <a:pPr marL="0" indent="0" algn="just">
              <a:buNone/>
            </a:pPr>
            <a:r>
              <a:rPr lang="es-CO" altLang="es-CO" sz="2400" dirty="0" smtClean="0"/>
              <a:t>La </a:t>
            </a:r>
            <a:r>
              <a:rPr lang="es-CO" altLang="es-CO" sz="2400" dirty="0" err="1" smtClean="0"/>
              <a:t>SCFSQyE</a:t>
            </a:r>
            <a:r>
              <a:rPr lang="es-CO" altLang="es-CO" sz="2400" dirty="0" smtClean="0"/>
              <a:t> realiza la divulgación de la información referente a las capacitaciones a realizar por medio de la publicación </a:t>
            </a:r>
            <a:r>
              <a:rPr lang="es-CO" altLang="es-CO" sz="2400" dirty="0"/>
              <a:t>de un </a:t>
            </a:r>
            <a:r>
              <a:rPr lang="es-CO" altLang="es-CO" sz="2400" dirty="0" smtClean="0"/>
              <a:t>banner en </a:t>
            </a:r>
            <a:r>
              <a:rPr lang="es-CO" altLang="es-CO" sz="2400" dirty="0"/>
              <a:t>el sistema de información SICOQ en su sección informativa para conocimiento general de los usuarios </a:t>
            </a:r>
            <a:r>
              <a:rPr lang="es-CO" altLang="es-CO" sz="2400" dirty="0" smtClean="0"/>
              <a:t>del sistema.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pic>
        <p:nvPicPr>
          <p:cNvPr id="3076" name="Picture 4" descr="Divulgar promoção: essa estratégia precisa ser no tempo certo - Núcleo de  Vare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3" y="2194560"/>
            <a:ext cx="3184405" cy="30862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actory Suite/Process Su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68" y="3954174"/>
            <a:ext cx="2554374" cy="20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16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Resultados </a:t>
            </a:r>
            <a:r>
              <a:rPr lang="es-CO" altLang="es-CO" sz="1600" b="1" dirty="0">
                <a:solidFill>
                  <a:schemeClr val="bg1"/>
                </a:solidFill>
                <a:latin typeface="Gadugi" panose="020B0502040204020203" pitchFamily="34" charset="0"/>
              </a:rPr>
              <a:t>y evidencias</a:t>
            </a:r>
          </a:p>
        </p:txBody>
      </p:sp>
    </p:spTree>
    <p:extLst>
      <p:ext uri="{BB962C8B-B14F-4D97-AF65-F5344CB8AC3E}">
        <p14:creationId xmlns:p14="http://schemas.microsoft.com/office/powerpoint/2010/main" val="327061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864" y="482097"/>
            <a:ext cx="9159240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 smtClean="0">
                <a:solidFill>
                  <a:schemeClr val="accent5">
                    <a:lumMod val="50000"/>
                  </a:schemeClr>
                </a:solidFill>
              </a:rPr>
              <a:t>Programación y temáticas</a:t>
            </a:r>
            <a:endParaRPr lang="es-CO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499052" y="1029165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16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Resultados </a:t>
            </a:r>
            <a:r>
              <a:rPr lang="es-CO" altLang="es-CO" sz="1600" b="1" dirty="0">
                <a:solidFill>
                  <a:schemeClr val="bg1"/>
                </a:solidFill>
                <a:latin typeface="Gadugi" panose="020B0502040204020203" pitchFamily="34" charset="0"/>
              </a:rPr>
              <a:t>y evidencias</a:t>
            </a:r>
          </a:p>
        </p:txBody>
      </p:sp>
      <p:pic>
        <p:nvPicPr>
          <p:cNvPr id="4098" name="Picture 2" descr="logo vector DIAN Colombia » Free download :: Descarga gratuita »  vectorlogo.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9" y="3997268"/>
            <a:ext cx="2537076" cy="12886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ágenes de Youtube Logo: descubre bancos de fotos, ilustraciones, vectores  y vídeos de 20,969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6" y="1533990"/>
            <a:ext cx="2560480" cy="12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 derecha 1"/>
          <p:cNvSpPr/>
          <p:nvPr/>
        </p:nvSpPr>
        <p:spPr>
          <a:xfrm>
            <a:off x="2989641" y="2123300"/>
            <a:ext cx="671348" cy="19473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Flecha derecha 13"/>
          <p:cNvSpPr/>
          <p:nvPr/>
        </p:nvSpPr>
        <p:spPr>
          <a:xfrm>
            <a:off x="2989641" y="4558743"/>
            <a:ext cx="671348" cy="19473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784764" y="1316759"/>
            <a:ext cx="744543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B050"/>
                </a:solidFill>
              </a:rPr>
              <a:t>24/05/2023</a:t>
            </a:r>
            <a:r>
              <a:rPr lang="es-MX" sz="1600" dirty="0">
                <a:solidFill>
                  <a:srgbClr val="00B050"/>
                </a:solidFill>
              </a:rPr>
              <a:t>: </a:t>
            </a:r>
            <a:r>
              <a:rPr lang="es-MX" sz="1600" dirty="0"/>
              <a:t>Capacitación virtual sobre Conceptos Técnicos de </a:t>
            </a:r>
            <a:r>
              <a:rPr lang="es-MX" sz="1600" dirty="0" smtClean="0"/>
              <a:t>mezclas </a:t>
            </a:r>
            <a:r>
              <a:rPr lang="es-MX" sz="1600" dirty="0"/>
              <a:t>y operaciones de comercio exterior con Sustancias </a:t>
            </a:r>
            <a:r>
              <a:rPr lang="es-MX" sz="1600" dirty="0" smtClean="0"/>
              <a:t>Químicas.</a:t>
            </a:r>
          </a:p>
          <a:p>
            <a:r>
              <a:rPr lang="es-MX" sz="1400" b="1" i="1" dirty="0">
                <a:solidFill>
                  <a:schemeClr val="accent1">
                    <a:lumMod val="75000"/>
                  </a:schemeClr>
                </a:solidFill>
              </a:rPr>
              <a:t>Audiencia: </a:t>
            </a:r>
            <a:r>
              <a:rPr lang="es-MX" sz="1400" b="1" i="1" dirty="0" smtClean="0"/>
              <a:t>343 </a:t>
            </a:r>
            <a:r>
              <a:rPr lang="es-MX" sz="1400" b="1" i="1" dirty="0"/>
              <a:t>vistas.</a:t>
            </a:r>
          </a:p>
          <a:p>
            <a:endParaRPr lang="es-MX" sz="1600" dirty="0"/>
          </a:p>
          <a:p>
            <a:pPr algn="just"/>
            <a:r>
              <a:rPr lang="es-MX" sz="1600" b="1" dirty="0" smtClean="0">
                <a:solidFill>
                  <a:srgbClr val="00B050"/>
                </a:solidFill>
              </a:rPr>
              <a:t>25/05/2023</a:t>
            </a:r>
            <a:r>
              <a:rPr lang="es-MX" sz="1600" b="1" dirty="0">
                <a:solidFill>
                  <a:srgbClr val="00B050"/>
                </a:solidFill>
              </a:rPr>
              <a:t>: </a:t>
            </a:r>
            <a:r>
              <a:rPr lang="es-MX" sz="1600" dirty="0" smtClean="0"/>
              <a:t>Capacitación </a:t>
            </a:r>
            <a:r>
              <a:rPr lang="es-MX" sz="1600" dirty="0"/>
              <a:t>virtual sobre </a:t>
            </a:r>
            <a:r>
              <a:rPr lang="es-MX" sz="1600" dirty="0" smtClean="0"/>
              <a:t>el registro </a:t>
            </a:r>
            <a:r>
              <a:rPr lang="es-MX" sz="1600" dirty="0"/>
              <a:t>de movimientos de sustancias controladas en el </a:t>
            </a:r>
            <a:r>
              <a:rPr lang="es-MX" sz="1600" dirty="0" smtClean="0"/>
              <a:t>Sistema </a:t>
            </a:r>
            <a:r>
              <a:rPr lang="es-MX" sz="1600" dirty="0"/>
              <a:t>de </a:t>
            </a:r>
            <a:r>
              <a:rPr lang="es-MX" sz="1600" dirty="0" smtClean="0"/>
              <a:t>Información </a:t>
            </a:r>
            <a:r>
              <a:rPr lang="es-MX" sz="1600" dirty="0"/>
              <a:t>para el </a:t>
            </a:r>
            <a:r>
              <a:rPr lang="es-MX" sz="1600" dirty="0" smtClean="0"/>
              <a:t>Control </a:t>
            </a:r>
            <a:r>
              <a:rPr lang="es-MX" sz="1600" dirty="0"/>
              <a:t>de </a:t>
            </a:r>
            <a:r>
              <a:rPr lang="es-MX" sz="1600" dirty="0" smtClean="0"/>
              <a:t>Sustancias Químicas Controladas- SICOQ</a:t>
            </a:r>
          </a:p>
          <a:p>
            <a:r>
              <a:rPr lang="es-MX" sz="1400" b="1" i="1" dirty="0" smtClean="0">
                <a:solidFill>
                  <a:schemeClr val="accent1">
                    <a:lumMod val="75000"/>
                  </a:schemeClr>
                </a:solidFill>
              </a:rPr>
              <a:t>Audiencia: </a:t>
            </a:r>
            <a:r>
              <a:rPr lang="es-MX" sz="1400" b="1" i="1" dirty="0" smtClean="0"/>
              <a:t>922 vistas.</a:t>
            </a:r>
            <a:endParaRPr lang="es-MX" sz="1400" b="1" i="1" dirty="0"/>
          </a:p>
          <a:p>
            <a:endParaRPr lang="es-MX" sz="1600" dirty="0" smtClean="0"/>
          </a:p>
        </p:txBody>
      </p:sp>
      <p:sp>
        <p:nvSpPr>
          <p:cNvPr id="18" name="CuadroTexto 17"/>
          <p:cNvSpPr txBox="1"/>
          <p:nvPr/>
        </p:nvSpPr>
        <p:spPr>
          <a:xfrm>
            <a:off x="3747763" y="3669774"/>
            <a:ext cx="748243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solidFill>
                  <a:srgbClr val="00B050"/>
                </a:solidFill>
              </a:rPr>
              <a:t>19/07/2023</a:t>
            </a:r>
            <a:r>
              <a:rPr lang="es-MX" sz="1600" dirty="0">
                <a:solidFill>
                  <a:srgbClr val="00B050"/>
                </a:solidFill>
              </a:rPr>
              <a:t>: </a:t>
            </a:r>
            <a:r>
              <a:rPr lang="es-MX" sz="1600" dirty="0"/>
              <a:t>Capacitación </a:t>
            </a:r>
            <a:r>
              <a:rPr lang="es-MX" sz="1600" dirty="0" smtClean="0"/>
              <a:t>dirigida a funcionarios de la DIAN en materia de sustancias químicas, en el marco de los compromisos asumidos en el Programa Global de Control de Contenedores de Naciones Unidas. </a:t>
            </a:r>
          </a:p>
          <a:p>
            <a:pPr algn="just"/>
            <a:r>
              <a:rPr lang="es-MX" sz="1400" b="1" i="1" dirty="0">
                <a:solidFill>
                  <a:schemeClr val="accent1">
                    <a:lumMod val="75000"/>
                  </a:schemeClr>
                </a:solidFill>
              </a:rPr>
              <a:t>No. De Asistentes: </a:t>
            </a:r>
            <a:r>
              <a:rPr lang="es-MX" sz="1400" b="1" dirty="0" smtClean="0"/>
              <a:t>77 personas.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sz="1600" b="1" dirty="0" smtClean="0">
                <a:solidFill>
                  <a:srgbClr val="00B050"/>
                </a:solidFill>
              </a:rPr>
              <a:t>01/09/2023 y 08/09/2023: </a:t>
            </a:r>
            <a:r>
              <a:rPr lang="es-MX" sz="1600" dirty="0"/>
              <a:t>Capacitación dirigida a los funcionarios de la DIAN, con el objetivo de reforzar </a:t>
            </a:r>
            <a:r>
              <a:rPr lang="es-MX" sz="1600" dirty="0" smtClean="0"/>
              <a:t>conocimientos </a:t>
            </a:r>
            <a:r>
              <a:rPr lang="es-MX" sz="1600" dirty="0"/>
              <a:t>en lo concerniente al tema general de sustancias </a:t>
            </a:r>
            <a:r>
              <a:rPr lang="es-MX" sz="1600" dirty="0" smtClean="0"/>
              <a:t>químicas, </a:t>
            </a:r>
            <a:r>
              <a:rPr lang="es-MX" sz="1600" dirty="0"/>
              <a:t>como lo </a:t>
            </a:r>
            <a:r>
              <a:rPr lang="es-MX" sz="1600" dirty="0" smtClean="0"/>
              <a:t>son: </a:t>
            </a:r>
            <a:r>
              <a:rPr lang="es-MX" sz="1600" dirty="0"/>
              <a:t>Conceptos </a:t>
            </a:r>
            <a:r>
              <a:rPr lang="es-MX" sz="1600" dirty="0" smtClean="0"/>
              <a:t>Técnicos</a:t>
            </a:r>
            <a:r>
              <a:rPr lang="es-MX" sz="1600" dirty="0"/>
              <a:t>, expedición de Certificado de Carencia de Informes por Tráfico de Estupefacientes </a:t>
            </a:r>
            <a:r>
              <a:rPr lang="es-MX" sz="1600" dirty="0" smtClean="0"/>
              <a:t>– CCITE y la normatividad </a:t>
            </a:r>
            <a:r>
              <a:rPr lang="es-MX" sz="1600" dirty="0"/>
              <a:t>vigente (decreto 0585 de 2018 y resolución 0001 de 2015). </a:t>
            </a:r>
            <a:endParaRPr lang="es-MX" sz="1600" dirty="0"/>
          </a:p>
          <a:p>
            <a:pPr algn="just"/>
            <a:r>
              <a:rPr lang="es-MX" sz="1400" b="1" i="1" dirty="0">
                <a:solidFill>
                  <a:schemeClr val="accent1">
                    <a:lumMod val="75000"/>
                  </a:schemeClr>
                </a:solidFill>
              </a:rPr>
              <a:t>No. De Asistentes: </a:t>
            </a:r>
            <a:r>
              <a:rPr lang="es-MX" sz="1400" b="1" dirty="0" smtClean="0"/>
              <a:t>136 </a:t>
            </a:r>
            <a:r>
              <a:rPr lang="es-MX" sz="1400" b="1" dirty="0"/>
              <a:t>personas.</a:t>
            </a:r>
          </a:p>
          <a:p>
            <a:pPr algn="just"/>
            <a:r>
              <a:rPr lang="es-MX" dirty="0"/>
              <a:t/>
            </a:r>
            <a:br>
              <a:rPr lang="es-MX" dirty="0"/>
            </a:br>
            <a:endParaRPr lang="es-MX" sz="1600" b="1" dirty="0">
              <a:solidFill>
                <a:srgbClr val="00B050"/>
              </a:solidFill>
            </a:endParaRPr>
          </a:p>
          <a:p>
            <a:pPr algn="just"/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51308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741" y="768072"/>
            <a:ext cx="9159240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 smtClean="0">
                <a:solidFill>
                  <a:schemeClr val="accent5">
                    <a:lumMod val="50000"/>
                  </a:schemeClr>
                </a:solidFill>
              </a:rPr>
              <a:t>Programación y temáticas</a:t>
            </a:r>
            <a:endParaRPr lang="es-CO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499052" y="1029165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16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Resultados </a:t>
            </a:r>
            <a:r>
              <a:rPr lang="es-CO" altLang="es-CO" sz="1600" b="1" dirty="0">
                <a:solidFill>
                  <a:schemeClr val="bg1"/>
                </a:solidFill>
                <a:latin typeface="Gadugi" panose="020B0502040204020203" pitchFamily="34" charset="0"/>
              </a:rPr>
              <a:t>y evidencias</a:t>
            </a:r>
          </a:p>
        </p:txBody>
      </p:sp>
      <p:pic>
        <p:nvPicPr>
          <p:cNvPr id="11" name="Picture 4" descr="Analdex Colombia (@AnaldexColombia) / 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2" b="23172"/>
          <a:stretch/>
        </p:blipFill>
        <p:spPr bwMode="auto">
          <a:xfrm>
            <a:off x="723496" y="1848999"/>
            <a:ext cx="1872730" cy="110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sociación Nacional de Empresarios de Colombia (ANDI) - BNamer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00" y="3664549"/>
            <a:ext cx="1903326" cy="11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echa derecha 12"/>
          <p:cNvSpPr/>
          <p:nvPr/>
        </p:nvSpPr>
        <p:spPr>
          <a:xfrm>
            <a:off x="2977939" y="2366541"/>
            <a:ext cx="671348" cy="19473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Flecha derecha 14"/>
          <p:cNvSpPr/>
          <p:nvPr/>
        </p:nvSpPr>
        <p:spPr>
          <a:xfrm>
            <a:off x="2977939" y="4455806"/>
            <a:ext cx="671348" cy="19473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3760075" y="1863186"/>
            <a:ext cx="7445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solidFill>
                  <a:srgbClr val="00B050"/>
                </a:solidFill>
              </a:rPr>
              <a:t>28/09/2023</a:t>
            </a:r>
            <a:r>
              <a:rPr lang="es-MX" sz="1600" dirty="0">
                <a:solidFill>
                  <a:srgbClr val="00B050"/>
                </a:solidFill>
              </a:rPr>
              <a:t>: </a:t>
            </a:r>
            <a:r>
              <a:rPr lang="es-MX" sz="1600" dirty="0" smtClean="0"/>
              <a:t>Se realizaron mesas </a:t>
            </a:r>
            <a:r>
              <a:rPr lang="es-MX" sz="1600" dirty="0"/>
              <a:t>técnicas con los gremios y capacitación a los empresarios sobre el Certificado de </a:t>
            </a:r>
            <a:r>
              <a:rPr lang="es-MX" sz="1600" dirty="0" smtClean="0"/>
              <a:t>Carencia de Informe por Tráfico de Estupefacientes - CCITE , </a:t>
            </a:r>
            <a:r>
              <a:rPr lang="es-MX" sz="1600" dirty="0"/>
              <a:t>Conceptos </a:t>
            </a:r>
            <a:r>
              <a:rPr lang="es-MX" sz="1600" dirty="0" smtClean="0"/>
              <a:t>Técnicos </a:t>
            </a:r>
            <a:r>
              <a:rPr lang="es-MX" sz="1600" dirty="0"/>
              <a:t>de mezclas y comercio </a:t>
            </a:r>
            <a:r>
              <a:rPr lang="es-MX" sz="1600" dirty="0" smtClean="0"/>
              <a:t>exterior de sustancias químicas controladas. </a:t>
            </a:r>
          </a:p>
          <a:p>
            <a:r>
              <a:rPr lang="es-MX" sz="1400" b="1" i="1" dirty="0">
                <a:solidFill>
                  <a:schemeClr val="accent1">
                    <a:lumMod val="75000"/>
                  </a:schemeClr>
                </a:solidFill>
              </a:rPr>
              <a:t>No. De Asistentes: </a:t>
            </a:r>
            <a:r>
              <a:rPr lang="es-MX" sz="1400" b="1" i="1" dirty="0" smtClean="0"/>
              <a:t>77 personas</a:t>
            </a:r>
            <a:r>
              <a:rPr lang="es-MX" sz="1400" b="1" i="1" dirty="0"/>
              <a:t>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760075" y="3681146"/>
            <a:ext cx="744543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solidFill>
                  <a:srgbClr val="00B050"/>
                </a:solidFill>
              </a:rPr>
              <a:t>24/11/2023</a:t>
            </a:r>
            <a:r>
              <a:rPr lang="es-MX" sz="1600" dirty="0">
                <a:solidFill>
                  <a:srgbClr val="00B050"/>
                </a:solidFill>
              </a:rPr>
              <a:t>: </a:t>
            </a:r>
            <a:r>
              <a:rPr lang="es-MX" sz="1600" dirty="0"/>
              <a:t>Con respecto a los compromisos de la mesa de facilitación de comercio para las sustancias químicas </a:t>
            </a:r>
            <a:r>
              <a:rPr lang="es-MX" sz="1600" dirty="0" smtClean="0"/>
              <a:t>controladas </a:t>
            </a:r>
            <a:r>
              <a:rPr lang="es-MX" sz="1600" dirty="0"/>
              <a:t>y </a:t>
            </a:r>
            <a:r>
              <a:rPr lang="es-MX" sz="1600" dirty="0" smtClean="0"/>
              <a:t>en el marco de </a:t>
            </a:r>
            <a:r>
              <a:rPr lang="es-MX" sz="1600" dirty="0"/>
              <a:t>la gestión de </a:t>
            </a:r>
            <a:r>
              <a:rPr lang="es-MX" sz="1600" dirty="0" smtClean="0"/>
              <a:t>Acuerdos </a:t>
            </a:r>
            <a:r>
              <a:rPr lang="es-MX" sz="1600" dirty="0"/>
              <a:t>de </a:t>
            </a:r>
            <a:r>
              <a:rPr lang="es-MX" sz="1600" dirty="0" smtClean="0"/>
              <a:t>Cooperación </a:t>
            </a:r>
            <a:r>
              <a:rPr lang="es-MX" sz="1600" dirty="0"/>
              <a:t>no </a:t>
            </a:r>
            <a:r>
              <a:rPr lang="es-MX" sz="1600" dirty="0" smtClean="0"/>
              <a:t>Vinculantes, </a:t>
            </a:r>
            <a:r>
              <a:rPr lang="es-MX" sz="1600" dirty="0"/>
              <a:t>se capacitó a </a:t>
            </a:r>
            <a:r>
              <a:rPr lang="es-MX" sz="1600" dirty="0" smtClean="0"/>
              <a:t>los </a:t>
            </a:r>
            <a:r>
              <a:rPr lang="es-MX" sz="1600" dirty="0"/>
              <a:t>usuarios de la ANDI, sobre el control de </a:t>
            </a:r>
            <a:r>
              <a:rPr lang="es-MX" sz="1600" dirty="0" smtClean="0"/>
              <a:t>Sustancias </a:t>
            </a:r>
            <a:r>
              <a:rPr lang="es-MX" sz="1600" dirty="0"/>
              <a:t>Q</a:t>
            </a:r>
            <a:r>
              <a:rPr lang="es-MX" sz="1600" dirty="0" smtClean="0"/>
              <a:t>uímicas </a:t>
            </a:r>
            <a:r>
              <a:rPr lang="es-MX" sz="1600" dirty="0"/>
              <a:t>controladas, el </a:t>
            </a:r>
            <a:r>
              <a:rPr lang="es-MX" sz="1600" dirty="0" smtClean="0"/>
              <a:t>trámite de expedición de </a:t>
            </a:r>
            <a:r>
              <a:rPr lang="es-MX" sz="1600" dirty="0"/>
              <a:t>Certificado de Carencia de Informes por Tráfico de </a:t>
            </a:r>
            <a:r>
              <a:rPr lang="es-MX" sz="1600" dirty="0" smtClean="0"/>
              <a:t>Estupefacientes - CCITE, </a:t>
            </a:r>
            <a:r>
              <a:rPr lang="es-MX" sz="1600" dirty="0"/>
              <a:t>Conceptos </a:t>
            </a:r>
            <a:r>
              <a:rPr lang="es-MX" sz="1600" dirty="0" smtClean="0"/>
              <a:t>Técnicos </a:t>
            </a:r>
            <a:r>
              <a:rPr lang="es-MX" sz="1600" dirty="0"/>
              <a:t>de mezclas y comercio exterior</a:t>
            </a:r>
            <a:r>
              <a:rPr lang="es-MX" sz="1600" dirty="0" smtClean="0"/>
              <a:t>.</a:t>
            </a:r>
            <a:endParaRPr lang="es-MX" sz="1400" dirty="0" smtClean="0"/>
          </a:p>
          <a:p>
            <a:pPr algn="just"/>
            <a:r>
              <a:rPr lang="es-MX" sz="1400" b="1" i="1" dirty="0">
                <a:solidFill>
                  <a:schemeClr val="accent1">
                    <a:lumMod val="75000"/>
                  </a:schemeClr>
                </a:solidFill>
              </a:rPr>
              <a:t>No. De Asistentes: </a:t>
            </a:r>
            <a:r>
              <a:rPr lang="es-CO" sz="1400" b="1" i="1" dirty="0" smtClean="0"/>
              <a:t>88 personas.</a:t>
            </a:r>
            <a:endParaRPr lang="es-MX" sz="1200" b="1" i="1" dirty="0"/>
          </a:p>
        </p:txBody>
      </p:sp>
    </p:spTree>
    <p:extLst>
      <p:ext uri="{BB962C8B-B14F-4D97-AF65-F5344CB8AC3E}">
        <p14:creationId xmlns:p14="http://schemas.microsoft.com/office/powerpoint/2010/main" val="32818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 txBox="1">
            <a:spLocks/>
          </p:cNvSpPr>
          <p:nvPr/>
        </p:nvSpPr>
        <p:spPr>
          <a:xfrm>
            <a:off x="89545" y="1773382"/>
            <a:ext cx="8560904" cy="30813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solidFill>
                  <a:schemeClr val="bg1"/>
                </a:solidFill>
                <a:latin typeface="Helvetica" pitchFamily="2" charset="0"/>
              </a:rPr>
              <a:t>Resultados encuestas de satisfacción de los encuentros realizados por el grupo de Sustancias Químicas – </a:t>
            </a:r>
            <a:r>
              <a:rPr lang="es-MX" sz="3600" b="1" dirty="0" err="1" smtClean="0">
                <a:solidFill>
                  <a:schemeClr val="bg1"/>
                </a:solidFill>
                <a:latin typeface="Helvetica" pitchFamily="2" charset="0"/>
              </a:rPr>
              <a:t>SCFSQyE</a:t>
            </a:r>
            <a:r>
              <a:rPr lang="es-MX" sz="3600" b="1" dirty="0" smtClean="0">
                <a:solidFill>
                  <a:schemeClr val="bg1"/>
                </a:solidFill>
                <a:latin typeface="Helvetica" pitchFamily="2" charset="0"/>
              </a:rPr>
              <a:t>.</a:t>
            </a:r>
            <a:endParaRPr lang="es-CO" sz="36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72" y="323763"/>
            <a:ext cx="10500360" cy="699041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accent5">
                    <a:lumMod val="50000"/>
                  </a:schemeClr>
                </a:solidFill>
              </a:rPr>
              <a:t>Resultados encuestas de satisfacción </a:t>
            </a:r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16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Resultados </a:t>
            </a:r>
            <a:r>
              <a:rPr lang="es-CO" altLang="es-CO" sz="1600" b="1" dirty="0">
                <a:solidFill>
                  <a:schemeClr val="bg1"/>
                </a:solidFill>
                <a:latin typeface="Gadugi" panose="020B0502040204020203" pitchFamily="34" charset="0"/>
              </a:rPr>
              <a:t>y evidencias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31850" y="1249446"/>
            <a:ext cx="10456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rgbClr val="00B050"/>
                </a:solidFill>
              </a:rPr>
              <a:t>24/05/2023: </a:t>
            </a:r>
            <a:r>
              <a:rPr lang="es-MX" dirty="0" smtClean="0"/>
              <a:t>Capacitación </a:t>
            </a:r>
            <a:r>
              <a:rPr lang="es-MX" dirty="0"/>
              <a:t>virtual sobre Conceptos Técnicos de mezclas y operaciones de comercio exterior con Sustancias Químicas</a:t>
            </a:r>
            <a:r>
              <a:rPr lang="es-MX" dirty="0" smtClean="0"/>
              <a:t>. </a:t>
            </a:r>
            <a:endParaRPr lang="es-MX" b="1" dirty="0"/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DD5F712F-03DC-D493-084A-1CC516B11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9473" r="3513" b="13548"/>
          <a:stretch>
            <a:fillRect/>
          </a:stretch>
        </p:blipFill>
        <p:spPr bwMode="auto">
          <a:xfrm>
            <a:off x="1089162" y="2290311"/>
            <a:ext cx="4783087" cy="275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53986" y="3444691"/>
            <a:ext cx="3125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De 1 a 5, siendo 1 la calificación más baja y 5 la más alta, </a:t>
            </a:r>
            <a:r>
              <a:rPr lang="es-MX" sz="1400" b="1" dirty="0"/>
              <a:t>¿Qué calificación le daría a su experiencia?</a:t>
            </a:r>
            <a:endParaRPr lang="es-CO" sz="1400" b="1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24CFBDA-2438-1E23-CC9F-00C2E4D38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997178"/>
              </p:ext>
            </p:extLst>
          </p:nvPr>
        </p:nvGraphicFramePr>
        <p:xfrm>
          <a:off x="6432525" y="2498842"/>
          <a:ext cx="4097337" cy="2622550"/>
        </p:xfrm>
        <a:graphic>
          <a:graphicData uri="http://schemas.openxmlformats.org/drawingml/2006/table">
            <a:tbl>
              <a:tblPr/>
              <a:tblGrid>
                <a:gridCol w="20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Calificación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Nª votaciones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5. Muy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8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4.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3. Conforme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2.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1. Muy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10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News Gothic MT" pitchFamily="6" charset="0"/>
                        <a:cs typeface="Arial" pitchFamily="34" charset="0"/>
                        <a:sym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CuadroTexto 2">
            <a:extLst>
              <a:ext uri="{FF2B5EF4-FFF2-40B4-BE49-F238E27FC236}">
                <a16:creationId xmlns:a16="http://schemas.microsoft.com/office/drawing/2014/main" id="{664598A6-4C02-1885-F2C5-E2FBF839B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55" y="5489474"/>
            <a:ext cx="101675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s-MX" sz="1800" dirty="0" smtClean="0"/>
              <a:t>La encuesta fue respondida por un total de </a:t>
            </a:r>
            <a:r>
              <a:rPr lang="es-MX" sz="1800" dirty="0"/>
              <a:t>10 </a:t>
            </a:r>
            <a:r>
              <a:rPr lang="es-MX" sz="1800" dirty="0" smtClean="0"/>
              <a:t>personas, </a:t>
            </a:r>
            <a:r>
              <a:rPr lang="es-MX" sz="1800" dirty="0"/>
              <a:t>donde el </a:t>
            </a:r>
            <a:r>
              <a:rPr lang="es-MX" sz="1800" b="1" dirty="0"/>
              <a:t>80% </a:t>
            </a:r>
            <a:r>
              <a:rPr lang="es-MX" sz="1800" dirty="0"/>
              <a:t>dio una calificación de 5 </a:t>
            </a:r>
            <a:r>
              <a:rPr lang="es-MX" sz="1800" dirty="0" smtClean="0"/>
              <a:t>como </a:t>
            </a:r>
            <a:r>
              <a:rPr lang="es-MX" sz="1800" b="1" dirty="0" smtClean="0">
                <a:solidFill>
                  <a:srgbClr val="00B050"/>
                </a:solidFill>
              </a:rPr>
              <a:t>“Muy Satisfecho” </a:t>
            </a:r>
            <a:r>
              <a:rPr lang="es-MX" sz="1800" dirty="0" smtClean="0"/>
              <a:t>y </a:t>
            </a:r>
            <a:r>
              <a:rPr lang="es-MX" sz="1800" dirty="0"/>
              <a:t>el 20 % dio una </a:t>
            </a:r>
            <a:r>
              <a:rPr lang="es-MX" sz="1800" dirty="0" smtClean="0"/>
              <a:t>calificación </a:t>
            </a:r>
            <a:r>
              <a:rPr lang="es-MX" sz="1800" dirty="0"/>
              <a:t>de 4</a:t>
            </a:r>
            <a:r>
              <a:rPr lang="es-MX" sz="1800" dirty="0" smtClean="0"/>
              <a:t>, ubicándose </a:t>
            </a:r>
            <a:r>
              <a:rPr lang="es-MX" sz="1800" dirty="0"/>
              <a:t>en un resultado de </a:t>
            </a:r>
            <a:r>
              <a:rPr lang="es-MX" sz="1800" b="1" dirty="0">
                <a:solidFill>
                  <a:srgbClr val="00B050"/>
                </a:solidFill>
              </a:rPr>
              <a:t>“Satisfecho</a:t>
            </a:r>
            <a:r>
              <a:rPr lang="es-MX" sz="1800" b="1" dirty="0" smtClean="0">
                <a:solidFill>
                  <a:srgbClr val="00B050"/>
                </a:solidFill>
              </a:rPr>
              <a:t>”</a:t>
            </a:r>
            <a:r>
              <a:rPr lang="es-MX" sz="1800" dirty="0" smtClean="0"/>
              <a:t>.</a:t>
            </a:r>
            <a:endParaRPr lang="es-CO" altLang="es-CO" sz="1800" dirty="0"/>
          </a:p>
        </p:txBody>
      </p:sp>
      <p:pic>
        <p:nvPicPr>
          <p:cNvPr id="13" name="Picture 8" descr="Imágenes de Youtube Logo: descubre bancos de fotos, ilustraciones, vectores  y vídeos de 20,969 | Adobe Stock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55"/>
          <a:stretch/>
        </p:blipFill>
        <p:spPr bwMode="auto">
          <a:xfrm rot="16200000">
            <a:off x="10877848" y="3338309"/>
            <a:ext cx="1931882" cy="6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9B3A7E810704192948A19B3CC5B80" ma:contentTypeVersion="1" ma:contentTypeDescription="Crear nuevo documento." ma:contentTypeScope="" ma:versionID="3f6fa390ab0ca861e1ca19160ebe8b05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1cc8fc0-8d1e-4295-8f37-5d076116407c">2TV4CCKVFCYA-327339268-499</_dlc_DocId>
    <_dlc_DocIdUrl xmlns="81cc8fc0-8d1e-4295-8f37-5d076116407c">
      <Url>https://www.minjusticia.gov.co/servicio-ciudadano/_layouts/15/DocIdRedir.aspx?ID=2TV4CCKVFCYA-327339268-499</Url>
      <Description>2TV4CCKVFCYA-327339268-499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2E95A72-9B34-4764-BE08-D15A381F5540}"/>
</file>

<file path=customXml/itemProps2.xml><?xml version="1.0" encoding="utf-8"?>
<ds:datastoreItem xmlns:ds="http://schemas.openxmlformats.org/officeDocument/2006/customXml" ds:itemID="{2E954CF4-1793-4F76-B4A8-B8CF662795A6}">
  <ds:schemaRefs>
    <ds:schemaRef ds:uri="http://purl.org/dc/terms/"/>
    <ds:schemaRef ds:uri="http://www.w3.org/XML/1998/namespace"/>
    <ds:schemaRef ds:uri="http://schemas.microsoft.com/sharepoint/v3"/>
    <ds:schemaRef ds:uri="http://schemas.microsoft.com/office/2006/documentManagement/types"/>
    <ds:schemaRef ds:uri="http://purl.org/dc/elements/1.1/"/>
    <ds:schemaRef ds:uri="http://schemas.microsoft.com/office/2006/metadata/properties"/>
    <ds:schemaRef ds:uri="a7177abf-44f2-4092-b380-d71683ee2afc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43B38D5-9797-4E5C-9244-2C77802A0F8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6CA7C5D-5E37-4F4D-96D8-2E847D68E76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1603</Words>
  <Application>Microsoft Office PowerPoint</Application>
  <PresentationFormat>Panorámica</PresentationFormat>
  <Paragraphs>187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Gadugi</vt:lpstr>
      <vt:lpstr>Helvetica</vt:lpstr>
      <vt:lpstr>News Gothic MT</vt:lpstr>
      <vt:lpstr>Wingdings</vt:lpstr>
      <vt:lpstr>Tema de Office</vt:lpstr>
      <vt:lpstr>Presentación de PowerPoint</vt:lpstr>
      <vt:lpstr>Subdirección de Control y Fiscalización de Sustancias Químicas y Estupefacientes.   Grupo Sustancias Químicas 2023</vt:lpstr>
      <vt:lpstr>Objetivo del informe</vt:lpstr>
      <vt:lpstr>Metodología</vt:lpstr>
      <vt:lpstr>Divulgación de información</vt:lpstr>
      <vt:lpstr>Programación y temáticas</vt:lpstr>
      <vt:lpstr>Programación y temáticas</vt:lpstr>
      <vt:lpstr>Presentación de PowerPoint</vt:lpstr>
      <vt:lpstr>Resultados encuestas de satisfacción </vt:lpstr>
      <vt:lpstr>Resultados encuestas de satisfacción </vt:lpstr>
      <vt:lpstr>Resultados encuestas de satisfacción </vt:lpstr>
      <vt:lpstr>Resultados encuestas de satisfacción </vt:lpstr>
      <vt:lpstr>Resultados encuestas de satisfacción </vt:lpstr>
      <vt:lpstr>Resultados encuestas de satisfacción </vt:lpstr>
      <vt:lpstr>Registro fotográfico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LADY DANIELA GARZON MUÑOZ</cp:lastModifiedBy>
  <cp:revision>43</cp:revision>
  <dcterms:created xsi:type="dcterms:W3CDTF">2023-05-08T00:34:42Z</dcterms:created>
  <dcterms:modified xsi:type="dcterms:W3CDTF">2023-12-28T17:37:19Z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0x01010041D9B3A7E810704192948A19B3CC5B80</vt:lpwstr>
  </property>
  <property fmtid="{D5CDD505-2E9C-101B-9397-08002B2CF9AE}" pid="3" name="_dlc_DocIdItemGuid">
    <vt:lpwstr>e6072177-3bc5-43d6-93d3-019082ba6cfa</vt:lpwstr>
  </property>
</Properties>
</file>