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5"/>
  </p:notesMasterIdLst>
  <p:handoutMasterIdLst>
    <p:handoutMasterId r:id="rId26"/>
  </p:handoutMasterIdLst>
  <p:sldIdLst>
    <p:sldId id="257" r:id="rId6"/>
    <p:sldId id="266" r:id="rId7"/>
    <p:sldId id="294" r:id="rId8"/>
    <p:sldId id="281" r:id="rId9"/>
    <p:sldId id="282" r:id="rId10"/>
    <p:sldId id="259" r:id="rId11"/>
    <p:sldId id="293" r:id="rId12"/>
    <p:sldId id="283" r:id="rId13"/>
    <p:sldId id="267" r:id="rId14"/>
    <p:sldId id="284" r:id="rId15"/>
    <p:sldId id="285" r:id="rId16"/>
    <p:sldId id="286" r:id="rId17"/>
    <p:sldId id="287" r:id="rId18"/>
    <p:sldId id="288" r:id="rId19"/>
    <p:sldId id="289" r:id="rId20"/>
    <p:sldId id="290" r:id="rId21"/>
    <p:sldId id="291" r:id="rId22"/>
    <p:sldId id="292" r:id="rId23"/>
    <p:sldId id="261" r:id="rId2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7DE8F55E-3564-59E0-6AB4-0A68F59932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xmlns="" id="{F2C491CA-AD82-21DA-B6AF-104C3C6492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65CE21-4FFD-43E4-9BE1-44B69E389DE4}" type="datetimeFigureOut">
              <a:rPr lang="es-CO" smtClean="0"/>
              <a:t>4/07/2023</a:t>
            </a:fld>
            <a:endParaRPr lang="es-CO"/>
          </a:p>
        </p:txBody>
      </p:sp>
      <p:sp>
        <p:nvSpPr>
          <p:cNvPr id="4" name="Marcador de pie de página 3">
            <a:extLst>
              <a:ext uri="{FF2B5EF4-FFF2-40B4-BE49-F238E27FC236}">
                <a16:creationId xmlns:a16="http://schemas.microsoft.com/office/drawing/2014/main" xmlns="" id="{84018EA8-D50D-6048-06A1-98CC923A5F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xmlns="" id="{9F885154-3EB1-CC47-4591-C970E8A909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5897CF-0428-44F3-9C91-0685A4FB6EB6}" type="slidenum">
              <a:rPr lang="es-CO" smtClean="0"/>
              <a:t>‹Nº›</a:t>
            </a:fld>
            <a:endParaRPr lang="es-CO"/>
          </a:p>
        </p:txBody>
      </p:sp>
    </p:spTree>
    <p:extLst>
      <p:ext uri="{BB962C8B-B14F-4D97-AF65-F5344CB8AC3E}">
        <p14:creationId xmlns:p14="http://schemas.microsoft.com/office/powerpoint/2010/main" val="890061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A07FFA-FEE1-48B9-A169-A85AB704392A}" type="datetimeFigureOut">
              <a:rPr lang="es-CO" smtClean="0"/>
              <a:t>4/07/2023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B4FF72-3C2E-430D-BFCF-A83AE3474A3D}" type="slidenum">
              <a:rPr lang="es-CO" smtClean="0"/>
              <a:t>‹Nº›</a:t>
            </a:fld>
            <a:endParaRPr lang="es-CO"/>
          </a:p>
        </p:txBody>
      </p:sp>
    </p:spTree>
    <p:extLst>
      <p:ext uri="{BB962C8B-B14F-4D97-AF65-F5344CB8AC3E}">
        <p14:creationId xmlns:p14="http://schemas.microsoft.com/office/powerpoint/2010/main" val="2183390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B1B86FC-FCB4-4F81-93EE-C205DFD9D37B}" type="slidenum">
              <a:rPr lang="es-CO" smtClean="0"/>
              <a:t>5</a:t>
            </a:fld>
            <a:endParaRPr lang="es-CO"/>
          </a:p>
        </p:txBody>
      </p:sp>
    </p:spTree>
    <p:extLst>
      <p:ext uri="{BB962C8B-B14F-4D97-AF65-F5344CB8AC3E}">
        <p14:creationId xmlns:p14="http://schemas.microsoft.com/office/powerpoint/2010/main" val="30451346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xmlns="" id="{6805B226-F693-E23A-0AC6-0487A3BCF4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100"/>
            <a:ext cx="12191733" cy="6858149"/>
          </a:xfrm>
          <a:prstGeom prst="rect">
            <a:avLst/>
          </a:prstGeom>
        </p:spPr>
      </p:pic>
      <p:sp>
        <p:nvSpPr>
          <p:cNvPr id="2" name="Título 1">
            <a:extLst>
              <a:ext uri="{FF2B5EF4-FFF2-40B4-BE49-F238E27FC236}">
                <a16:creationId xmlns:a16="http://schemas.microsoft.com/office/drawing/2014/main" xmlns=""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xmlns=""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xmlns="" id="{528C31B2-286A-C9C4-E01D-E40D72576A79}"/>
              </a:ext>
            </a:extLst>
          </p:cNvPr>
          <p:cNvSpPr>
            <a:spLocks noGrp="1"/>
          </p:cNvSpPr>
          <p:nvPr>
            <p:ph type="dt" sz="half" idx="10"/>
          </p:nvPr>
        </p:nvSpPr>
        <p:spPr/>
        <p:txBody>
          <a:bodyPr/>
          <a:lstStyle/>
          <a:p>
            <a:fld id="{856A6FAC-9192-436B-870E-80DDE60983C7}" type="datetimeFigureOut">
              <a:rPr lang="es-CO" smtClean="0"/>
              <a:t>4/07/2023</a:t>
            </a:fld>
            <a:endParaRPr lang="es-CO"/>
          </a:p>
        </p:txBody>
      </p:sp>
      <p:sp>
        <p:nvSpPr>
          <p:cNvPr id="5" name="Marcador de pie de página 4">
            <a:extLst>
              <a:ext uri="{FF2B5EF4-FFF2-40B4-BE49-F238E27FC236}">
                <a16:creationId xmlns:a16="http://schemas.microsoft.com/office/drawing/2014/main" xmlns="" id="{591D1DDB-6CC7-9360-8F7F-08FF87C5D7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915255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4911F9C-4982-DC10-47A7-6087D7976D8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CA2D4D84-B18F-DC4C-91BD-C2D2452F67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xmlns="" id="{F14A5BCA-21FB-4F80-5D90-71B92FADA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1DC4DC66-6DB7-E14E-1352-1E2E2ED4EDE4}"/>
              </a:ext>
            </a:extLst>
          </p:cNvPr>
          <p:cNvSpPr>
            <a:spLocks noGrp="1"/>
          </p:cNvSpPr>
          <p:nvPr>
            <p:ph type="dt" sz="half" idx="10"/>
          </p:nvPr>
        </p:nvSpPr>
        <p:spPr/>
        <p:txBody>
          <a:bodyPr/>
          <a:lstStyle/>
          <a:p>
            <a:fld id="{856A6FAC-9192-436B-870E-80DDE60983C7}" type="datetimeFigureOut">
              <a:rPr lang="es-CO" smtClean="0"/>
              <a:t>4/07/2023</a:t>
            </a:fld>
            <a:endParaRPr lang="es-CO"/>
          </a:p>
        </p:txBody>
      </p:sp>
      <p:sp>
        <p:nvSpPr>
          <p:cNvPr id="6" name="Marcador de pie de página 5">
            <a:extLst>
              <a:ext uri="{FF2B5EF4-FFF2-40B4-BE49-F238E27FC236}">
                <a16:creationId xmlns:a16="http://schemas.microsoft.com/office/drawing/2014/main" xmlns="" id="{15AEA652-EF40-005F-FF90-AD253E40DB7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9E9AB725-99AA-BB55-8E39-F039EB14A8E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29509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9E65C95-5503-7D88-003E-0E2E5F91130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xmlns="" id="{93AC4D1E-48F0-A1F3-F9C4-7B875CE887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xmlns="" id="{31F0E517-DE99-33E7-2751-3A45597C8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F9892408-C707-58E8-CE35-B1C506B77F0F}"/>
              </a:ext>
            </a:extLst>
          </p:cNvPr>
          <p:cNvSpPr>
            <a:spLocks noGrp="1"/>
          </p:cNvSpPr>
          <p:nvPr>
            <p:ph type="dt" sz="half" idx="10"/>
          </p:nvPr>
        </p:nvSpPr>
        <p:spPr/>
        <p:txBody>
          <a:bodyPr/>
          <a:lstStyle/>
          <a:p>
            <a:fld id="{856A6FAC-9192-436B-870E-80DDE60983C7}" type="datetimeFigureOut">
              <a:rPr lang="es-CO" smtClean="0"/>
              <a:t>4/07/2023</a:t>
            </a:fld>
            <a:endParaRPr lang="es-CO"/>
          </a:p>
        </p:txBody>
      </p:sp>
      <p:sp>
        <p:nvSpPr>
          <p:cNvPr id="6" name="Marcador de pie de página 5">
            <a:extLst>
              <a:ext uri="{FF2B5EF4-FFF2-40B4-BE49-F238E27FC236}">
                <a16:creationId xmlns:a16="http://schemas.microsoft.com/office/drawing/2014/main" xmlns="" id="{A65293AC-92C2-E7E4-0ECB-1F609042D46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5AB57530-0A48-7CB0-27F9-91E065538C4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3752666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505C3E2-E170-9268-25A1-AE60BCD4A18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6FDC4665-0C8C-E09A-7C93-4DB3CB0A64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3863F176-85B0-9D54-437B-996F56A1D5B9}"/>
              </a:ext>
            </a:extLst>
          </p:cNvPr>
          <p:cNvSpPr>
            <a:spLocks noGrp="1"/>
          </p:cNvSpPr>
          <p:nvPr>
            <p:ph type="dt" sz="half" idx="10"/>
          </p:nvPr>
        </p:nvSpPr>
        <p:spPr/>
        <p:txBody>
          <a:bodyPr/>
          <a:lstStyle/>
          <a:p>
            <a:fld id="{856A6FAC-9192-436B-870E-80DDE60983C7}" type="datetimeFigureOut">
              <a:rPr lang="es-CO" smtClean="0"/>
              <a:t>4/07/2023</a:t>
            </a:fld>
            <a:endParaRPr lang="es-CO"/>
          </a:p>
        </p:txBody>
      </p:sp>
      <p:sp>
        <p:nvSpPr>
          <p:cNvPr id="5" name="Marcador de pie de página 4">
            <a:extLst>
              <a:ext uri="{FF2B5EF4-FFF2-40B4-BE49-F238E27FC236}">
                <a16:creationId xmlns:a16="http://schemas.microsoft.com/office/drawing/2014/main" xmlns="" id="{AD9FF4C6-8C08-CBB4-3CE2-59E6FA53D10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0DD7E2D5-E6C7-D872-FB2D-BAF970486C9F}"/>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2528054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2BAB6635-A1FA-05FB-BAB0-2B865D5253C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86005000-C67B-39FC-C963-1BE222E2F73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7277B06B-FF69-1B1F-5058-EED75F49A9FE}"/>
              </a:ext>
            </a:extLst>
          </p:cNvPr>
          <p:cNvSpPr>
            <a:spLocks noGrp="1"/>
          </p:cNvSpPr>
          <p:nvPr>
            <p:ph type="dt" sz="half" idx="10"/>
          </p:nvPr>
        </p:nvSpPr>
        <p:spPr/>
        <p:txBody>
          <a:bodyPr/>
          <a:lstStyle/>
          <a:p>
            <a:fld id="{856A6FAC-9192-436B-870E-80DDE60983C7}" type="datetimeFigureOut">
              <a:rPr lang="es-CO" smtClean="0"/>
              <a:t>4/07/2023</a:t>
            </a:fld>
            <a:endParaRPr lang="es-CO"/>
          </a:p>
        </p:txBody>
      </p:sp>
      <p:sp>
        <p:nvSpPr>
          <p:cNvPr id="5" name="Marcador de pie de página 4">
            <a:extLst>
              <a:ext uri="{FF2B5EF4-FFF2-40B4-BE49-F238E27FC236}">
                <a16:creationId xmlns:a16="http://schemas.microsoft.com/office/drawing/2014/main" xmlns="" id="{9A1E3432-7CD9-B690-69AF-9AB3EC20FD4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40FBBF71-D1BB-B37A-0A5C-4B7A1432A52A}"/>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982265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xmlns="" id="{6AD64394-963E-D625-32AA-BDFC76B6E81B}"/>
              </a:ext>
            </a:extLst>
          </p:cNvPr>
          <p:cNvSpPr>
            <a:spLocks noGrp="1"/>
          </p:cNvSpPr>
          <p:nvPr>
            <p:ph type="dt" sz="half" idx="10"/>
          </p:nvPr>
        </p:nvSpPr>
        <p:spPr/>
        <p:txBody>
          <a:bodyPr/>
          <a:lstStyle/>
          <a:p>
            <a:fld id="{856A6FAC-9192-436B-870E-80DDE60983C7}" type="datetimeFigureOut">
              <a:rPr lang="es-CO" smtClean="0"/>
              <a:t>4/07/2023</a:t>
            </a:fld>
            <a:endParaRPr lang="es-CO"/>
          </a:p>
        </p:txBody>
      </p:sp>
      <p:sp>
        <p:nvSpPr>
          <p:cNvPr id="4" name="Marcador de pie de página 3">
            <a:extLst>
              <a:ext uri="{FF2B5EF4-FFF2-40B4-BE49-F238E27FC236}">
                <a16:creationId xmlns:a16="http://schemas.microsoft.com/office/drawing/2014/main" xmlns="" id="{C0F68054-34D7-9279-DFD5-715512BF4F92}"/>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xmlns="" id="{4916C35A-4761-CBE9-49AD-2C3A4928C1E2}"/>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7" name="Imagen 6">
            <a:extLst>
              <a:ext uri="{FF2B5EF4-FFF2-40B4-BE49-F238E27FC236}">
                <a16:creationId xmlns:a16="http://schemas.microsoft.com/office/drawing/2014/main" xmlns="" id="{3F03094B-3B2A-4C1A-84F1-903486D2D0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98"/>
            <a:ext cx="12192000" cy="6858298"/>
          </a:xfrm>
          <a:prstGeom prst="rect">
            <a:avLst/>
          </a:prstGeom>
        </p:spPr>
      </p:pic>
    </p:spTree>
    <p:extLst>
      <p:ext uri="{BB962C8B-B14F-4D97-AF65-F5344CB8AC3E}">
        <p14:creationId xmlns:p14="http://schemas.microsoft.com/office/powerpoint/2010/main" val="10345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C4201D2B-7635-B428-D717-5BAA3AF3AB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77" y="-149"/>
            <a:ext cx="12192000" cy="6858298"/>
          </a:xfrm>
          <a:prstGeom prst="rect">
            <a:avLst/>
          </a:prstGeom>
        </p:spPr>
      </p:pic>
      <p:sp>
        <p:nvSpPr>
          <p:cNvPr id="2" name="Título 1">
            <a:extLst>
              <a:ext uri="{FF2B5EF4-FFF2-40B4-BE49-F238E27FC236}">
                <a16:creationId xmlns:a16="http://schemas.microsoft.com/office/drawing/2014/main" xmlns=""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xmlns=""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xmlns="" id="{528C31B2-286A-C9C4-E01D-E40D72576A79}"/>
              </a:ext>
            </a:extLst>
          </p:cNvPr>
          <p:cNvSpPr>
            <a:spLocks noGrp="1"/>
          </p:cNvSpPr>
          <p:nvPr>
            <p:ph type="dt" sz="half" idx="10"/>
          </p:nvPr>
        </p:nvSpPr>
        <p:spPr/>
        <p:txBody>
          <a:bodyPr/>
          <a:lstStyle/>
          <a:p>
            <a:fld id="{856A6FAC-9192-436B-870E-80DDE60983C7}" type="datetimeFigureOut">
              <a:rPr lang="es-CO" smtClean="0"/>
              <a:t>4/07/2023</a:t>
            </a:fld>
            <a:endParaRPr lang="es-CO"/>
          </a:p>
        </p:txBody>
      </p:sp>
      <p:sp>
        <p:nvSpPr>
          <p:cNvPr id="5" name="Marcador de pie de página 4">
            <a:extLst>
              <a:ext uri="{FF2B5EF4-FFF2-40B4-BE49-F238E27FC236}">
                <a16:creationId xmlns:a16="http://schemas.microsoft.com/office/drawing/2014/main" xmlns="" id="{591D1DDB-6CC7-9360-8F7F-08FF87C5D7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20" name="Imagen 19">
            <a:extLst>
              <a:ext uri="{FF2B5EF4-FFF2-40B4-BE49-F238E27FC236}">
                <a16:creationId xmlns:a16="http://schemas.microsoft.com/office/drawing/2014/main" xmlns="" id="{D572A25D-2D52-7AAC-82D8-D3AD14D388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67" y="-148"/>
            <a:ext cx="12191733" cy="6858148"/>
          </a:xfrm>
          <a:prstGeom prst="rect">
            <a:avLst/>
          </a:prstGeom>
        </p:spPr>
      </p:pic>
    </p:spTree>
    <p:extLst>
      <p:ext uri="{BB962C8B-B14F-4D97-AF65-F5344CB8AC3E}">
        <p14:creationId xmlns:p14="http://schemas.microsoft.com/office/powerpoint/2010/main" val="357220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13D0CCB-4FFD-D76C-2516-7E388FCAB98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77EB76F7-CED7-0277-AFCB-6886CB518DAF}"/>
              </a:ext>
            </a:extLst>
          </p:cNvPr>
          <p:cNvSpPr>
            <a:spLocks noGrp="1"/>
          </p:cNvSpPr>
          <p:nvPr>
            <p:ph type="dt" sz="half" idx="10"/>
          </p:nvPr>
        </p:nvSpPr>
        <p:spPr/>
        <p:txBody>
          <a:bodyPr/>
          <a:lstStyle/>
          <a:p>
            <a:fld id="{856A6FAC-9192-436B-870E-80DDE60983C7}" type="datetimeFigureOut">
              <a:rPr lang="es-CO" smtClean="0"/>
              <a:t>4/07/2023</a:t>
            </a:fld>
            <a:endParaRPr lang="es-CO"/>
          </a:p>
        </p:txBody>
      </p:sp>
      <p:sp>
        <p:nvSpPr>
          <p:cNvPr id="5" name="Marcador de pie de página 4">
            <a:extLst>
              <a:ext uri="{FF2B5EF4-FFF2-40B4-BE49-F238E27FC236}">
                <a16:creationId xmlns:a16="http://schemas.microsoft.com/office/drawing/2014/main" xmlns="" id="{A4C8B0CA-24C5-6F63-CBFA-9062B6F2621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053FA383-2ECC-136F-2454-358FD4FC2159}"/>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24" name="Imagen 23">
            <a:extLst>
              <a:ext uri="{FF2B5EF4-FFF2-40B4-BE49-F238E27FC236}">
                <a16:creationId xmlns:a16="http://schemas.microsoft.com/office/drawing/2014/main" xmlns="" id="{8551E3D1-BD70-AD34-9A65-F4AA74DFF68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77" y="-149"/>
            <a:ext cx="12192000" cy="6858298"/>
          </a:xfrm>
          <a:prstGeom prst="rect">
            <a:avLst/>
          </a:prstGeom>
        </p:spPr>
      </p:pic>
    </p:spTree>
    <p:extLst>
      <p:ext uri="{BB962C8B-B14F-4D97-AF65-F5344CB8AC3E}">
        <p14:creationId xmlns:p14="http://schemas.microsoft.com/office/powerpoint/2010/main" val="36523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0A0128F-3548-EBBF-BD29-1EB1D245720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2B611771-8F44-52FC-9741-53E17FE3733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CA0D0EFA-890A-CDAE-F1B6-CDA7C84A4BFA}"/>
              </a:ext>
            </a:extLst>
          </p:cNvPr>
          <p:cNvSpPr>
            <a:spLocks noGrp="1"/>
          </p:cNvSpPr>
          <p:nvPr>
            <p:ph type="dt" sz="half" idx="10"/>
          </p:nvPr>
        </p:nvSpPr>
        <p:spPr/>
        <p:txBody>
          <a:bodyPr/>
          <a:lstStyle/>
          <a:p>
            <a:fld id="{856A6FAC-9192-436B-870E-80DDE60983C7}" type="datetimeFigureOut">
              <a:rPr lang="es-CO" smtClean="0"/>
              <a:t>4/07/2023</a:t>
            </a:fld>
            <a:endParaRPr lang="es-CO"/>
          </a:p>
        </p:txBody>
      </p:sp>
      <p:sp>
        <p:nvSpPr>
          <p:cNvPr id="5" name="Marcador de pie de página 4">
            <a:extLst>
              <a:ext uri="{FF2B5EF4-FFF2-40B4-BE49-F238E27FC236}">
                <a16:creationId xmlns:a16="http://schemas.microsoft.com/office/drawing/2014/main" xmlns="" id="{9903C958-22C5-59D4-D584-C88407A5F5A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D0441F80-8960-189A-2E8E-15505E6A0F98}"/>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15" name="Imagen 14">
            <a:extLst>
              <a:ext uri="{FF2B5EF4-FFF2-40B4-BE49-F238E27FC236}">
                <a16:creationId xmlns:a16="http://schemas.microsoft.com/office/drawing/2014/main" xmlns="" id="{3B05C927-FCF5-0132-3B83-3AA55DB686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7" y="-148"/>
            <a:ext cx="12191733" cy="6858148"/>
          </a:xfrm>
          <a:prstGeom prst="rect">
            <a:avLst/>
          </a:prstGeom>
        </p:spPr>
      </p:pic>
    </p:spTree>
    <p:extLst>
      <p:ext uri="{BB962C8B-B14F-4D97-AF65-F5344CB8AC3E}">
        <p14:creationId xmlns:p14="http://schemas.microsoft.com/office/powerpoint/2010/main" val="204697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531F210-8371-C703-B82E-47C593C78A2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0B15A348-98B3-3879-5E17-CB0127E6485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xmlns="" id="{88F33D3A-1132-9B1A-B962-CD60ABDB6F5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xmlns="" id="{81E0D49E-7178-69A3-8F58-4D4C48A6CEFA}"/>
              </a:ext>
            </a:extLst>
          </p:cNvPr>
          <p:cNvSpPr>
            <a:spLocks noGrp="1"/>
          </p:cNvSpPr>
          <p:nvPr>
            <p:ph type="dt" sz="half" idx="10"/>
          </p:nvPr>
        </p:nvSpPr>
        <p:spPr/>
        <p:txBody>
          <a:bodyPr/>
          <a:lstStyle/>
          <a:p>
            <a:fld id="{856A6FAC-9192-436B-870E-80DDE60983C7}" type="datetimeFigureOut">
              <a:rPr lang="es-CO" smtClean="0"/>
              <a:t>4/07/2023</a:t>
            </a:fld>
            <a:endParaRPr lang="es-CO"/>
          </a:p>
        </p:txBody>
      </p:sp>
      <p:sp>
        <p:nvSpPr>
          <p:cNvPr id="6" name="Marcador de pie de página 5">
            <a:extLst>
              <a:ext uri="{FF2B5EF4-FFF2-40B4-BE49-F238E27FC236}">
                <a16:creationId xmlns:a16="http://schemas.microsoft.com/office/drawing/2014/main" xmlns="" id="{2F5CC090-A935-39EC-1352-2703D7774C2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F9F37035-180E-0152-1228-EECA44274B02}"/>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92669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ECAB338-F339-66BE-83C6-7A3F6FECC920}"/>
              </a:ext>
            </a:extLst>
          </p:cNvPr>
          <p:cNvSpPr>
            <a:spLocks noGrp="1"/>
          </p:cNvSpPr>
          <p:nvPr>
            <p:ph type="title"/>
          </p:nvPr>
        </p:nvSpPr>
        <p:spPr>
          <a:xfrm>
            <a:off x="839788" y="365125"/>
            <a:ext cx="10515600" cy="1325563"/>
          </a:xfrm>
        </p:spPr>
        <p:txBody>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xmlns="" id="{69935FC1-EFEA-9E70-C955-E0F46AFA9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xmlns="" id="{B52A0A90-FD8F-D098-9E3C-8B3903C7EAD4}"/>
              </a:ext>
            </a:extLst>
          </p:cNvPr>
          <p:cNvSpPr>
            <a:spLocks noGrp="1"/>
          </p:cNvSpPr>
          <p:nvPr>
            <p:ph sz="half" idx="2"/>
          </p:nvPr>
        </p:nvSpPr>
        <p:spPr>
          <a:xfrm>
            <a:off x="839788" y="2505075"/>
            <a:ext cx="5157787" cy="3684588"/>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5" name="Marcador de texto 4">
            <a:extLst>
              <a:ext uri="{FF2B5EF4-FFF2-40B4-BE49-F238E27FC236}">
                <a16:creationId xmlns:a16="http://schemas.microsoft.com/office/drawing/2014/main" xmlns="" id="{A0F47486-611C-6371-6BFF-C8AADB90A8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25A5BFE2-9B56-F9FE-1317-1698B3D8A8E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xmlns="" id="{758251A3-C7BF-3DF9-1006-6349C94FA1F1}"/>
              </a:ext>
            </a:extLst>
          </p:cNvPr>
          <p:cNvSpPr>
            <a:spLocks noGrp="1"/>
          </p:cNvSpPr>
          <p:nvPr>
            <p:ph type="dt" sz="half" idx="10"/>
          </p:nvPr>
        </p:nvSpPr>
        <p:spPr/>
        <p:txBody>
          <a:bodyPr/>
          <a:lstStyle/>
          <a:p>
            <a:fld id="{856A6FAC-9192-436B-870E-80DDE60983C7}" type="datetimeFigureOut">
              <a:rPr lang="es-CO" smtClean="0"/>
              <a:t>4/07/2023</a:t>
            </a:fld>
            <a:endParaRPr lang="es-CO"/>
          </a:p>
        </p:txBody>
      </p:sp>
      <p:sp>
        <p:nvSpPr>
          <p:cNvPr id="8" name="Marcador de pie de página 7">
            <a:extLst>
              <a:ext uri="{FF2B5EF4-FFF2-40B4-BE49-F238E27FC236}">
                <a16:creationId xmlns:a16="http://schemas.microsoft.com/office/drawing/2014/main" xmlns="" id="{644687DF-C287-0B90-0384-AC46566F9DE1}"/>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xmlns="" id="{EB92D22D-0268-7F05-56E0-5963F89C291C}"/>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325733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B5FE461-F01D-222B-4C7C-57D2AA8652C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xmlns="" id="{5CFB908D-19D2-F83C-4039-D58C06ECA823}"/>
              </a:ext>
            </a:extLst>
          </p:cNvPr>
          <p:cNvSpPr>
            <a:spLocks noGrp="1"/>
          </p:cNvSpPr>
          <p:nvPr>
            <p:ph type="dt" sz="half" idx="10"/>
          </p:nvPr>
        </p:nvSpPr>
        <p:spPr/>
        <p:txBody>
          <a:bodyPr/>
          <a:lstStyle/>
          <a:p>
            <a:fld id="{856A6FAC-9192-436B-870E-80DDE60983C7}" type="datetimeFigureOut">
              <a:rPr lang="es-CO" smtClean="0"/>
              <a:t>4/07/2023</a:t>
            </a:fld>
            <a:endParaRPr lang="es-CO"/>
          </a:p>
        </p:txBody>
      </p:sp>
      <p:sp>
        <p:nvSpPr>
          <p:cNvPr id="4" name="Marcador de pie de página 3">
            <a:extLst>
              <a:ext uri="{FF2B5EF4-FFF2-40B4-BE49-F238E27FC236}">
                <a16:creationId xmlns:a16="http://schemas.microsoft.com/office/drawing/2014/main" xmlns="" id="{877D68EF-BFF2-A72E-07EE-5E72D7A4740D}"/>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xmlns="" id="{538FE25A-BF2A-CF99-7E87-C956434B72ED}"/>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27142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DB9DC9B7-1E4F-7D26-4BD7-745061F4E257}"/>
              </a:ext>
            </a:extLst>
          </p:cNvPr>
          <p:cNvSpPr>
            <a:spLocks noGrp="1"/>
          </p:cNvSpPr>
          <p:nvPr>
            <p:ph type="dt" sz="half" idx="10"/>
          </p:nvPr>
        </p:nvSpPr>
        <p:spPr/>
        <p:txBody>
          <a:bodyPr/>
          <a:lstStyle/>
          <a:p>
            <a:fld id="{856A6FAC-9192-436B-870E-80DDE60983C7}" type="datetimeFigureOut">
              <a:rPr lang="es-CO" smtClean="0"/>
              <a:t>4/07/2023</a:t>
            </a:fld>
            <a:endParaRPr lang="es-CO"/>
          </a:p>
        </p:txBody>
      </p:sp>
      <p:sp>
        <p:nvSpPr>
          <p:cNvPr id="3" name="Marcador de pie de página 2">
            <a:extLst>
              <a:ext uri="{FF2B5EF4-FFF2-40B4-BE49-F238E27FC236}">
                <a16:creationId xmlns:a16="http://schemas.microsoft.com/office/drawing/2014/main" xmlns="" id="{9F5816B9-11D6-2A5A-0FD1-DB0FC94DB765}"/>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xmlns="" id="{D3A788D0-F4D3-2B6C-9239-17F58235B62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662749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CF842174-351A-5C35-E775-1CDC59E17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xmlns="" id="{65D2E68F-9A0D-D89E-ED06-73EDB9E63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xmlns="" id="{D0A95696-420C-C45E-6F3E-ED258E8D8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A6FAC-9192-436B-870E-80DDE60983C7}" type="datetimeFigureOut">
              <a:rPr lang="es-CO" smtClean="0"/>
              <a:t>4/07/2023</a:t>
            </a:fld>
            <a:endParaRPr lang="es-CO"/>
          </a:p>
        </p:txBody>
      </p:sp>
      <p:sp>
        <p:nvSpPr>
          <p:cNvPr id="5" name="Marcador de pie de página 4">
            <a:extLst>
              <a:ext uri="{FF2B5EF4-FFF2-40B4-BE49-F238E27FC236}">
                <a16:creationId xmlns:a16="http://schemas.microsoft.com/office/drawing/2014/main" xmlns="" id="{4BEF4216-2A8E-0656-28FD-6CAD51853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xmlns="" id="{26FEC2FF-6B1B-D345-F657-95FAADED4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CBB0B-5D0C-43FE-9043-22172208F6F8}" type="slidenum">
              <a:rPr lang="es-CO" smtClean="0"/>
              <a:t>‹Nº›</a:t>
            </a:fld>
            <a:endParaRPr lang="es-CO"/>
          </a:p>
        </p:txBody>
      </p:sp>
    </p:spTree>
    <p:extLst>
      <p:ext uri="{BB962C8B-B14F-4D97-AF65-F5344CB8AC3E}">
        <p14:creationId xmlns:p14="http://schemas.microsoft.com/office/powerpoint/2010/main" val="132606895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1" r:id="rId4"/>
    <p:sldLayoutId id="214748365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3ED4369D-6414-318E-76F7-57BE0461DE33}"/>
              </a:ext>
            </a:extLst>
          </p:cNvPr>
          <p:cNvSpPr>
            <a:spLocks noGrp="1"/>
          </p:cNvSpPr>
          <p:nvPr>
            <p:ph type="ctrTitle"/>
          </p:nvPr>
        </p:nvSpPr>
        <p:spPr>
          <a:xfrm>
            <a:off x="117446" y="1521427"/>
            <a:ext cx="8560904" cy="928927"/>
          </a:xfrm>
        </p:spPr>
        <p:txBody>
          <a:bodyPr>
            <a:noAutofit/>
          </a:bodyPr>
          <a:lstStyle/>
          <a:p>
            <a:pPr marR="5080" algn="just">
              <a:lnSpc>
                <a:spcPts val="2255"/>
              </a:lnSpc>
              <a:spcBef>
                <a:spcPts val="100"/>
              </a:spcBef>
            </a:pPr>
            <a:r>
              <a:rPr lang="es-ES" sz="2800" b="1" spc="100" dirty="0">
                <a:solidFill>
                  <a:srgbClr val="212121"/>
                </a:solidFill>
                <a:latin typeface="Trebuchet MS"/>
              </a:rPr>
              <a:t>Campaña de cualificación  institucional a </a:t>
            </a:r>
            <a:r>
              <a:rPr lang="es-ES" sz="2800" b="1" spc="100" dirty="0">
                <a:solidFill>
                  <a:srgbClr val="212121"/>
                </a:solidFill>
                <a:latin typeface="Helvetica" panose="020B0604020202020204" pitchFamily="34" charset="0"/>
                <a:cs typeface="Helvetica" panose="020B0604020202020204" pitchFamily="34" charset="0"/>
              </a:rPr>
              <a:t>grupos</a:t>
            </a:r>
            <a:r>
              <a:rPr lang="es-ES" sz="2800" b="1" spc="100" dirty="0">
                <a:solidFill>
                  <a:srgbClr val="212121"/>
                </a:solidFill>
                <a:latin typeface="Trebuchet MS"/>
              </a:rPr>
              <a:t> de interés  internos y externos sobre  participación ciudadana</a:t>
            </a:r>
            <a:r>
              <a:rPr lang="es-CO" sz="2800" b="1" spc="100" dirty="0">
                <a:solidFill>
                  <a:srgbClr val="212121"/>
                </a:solidFill>
                <a:latin typeface="Trebuchet MS"/>
              </a:rPr>
              <a:t/>
            </a:r>
            <a:br>
              <a:rPr lang="es-CO" sz="2800" b="1" spc="100" dirty="0">
                <a:solidFill>
                  <a:srgbClr val="212121"/>
                </a:solidFill>
                <a:latin typeface="Trebuchet MS"/>
              </a:rPr>
            </a:br>
            <a:endParaRPr lang="es-CO" sz="2800" b="1" spc="100" dirty="0">
              <a:solidFill>
                <a:srgbClr val="212121"/>
              </a:solidFill>
              <a:latin typeface="Trebuchet MS"/>
            </a:endParaRPr>
          </a:p>
        </p:txBody>
      </p:sp>
      <p:pic>
        <p:nvPicPr>
          <p:cNvPr id="2" name="Imagen 1">
            <a:extLst>
              <a:ext uri="{FF2B5EF4-FFF2-40B4-BE49-F238E27FC236}">
                <a16:creationId xmlns:a16="http://schemas.microsoft.com/office/drawing/2014/main" xmlns="" id="{FC58B303-665A-0911-2F42-A801E5FA46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908" y="2548362"/>
            <a:ext cx="7021936" cy="4309638"/>
          </a:xfrm>
          <a:prstGeom prst="rect">
            <a:avLst/>
          </a:prstGeom>
        </p:spPr>
      </p:pic>
      <p:sp>
        <p:nvSpPr>
          <p:cNvPr id="3" name="Google Shape;126;p20">
            <a:extLst>
              <a:ext uri="{FF2B5EF4-FFF2-40B4-BE49-F238E27FC236}">
                <a16:creationId xmlns:a16="http://schemas.microsoft.com/office/drawing/2014/main" xmlns="" id="{D3CB142A-69A5-4297-A328-7D19B898B65E}"/>
              </a:ext>
            </a:extLst>
          </p:cNvPr>
          <p:cNvSpPr txBox="1">
            <a:spLocks/>
          </p:cNvSpPr>
          <p:nvPr/>
        </p:nvSpPr>
        <p:spPr>
          <a:xfrm>
            <a:off x="3876937" y="3012825"/>
            <a:ext cx="4647501" cy="928927"/>
          </a:xfrm>
          <a:prstGeom prst="rect">
            <a:avLst/>
          </a:prstGeom>
          <a:noFill/>
          <a:ln>
            <a:noFill/>
          </a:ln>
        </p:spPr>
        <p:txBody>
          <a:bodyPr spcFirstLastPara="1" vert="horz" wrap="square" lIns="68575" tIns="34275" rIns="68575" bIns="3427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15000"/>
              </a:lnSpc>
              <a:buFont typeface="Arial" panose="020B0604020202020204" pitchFamily="34" charset="0"/>
              <a:buNone/>
            </a:pPr>
            <a:r>
              <a:rPr lang="es-CO" sz="2000" dirty="0">
                <a:solidFill>
                  <a:schemeClr val="bg1"/>
                </a:solidFill>
                <a:latin typeface="Work Sans SemiBold"/>
                <a:ea typeface="Work Sans SemiBold"/>
                <a:cs typeface="Work Sans SemiBold"/>
                <a:sym typeface="Work Sans SemiBold"/>
              </a:rPr>
              <a:t>Grupo de Servicio al Ciudadano</a:t>
            </a:r>
          </a:p>
          <a:p>
            <a:pPr marL="0" indent="0" algn="r">
              <a:lnSpc>
                <a:spcPct val="115000"/>
              </a:lnSpc>
              <a:buFont typeface="Arial" panose="020B0604020202020204" pitchFamily="34" charset="0"/>
              <a:buNone/>
            </a:pPr>
            <a:r>
              <a:rPr lang="es-CO" sz="2000" dirty="0">
                <a:solidFill>
                  <a:schemeClr val="bg1"/>
                </a:solidFill>
                <a:latin typeface="Work Sans SemiBold"/>
                <a:ea typeface="Work Sans SemiBold"/>
                <a:cs typeface="Work Sans SemiBold"/>
                <a:sym typeface="Work Sans SemiBold"/>
              </a:rPr>
              <a:t>Secretaría General</a:t>
            </a:r>
          </a:p>
          <a:p>
            <a:pPr marL="0" indent="0" algn="r">
              <a:lnSpc>
                <a:spcPct val="115000"/>
              </a:lnSpc>
              <a:buFont typeface="Arial" panose="020B0604020202020204" pitchFamily="34" charset="0"/>
              <a:buNone/>
            </a:pPr>
            <a:r>
              <a:rPr lang="es-CO" sz="2000" dirty="0">
                <a:solidFill>
                  <a:schemeClr val="bg1"/>
                </a:solidFill>
                <a:latin typeface="Work Sans SemiBold"/>
                <a:ea typeface="Work Sans SemiBold"/>
                <a:cs typeface="Work Sans SemiBold"/>
                <a:sym typeface="Work Sans SemiBold"/>
              </a:rPr>
              <a:t>2023</a:t>
            </a:r>
          </a:p>
        </p:txBody>
      </p:sp>
    </p:spTree>
    <p:extLst>
      <p:ext uri="{BB962C8B-B14F-4D97-AF65-F5344CB8AC3E}">
        <p14:creationId xmlns:p14="http://schemas.microsoft.com/office/powerpoint/2010/main" val="1482975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BD22655-A2E8-EA37-4C88-45AE1B5CAC32}"/>
              </a:ext>
            </a:extLst>
          </p:cNvPr>
          <p:cNvSpPr txBox="1"/>
          <p:nvPr/>
        </p:nvSpPr>
        <p:spPr>
          <a:xfrm>
            <a:off x="675312" y="1008537"/>
            <a:ext cx="9559257" cy="830997"/>
          </a:xfrm>
          <a:prstGeom prst="rect">
            <a:avLst/>
          </a:prstGeom>
          <a:noFill/>
        </p:spPr>
        <p:txBody>
          <a:bodyPr wrap="square">
            <a:spAutoFit/>
          </a:bodyPr>
          <a:lstStyle/>
          <a:p>
            <a:r>
              <a:rPr lang="es-CO" sz="2400" b="1" spc="-5" dirty="0" smtClean="0">
                <a:solidFill>
                  <a:srgbClr val="212121"/>
                </a:solidFill>
                <a:latin typeface="Arial"/>
                <a:cs typeface="Arial"/>
              </a:rPr>
              <a:t>Componente Plan de Trabajo</a:t>
            </a:r>
          </a:p>
          <a:p>
            <a:endParaRPr lang="es-CO" sz="2400" b="1" dirty="0"/>
          </a:p>
        </p:txBody>
      </p:sp>
      <p:sp>
        <p:nvSpPr>
          <p:cNvPr id="10" name="Rectángulo 9">
            <a:extLst>
              <a:ext uri="{FF2B5EF4-FFF2-40B4-BE49-F238E27FC236}">
                <a16:creationId xmlns:a16="http://schemas.microsoft.com/office/drawing/2014/main" xmlns="" id="{370C36CC-0015-D141-6631-1C55FB738138}"/>
              </a:ext>
            </a:extLst>
          </p:cNvPr>
          <p:cNvSpPr/>
          <p:nvPr/>
        </p:nvSpPr>
        <p:spPr>
          <a:xfrm>
            <a:off x="2466364" y="1820548"/>
            <a:ext cx="8183458" cy="400110"/>
          </a:xfrm>
          <a:prstGeom prst="rect">
            <a:avLst/>
          </a:prstGeom>
        </p:spPr>
        <p:txBody>
          <a:bodyPr wrap="square">
            <a:spAutoFit/>
          </a:bodyPr>
          <a:lstStyle/>
          <a:p>
            <a:endParaRPr lang="es-CO" sz="2000" b="1" dirty="0">
              <a:solidFill>
                <a:srgbClr val="002060"/>
              </a:solidFill>
            </a:endParaRPr>
          </a:p>
        </p:txBody>
      </p:sp>
      <p:graphicFrame>
        <p:nvGraphicFramePr>
          <p:cNvPr id="4" name="Tabla 3"/>
          <p:cNvGraphicFramePr>
            <a:graphicFrameLocks noGrp="1"/>
          </p:cNvGraphicFramePr>
          <p:nvPr/>
        </p:nvGraphicFramePr>
        <p:xfrm>
          <a:off x="838200" y="1825625"/>
          <a:ext cx="8005773" cy="1331674"/>
        </p:xfrm>
        <a:graphic>
          <a:graphicData uri="http://schemas.openxmlformats.org/drawingml/2006/table">
            <a:tbl>
              <a:tblPr/>
              <a:tblGrid>
                <a:gridCol w="1535851"/>
                <a:gridCol w="967465"/>
                <a:gridCol w="1632597"/>
                <a:gridCol w="967465"/>
                <a:gridCol w="967465"/>
                <a:gridCol w="967465"/>
                <a:gridCol w="967465"/>
              </a:tblGrid>
              <a:tr h="198334">
                <a:tc>
                  <a:txBody>
                    <a:bodyPr/>
                    <a:lstStyle/>
                    <a:p>
                      <a:pPr algn="l" fontAlgn="b"/>
                      <a:r>
                        <a:rPr lang="es-CO" sz="1100" b="1" i="0" u="none" strike="noStrike" dirty="0">
                          <a:solidFill>
                            <a:srgbClr val="000000"/>
                          </a:solidFill>
                          <a:effectLst/>
                          <a:latin typeface="Calibri" panose="020F0502020204030204" pitchFamily="34" charset="0"/>
                        </a:rPr>
                        <a:t>Acciones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Canal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Grupo de valor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Trimestre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Trimestre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Trimestre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Trimestre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3340">
                <a:tc>
                  <a:txBody>
                    <a:bodyPr/>
                    <a:lstStyle/>
                    <a:p>
                      <a:pPr algn="l" fontAlgn="b"/>
                      <a:r>
                        <a:rPr lang="es-ES" sz="1000" b="0" i="0" u="none" strike="noStrike" dirty="0">
                          <a:solidFill>
                            <a:srgbClr val="000000"/>
                          </a:solidFill>
                          <a:effectLst/>
                          <a:latin typeface="Calibri" panose="020F0502020204030204" pitchFamily="34" charset="0"/>
                        </a:rPr>
                        <a:t>Realizar  jornada de capacitación para  articuladores de participación del </a:t>
                      </a:r>
                      <a:r>
                        <a:rPr lang="es-ES" sz="1000" b="0" i="0" u="none" strike="noStrike" dirty="0" err="1">
                          <a:solidFill>
                            <a:srgbClr val="000000"/>
                          </a:solidFill>
                          <a:effectLst/>
                          <a:latin typeface="Calibri" panose="020F0502020204030204" pitchFamily="34" charset="0"/>
                        </a:rPr>
                        <a:t>MinJusticia</a:t>
                      </a:r>
                      <a:r>
                        <a:rPr lang="es-ES" sz="1000" b="0" i="0" u="none" strike="noStrike" dirty="0">
                          <a:solidFill>
                            <a:srgbClr val="000000"/>
                          </a:solidFill>
                          <a:effectLst/>
                          <a:latin typeface="Calibri" panose="020F0502020204030204" pitchFamily="34" charset="0"/>
                        </a:rPr>
                        <a:t/>
                      </a:r>
                      <a:br>
                        <a:rPr lang="es-ES" sz="1000" b="0" i="0" u="none" strike="noStrike" dirty="0">
                          <a:solidFill>
                            <a:srgbClr val="000000"/>
                          </a:solidFill>
                          <a:effectLst/>
                          <a:latin typeface="Calibri" panose="020F0502020204030204" pitchFamily="34" charset="0"/>
                        </a:rPr>
                      </a:br>
                      <a:endParaRPr lang="es-ES" sz="10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 </a:t>
                      </a:r>
                      <a:r>
                        <a:rPr lang="es-CO" sz="1000" b="0" i="0" u="none" strike="noStrike" dirty="0" smtClean="0">
                          <a:solidFill>
                            <a:srgbClr val="000000"/>
                          </a:solidFill>
                          <a:effectLst/>
                          <a:latin typeface="Calibri" panose="020F0502020204030204" pitchFamily="34" charset="0"/>
                        </a:rPr>
                        <a:t>Virtual</a:t>
                      </a:r>
                      <a:endParaRPr lang="es-CO" sz="10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Interno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s-CO"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object 6"/>
          <p:cNvGraphicFramePr>
            <a:graphicFrameLocks noGrp="1"/>
          </p:cNvGraphicFramePr>
          <p:nvPr>
            <p:extLst>
              <p:ext uri="{D42A27DB-BD31-4B8C-83A1-F6EECF244321}">
                <p14:modId xmlns:p14="http://schemas.microsoft.com/office/powerpoint/2010/main" val="2210781265"/>
              </p:ext>
            </p:extLst>
          </p:nvPr>
        </p:nvGraphicFramePr>
        <p:xfrm>
          <a:off x="871152" y="3706512"/>
          <a:ext cx="6095365" cy="2194560"/>
        </p:xfrm>
        <a:graphic>
          <a:graphicData uri="http://schemas.openxmlformats.org/drawingml/2006/table">
            <a:tbl>
              <a:tblPr firstRow="1" bandRow="1">
                <a:tableStyleId>{2D5ABB26-0587-4C30-8999-92F81FD0307C}</a:tableStyleId>
              </a:tblPr>
              <a:tblGrid>
                <a:gridCol w="1087120">
                  <a:extLst>
                    <a:ext uri="{9D8B030D-6E8A-4147-A177-3AD203B41FA5}">
                      <a16:colId xmlns:a16="http://schemas.microsoft.com/office/drawing/2014/main" xmlns="" val="20000"/>
                    </a:ext>
                  </a:extLst>
                </a:gridCol>
                <a:gridCol w="5008245">
                  <a:extLst>
                    <a:ext uri="{9D8B030D-6E8A-4147-A177-3AD203B41FA5}">
                      <a16:colId xmlns:a16="http://schemas.microsoft.com/office/drawing/2014/main" xmlns="" val="20001"/>
                    </a:ext>
                  </a:extLst>
                </a:gridCol>
              </a:tblGrid>
              <a:tr h="944880">
                <a:tc>
                  <a:txBody>
                    <a:bodyPr/>
                    <a:lstStyle/>
                    <a:p>
                      <a:pPr>
                        <a:lnSpc>
                          <a:spcPct val="100000"/>
                        </a:lnSpc>
                      </a:pPr>
                      <a:endParaRPr sz="1500" dirty="0">
                        <a:latin typeface="Times New Roman"/>
                        <a:cs typeface="Times New Roman"/>
                      </a:endParaRPr>
                    </a:p>
                    <a:p>
                      <a:pPr marL="189230">
                        <a:lnSpc>
                          <a:spcPct val="100000"/>
                        </a:lnSpc>
                        <a:spcBef>
                          <a:spcPts val="1145"/>
                        </a:spcBef>
                      </a:pPr>
                      <a:r>
                        <a:rPr sz="1400" b="1" spc="-5" dirty="0">
                          <a:latin typeface="Arial"/>
                          <a:cs typeface="Arial"/>
                        </a:rPr>
                        <a:t>Objetivo</a:t>
                      </a:r>
                      <a:endParaRPr sz="1400" dirty="0">
                        <a:latin typeface="Arial"/>
                        <a:cs typeface="Arial"/>
                      </a:endParaRPr>
                    </a:p>
                  </a:txBody>
                  <a:tcPr marL="0" marR="0" marT="0" marB="0">
                    <a:lnB w="19050">
                      <a:solidFill>
                        <a:srgbClr val="031B31"/>
                      </a:solidFill>
                      <a:prstDash val="solid"/>
                    </a:lnB>
                    <a:solidFill>
                      <a:srgbClr val="F2F2F2"/>
                    </a:solidFill>
                  </a:tcPr>
                </a:tc>
                <a:tc>
                  <a:txBody>
                    <a:bodyPr/>
                    <a:lstStyle/>
                    <a:p>
                      <a:pPr marL="91440" marR="84455" algn="just">
                        <a:lnSpc>
                          <a:spcPct val="98600"/>
                        </a:lnSpc>
                        <a:spcBef>
                          <a:spcPts val="375"/>
                        </a:spcBef>
                      </a:pPr>
                      <a:r>
                        <a:rPr lang="es-ES" sz="1400" spc="-5" dirty="0">
                          <a:latin typeface="Arial MT"/>
                          <a:cs typeface="Arial MT"/>
                        </a:rPr>
                        <a:t>Fortalecer </a:t>
                      </a:r>
                      <a:r>
                        <a:rPr sz="1400" dirty="0">
                          <a:latin typeface="Arial MT"/>
                          <a:cs typeface="Arial MT"/>
                        </a:rPr>
                        <a:t>la </a:t>
                      </a:r>
                      <a:r>
                        <a:rPr sz="1400" spc="-5" dirty="0">
                          <a:latin typeface="Arial MT"/>
                          <a:cs typeface="Arial MT"/>
                        </a:rPr>
                        <a:t>articulación institucional para </a:t>
                      </a:r>
                      <a:r>
                        <a:rPr sz="1400" dirty="0">
                          <a:latin typeface="Arial MT"/>
                          <a:cs typeface="Arial MT"/>
                        </a:rPr>
                        <a:t>la </a:t>
                      </a:r>
                      <a:r>
                        <a:rPr sz="1400" spc="5" dirty="0">
                          <a:latin typeface="Arial MT"/>
                          <a:cs typeface="Arial MT"/>
                        </a:rPr>
                        <a:t> </a:t>
                      </a:r>
                      <a:r>
                        <a:rPr sz="1400" spc="-5" dirty="0">
                          <a:latin typeface="Arial MT"/>
                          <a:cs typeface="Arial MT"/>
                        </a:rPr>
                        <a:t>implementación</a:t>
                      </a:r>
                      <a:r>
                        <a:rPr sz="1400" spc="145" dirty="0">
                          <a:latin typeface="Arial MT"/>
                          <a:cs typeface="Arial MT"/>
                        </a:rPr>
                        <a:t> </a:t>
                      </a:r>
                      <a:r>
                        <a:rPr sz="1400" spc="-5" dirty="0">
                          <a:latin typeface="Arial MT"/>
                          <a:cs typeface="Arial MT"/>
                        </a:rPr>
                        <a:t>de</a:t>
                      </a:r>
                      <a:r>
                        <a:rPr sz="1400" spc="145" dirty="0">
                          <a:latin typeface="Arial MT"/>
                          <a:cs typeface="Arial MT"/>
                        </a:rPr>
                        <a:t> </a:t>
                      </a:r>
                      <a:r>
                        <a:rPr sz="1400" dirty="0">
                          <a:latin typeface="Arial MT"/>
                          <a:cs typeface="Arial MT"/>
                        </a:rPr>
                        <a:t>la</a:t>
                      </a:r>
                      <a:r>
                        <a:rPr sz="1400" spc="145" dirty="0">
                          <a:latin typeface="Arial MT"/>
                          <a:cs typeface="Arial MT"/>
                        </a:rPr>
                        <a:t> </a:t>
                      </a:r>
                      <a:r>
                        <a:rPr sz="1400" spc="-5" dirty="0">
                          <a:latin typeface="Arial MT"/>
                          <a:cs typeface="Arial MT"/>
                        </a:rPr>
                        <a:t>política</a:t>
                      </a:r>
                      <a:r>
                        <a:rPr sz="1400" spc="145" dirty="0">
                          <a:latin typeface="Arial MT"/>
                          <a:cs typeface="Arial MT"/>
                        </a:rPr>
                        <a:t> </a:t>
                      </a:r>
                      <a:r>
                        <a:rPr sz="1400" spc="-5" dirty="0">
                          <a:latin typeface="Arial MT"/>
                          <a:cs typeface="Arial MT"/>
                        </a:rPr>
                        <a:t>de</a:t>
                      </a:r>
                      <a:r>
                        <a:rPr sz="1400" spc="145" dirty="0">
                          <a:latin typeface="Arial MT"/>
                          <a:cs typeface="Arial MT"/>
                        </a:rPr>
                        <a:t> </a:t>
                      </a:r>
                      <a:r>
                        <a:rPr sz="1400" spc="-5" dirty="0">
                          <a:latin typeface="Arial MT"/>
                          <a:cs typeface="Arial MT"/>
                        </a:rPr>
                        <a:t>participación</a:t>
                      </a:r>
                      <a:r>
                        <a:rPr sz="1400" spc="145" dirty="0">
                          <a:latin typeface="Arial MT"/>
                          <a:cs typeface="Arial MT"/>
                        </a:rPr>
                        <a:t> </a:t>
                      </a:r>
                      <a:r>
                        <a:rPr sz="1400" spc="-5" dirty="0">
                          <a:latin typeface="Arial MT"/>
                          <a:cs typeface="Arial MT"/>
                        </a:rPr>
                        <a:t>ciudadana</a:t>
                      </a:r>
                      <a:r>
                        <a:rPr sz="1400" spc="145" dirty="0">
                          <a:latin typeface="Arial MT"/>
                          <a:cs typeface="Arial MT"/>
                        </a:rPr>
                        <a:t> </a:t>
                      </a:r>
                      <a:r>
                        <a:rPr sz="1400" spc="-5" dirty="0">
                          <a:latin typeface="Arial MT"/>
                          <a:cs typeface="Arial MT"/>
                        </a:rPr>
                        <a:t>en </a:t>
                      </a:r>
                      <a:r>
                        <a:rPr sz="1400" spc="-380" dirty="0">
                          <a:latin typeface="Arial MT"/>
                          <a:cs typeface="Arial MT"/>
                        </a:rPr>
                        <a:t> </a:t>
                      </a:r>
                      <a:r>
                        <a:rPr sz="1400" dirty="0">
                          <a:latin typeface="Arial MT"/>
                          <a:cs typeface="Arial MT"/>
                        </a:rPr>
                        <a:t>la</a:t>
                      </a:r>
                      <a:r>
                        <a:rPr sz="1400" spc="-15" dirty="0">
                          <a:latin typeface="Arial MT"/>
                          <a:cs typeface="Arial MT"/>
                        </a:rPr>
                        <a:t> </a:t>
                      </a:r>
                      <a:r>
                        <a:rPr sz="1400" spc="-5" dirty="0">
                          <a:latin typeface="Arial MT"/>
                          <a:cs typeface="Arial MT"/>
                        </a:rPr>
                        <a:t>gestión institucional </a:t>
                      </a:r>
                      <a:r>
                        <a:rPr sz="1400" dirty="0">
                          <a:latin typeface="Arial MT"/>
                          <a:cs typeface="Arial MT"/>
                        </a:rPr>
                        <a:t>–</a:t>
                      </a:r>
                      <a:r>
                        <a:rPr sz="1400" spc="-10" dirty="0">
                          <a:latin typeface="Arial MT"/>
                          <a:cs typeface="Arial MT"/>
                        </a:rPr>
                        <a:t> </a:t>
                      </a:r>
                      <a:r>
                        <a:rPr sz="1400" spc="-5" dirty="0">
                          <a:latin typeface="Arial MT"/>
                          <a:cs typeface="Arial MT"/>
                        </a:rPr>
                        <a:t>Enfoque</a:t>
                      </a:r>
                      <a:r>
                        <a:rPr sz="1400" spc="-10" dirty="0">
                          <a:latin typeface="Arial MT"/>
                          <a:cs typeface="Arial MT"/>
                        </a:rPr>
                        <a:t> </a:t>
                      </a:r>
                      <a:r>
                        <a:rPr sz="1400" spc="-5" dirty="0">
                          <a:latin typeface="Arial MT"/>
                          <a:cs typeface="Arial MT"/>
                        </a:rPr>
                        <a:t>formulación</a:t>
                      </a:r>
                      <a:endParaRPr sz="1400" dirty="0">
                        <a:latin typeface="Arial MT"/>
                        <a:cs typeface="Arial MT"/>
                      </a:endParaRPr>
                    </a:p>
                  </a:txBody>
                  <a:tcPr marL="0" marR="0" marT="47625" marB="0">
                    <a:lnB w="19050">
                      <a:solidFill>
                        <a:srgbClr val="031B31"/>
                      </a:solidFill>
                      <a:prstDash val="solid"/>
                    </a:lnB>
                  </a:tcPr>
                </a:tc>
                <a:extLst>
                  <a:ext uri="{0D108BD9-81ED-4DB2-BD59-A6C34878D82A}">
                    <a16:rowId xmlns:a16="http://schemas.microsoft.com/office/drawing/2014/main" xmlns="" val="10000"/>
                  </a:ext>
                </a:extLst>
              </a:tr>
              <a:tr h="731520">
                <a:tc>
                  <a:txBody>
                    <a:bodyPr/>
                    <a:lstStyle/>
                    <a:p>
                      <a:pPr marL="204470" marR="112395" indent="-84455">
                        <a:lnSpc>
                          <a:spcPts val="1610"/>
                        </a:lnSpc>
                        <a:spcBef>
                          <a:spcPts val="1305"/>
                        </a:spcBef>
                      </a:pPr>
                      <a:r>
                        <a:rPr sz="1400" b="1" dirty="0">
                          <a:latin typeface="Arial"/>
                          <a:cs typeface="Arial"/>
                        </a:rPr>
                        <a:t>P</a:t>
                      </a:r>
                      <a:r>
                        <a:rPr sz="1400" b="1" spc="-10" dirty="0">
                          <a:latin typeface="Arial"/>
                          <a:cs typeface="Arial"/>
                        </a:rPr>
                        <a:t>ob</a:t>
                      </a:r>
                      <a:r>
                        <a:rPr sz="1400" b="1" spc="-5" dirty="0">
                          <a:latin typeface="Arial"/>
                          <a:cs typeface="Arial"/>
                        </a:rPr>
                        <a:t>laci</a:t>
                      </a:r>
                      <a:r>
                        <a:rPr sz="1400" b="1" spc="-10" dirty="0">
                          <a:latin typeface="Arial"/>
                          <a:cs typeface="Arial"/>
                        </a:rPr>
                        <a:t>ó</a:t>
                      </a:r>
                      <a:r>
                        <a:rPr sz="1400" b="1" dirty="0">
                          <a:latin typeface="Arial"/>
                          <a:cs typeface="Arial"/>
                        </a:rPr>
                        <a:t>n  </a:t>
                      </a:r>
                      <a:r>
                        <a:rPr sz="1400" b="1" spc="-10" dirty="0">
                          <a:latin typeface="Arial"/>
                          <a:cs typeface="Arial"/>
                        </a:rPr>
                        <a:t>objetivo</a:t>
                      </a:r>
                      <a:endParaRPr sz="1400" dirty="0">
                        <a:latin typeface="Arial"/>
                        <a:cs typeface="Arial"/>
                      </a:endParaRPr>
                    </a:p>
                  </a:txBody>
                  <a:tcPr marL="0" marR="0" marT="165735" marB="0">
                    <a:lnT w="19050">
                      <a:solidFill>
                        <a:srgbClr val="031B31"/>
                      </a:solidFill>
                      <a:prstDash val="solid"/>
                    </a:lnT>
                    <a:lnB w="19050">
                      <a:solidFill>
                        <a:srgbClr val="031B31"/>
                      </a:solidFill>
                      <a:prstDash val="solid"/>
                    </a:lnB>
                    <a:solidFill>
                      <a:srgbClr val="F2F2F2"/>
                    </a:solidFill>
                  </a:tcPr>
                </a:tc>
                <a:tc>
                  <a:txBody>
                    <a:bodyPr/>
                    <a:lstStyle/>
                    <a:p>
                      <a:pPr marL="91440" marR="711835">
                        <a:lnSpc>
                          <a:spcPts val="1610"/>
                        </a:lnSpc>
                        <a:spcBef>
                          <a:spcPts val="465"/>
                        </a:spcBef>
                      </a:pPr>
                      <a:r>
                        <a:rPr sz="1400" spc="-5" dirty="0">
                          <a:latin typeface="Arial MT"/>
                          <a:cs typeface="Arial MT"/>
                        </a:rPr>
                        <a:t>Articuladores de participación ciudadana de todas las </a:t>
                      </a:r>
                      <a:r>
                        <a:rPr sz="1400" spc="-375" dirty="0">
                          <a:latin typeface="Arial MT"/>
                          <a:cs typeface="Arial MT"/>
                        </a:rPr>
                        <a:t> </a:t>
                      </a:r>
                      <a:r>
                        <a:rPr sz="1400" spc="-5" dirty="0">
                          <a:latin typeface="Arial MT"/>
                          <a:cs typeface="Arial MT"/>
                        </a:rPr>
                        <a:t>dependencias</a:t>
                      </a:r>
                      <a:r>
                        <a:rPr sz="1400" spc="-10" dirty="0">
                          <a:latin typeface="Arial MT"/>
                          <a:cs typeface="Arial MT"/>
                        </a:rPr>
                        <a:t> </a:t>
                      </a:r>
                      <a:r>
                        <a:rPr sz="1400" spc="-5" dirty="0">
                          <a:latin typeface="Arial MT"/>
                          <a:cs typeface="Arial MT"/>
                        </a:rPr>
                        <a:t>de </a:t>
                      </a:r>
                      <a:r>
                        <a:rPr sz="1400" dirty="0">
                          <a:latin typeface="Arial MT"/>
                          <a:cs typeface="Arial MT"/>
                        </a:rPr>
                        <a:t>la</a:t>
                      </a:r>
                      <a:r>
                        <a:rPr sz="1400" spc="-5" dirty="0">
                          <a:latin typeface="Arial MT"/>
                          <a:cs typeface="Arial MT"/>
                        </a:rPr>
                        <a:t> Entidad</a:t>
                      </a:r>
                      <a:endParaRPr sz="1400">
                        <a:latin typeface="Arial MT"/>
                        <a:cs typeface="Arial MT"/>
                      </a:endParaRPr>
                    </a:p>
                  </a:txBody>
                  <a:tcPr marL="0" marR="0" marT="59055" marB="0">
                    <a:lnT w="19050">
                      <a:solidFill>
                        <a:srgbClr val="031B31"/>
                      </a:solidFill>
                      <a:prstDash val="solid"/>
                    </a:lnT>
                    <a:lnB w="19050">
                      <a:solidFill>
                        <a:srgbClr val="031B31"/>
                      </a:solidFill>
                      <a:prstDash val="solid"/>
                    </a:lnB>
                  </a:tcPr>
                </a:tc>
                <a:extLst>
                  <a:ext uri="{0D108BD9-81ED-4DB2-BD59-A6C34878D82A}">
                    <a16:rowId xmlns:a16="http://schemas.microsoft.com/office/drawing/2014/main" xmlns="" val="10001"/>
                  </a:ext>
                </a:extLst>
              </a:tr>
              <a:tr h="518160">
                <a:tc>
                  <a:txBody>
                    <a:bodyPr/>
                    <a:lstStyle/>
                    <a:p>
                      <a:pPr marL="154940" marR="146685" indent="52705">
                        <a:lnSpc>
                          <a:spcPts val="1610"/>
                        </a:lnSpc>
                        <a:spcBef>
                          <a:spcPts val="465"/>
                        </a:spcBef>
                      </a:pPr>
                      <a:r>
                        <a:rPr sz="1400" b="1" spc="-5" dirty="0">
                          <a:latin typeface="Arial"/>
                          <a:cs typeface="Arial"/>
                        </a:rPr>
                        <a:t>Material </a:t>
                      </a:r>
                      <a:r>
                        <a:rPr sz="1400" b="1" spc="-375" dirty="0">
                          <a:latin typeface="Arial"/>
                          <a:cs typeface="Arial"/>
                        </a:rPr>
                        <a:t> </a:t>
                      </a:r>
                      <a:r>
                        <a:rPr sz="1400" b="1" spc="-5" dirty="0">
                          <a:latin typeface="Arial"/>
                          <a:cs typeface="Arial"/>
                        </a:rPr>
                        <a:t>de</a:t>
                      </a:r>
                      <a:r>
                        <a:rPr sz="1400" b="1" spc="-80" dirty="0">
                          <a:latin typeface="Arial"/>
                          <a:cs typeface="Arial"/>
                        </a:rPr>
                        <a:t> </a:t>
                      </a:r>
                      <a:r>
                        <a:rPr sz="1400" b="1" spc="-10" dirty="0">
                          <a:latin typeface="Arial"/>
                          <a:cs typeface="Arial"/>
                        </a:rPr>
                        <a:t>apoyo</a:t>
                      </a:r>
                      <a:endParaRPr sz="1400">
                        <a:latin typeface="Arial"/>
                        <a:cs typeface="Arial"/>
                      </a:endParaRPr>
                    </a:p>
                  </a:txBody>
                  <a:tcPr marL="0" marR="0" marT="59055" marB="0">
                    <a:lnT w="19050">
                      <a:solidFill>
                        <a:srgbClr val="031B31"/>
                      </a:solidFill>
                      <a:prstDash val="solid"/>
                    </a:lnT>
                    <a:solidFill>
                      <a:srgbClr val="F2F2F2"/>
                    </a:solidFill>
                  </a:tcPr>
                </a:tc>
                <a:tc>
                  <a:txBody>
                    <a:bodyPr/>
                    <a:lstStyle/>
                    <a:p>
                      <a:pPr marL="91440" marR="269875">
                        <a:lnSpc>
                          <a:spcPts val="1610"/>
                        </a:lnSpc>
                        <a:spcBef>
                          <a:spcPts val="465"/>
                        </a:spcBef>
                      </a:pPr>
                      <a:r>
                        <a:rPr sz="1400" spc="-5" dirty="0">
                          <a:latin typeface="Arial MT"/>
                          <a:cs typeface="Arial MT"/>
                        </a:rPr>
                        <a:t>Documento presentación, memorando con lineamientos de </a:t>
                      </a:r>
                      <a:r>
                        <a:rPr sz="1400" spc="-375" dirty="0">
                          <a:latin typeface="Arial MT"/>
                          <a:cs typeface="Arial MT"/>
                        </a:rPr>
                        <a:t> </a:t>
                      </a:r>
                      <a:r>
                        <a:rPr sz="1400" spc="-5" dirty="0">
                          <a:latin typeface="Arial MT"/>
                          <a:cs typeface="Arial MT"/>
                        </a:rPr>
                        <a:t>Secretaría</a:t>
                      </a:r>
                      <a:r>
                        <a:rPr sz="1400" spc="-15" dirty="0">
                          <a:latin typeface="Arial MT"/>
                          <a:cs typeface="Arial MT"/>
                        </a:rPr>
                        <a:t> </a:t>
                      </a:r>
                      <a:r>
                        <a:rPr sz="1400" spc="-5" dirty="0">
                          <a:latin typeface="Arial MT"/>
                          <a:cs typeface="Arial MT"/>
                        </a:rPr>
                        <a:t>General, pieza gráfica de convocatoria.</a:t>
                      </a:r>
                      <a:endParaRPr sz="1400" dirty="0">
                        <a:latin typeface="Arial MT"/>
                        <a:cs typeface="Arial MT"/>
                      </a:endParaRPr>
                    </a:p>
                  </a:txBody>
                  <a:tcPr marL="0" marR="0" marT="59055" marB="0">
                    <a:lnT w="19050">
                      <a:solidFill>
                        <a:srgbClr val="031B31"/>
                      </a:solidFill>
                      <a:prstDash val="solid"/>
                    </a:lnT>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089722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BD22655-A2E8-EA37-4C88-45AE1B5CAC32}"/>
              </a:ext>
            </a:extLst>
          </p:cNvPr>
          <p:cNvSpPr txBox="1"/>
          <p:nvPr/>
        </p:nvSpPr>
        <p:spPr>
          <a:xfrm>
            <a:off x="675312" y="1008537"/>
            <a:ext cx="9559257" cy="830997"/>
          </a:xfrm>
          <a:prstGeom prst="rect">
            <a:avLst/>
          </a:prstGeom>
          <a:noFill/>
        </p:spPr>
        <p:txBody>
          <a:bodyPr wrap="square">
            <a:spAutoFit/>
          </a:bodyPr>
          <a:lstStyle/>
          <a:p>
            <a:r>
              <a:rPr lang="es-CO" sz="2400" b="1" spc="-5" smtClean="0">
                <a:solidFill>
                  <a:srgbClr val="212121"/>
                </a:solidFill>
                <a:latin typeface="Arial"/>
                <a:cs typeface="Arial"/>
              </a:rPr>
              <a:t>Componente Plan de Trabajo</a:t>
            </a:r>
          </a:p>
          <a:p>
            <a:endParaRPr lang="es-CO" sz="2400" b="1" dirty="0"/>
          </a:p>
        </p:txBody>
      </p:sp>
      <p:sp>
        <p:nvSpPr>
          <p:cNvPr id="10" name="Rectángulo 9">
            <a:extLst>
              <a:ext uri="{FF2B5EF4-FFF2-40B4-BE49-F238E27FC236}">
                <a16:creationId xmlns:a16="http://schemas.microsoft.com/office/drawing/2014/main" xmlns="" id="{370C36CC-0015-D141-6631-1C55FB738138}"/>
              </a:ext>
            </a:extLst>
          </p:cNvPr>
          <p:cNvSpPr/>
          <p:nvPr/>
        </p:nvSpPr>
        <p:spPr>
          <a:xfrm>
            <a:off x="2466364" y="1820548"/>
            <a:ext cx="8183458" cy="400110"/>
          </a:xfrm>
          <a:prstGeom prst="rect">
            <a:avLst/>
          </a:prstGeom>
        </p:spPr>
        <p:txBody>
          <a:bodyPr wrap="square">
            <a:spAutoFit/>
          </a:bodyPr>
          <a:lstStyle/>
          <a:p>
            <a:endParaRPr lang="es-CO" sz="2000" b="1" dirty="0">
              <a:solidFill>
                <a:srgbClr val="00206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1556876761"/>
              </p:ext>
            </p:extLst>
          </p:nvPr>
        </p:nvGraphicFramePr>
        <p:xfrm>
          <a:off x="813486" y="1581761"/>
          <a:ext cx="7397219" cy="1201594"/>
        </p:xfrm>
        <a:graphic>
          <a:graphicData uri="http://schemas.openxmlformats.org/drawingml/2006/table">
            <a:tbl>
              <a:tblPr/>
              <a:tblGrid>
                <a:gridCol w="1625446"/>
                <a:gridCol w="863069"/>
                <a:gridCol w="1456428"/>
                <a:gridCol w="863069"/>
                <a:gridCol w="863069"/>
                <a:gridCol w="863069"/>
                <a:gridCol w="863069"/>
              </a:tblGrid>
              <a:tr h="439594">
                <a:tc>
                  <a:txBody>
                    <a:bodyPr/>
                    <a:lstStyle/>
                    <a:p>
                      <a:pPr algn="l" fontAlgn="b"/>
                      <a:r>
                        <a:rPr lang="es-CO" sz="1100" b="1" i="0" u="none" strike="noStrike" dirty="0">
                          <a:solidFill>
                            <a:srgbClr val="000000"/>
                          </a:solidFill>
                          <a:effectLst/>
                          <a:latin typeface="Calibri" panose="020F0502020204030204" pitchFamily="34" charset="0"/>
                        </a:rPr>
                        <a:t>Acciones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Canal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Grupo de valor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Trimestre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Trimestre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Trimestre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1" i="0" u="none" strike="noStrike" dirty="0">
                          <a:solidFill>
                            <a:srgbClr val="000000"/>
                          </a:solidFill>
                          <a:effectLst/>
                          <a:latin typeface="Calibri" panose="020F0502020204030204" pitchFamily="34" charset="0"/>
                        </a:rPr>
                        <a:t>Trimestre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663256">
                <a:tc>
                  <a:txBody>
                    <a:bodyPr/>
                    <a:lstStyle/>
                    <a:p>
                      <a:pPr algn="ctr" fontAlgn="ctr"/>
                      <a:r>
                        <a:rPr lang="es-ES" sz="1000" b="0" i="0" u="none" strike="noStrike" dirty="0">
                          <a:solidFill>
                            <a:srgbClr val="000000"/>
                          </a:solidFill>
                          <a:effectLst/>
                          <a:latin typeface="Calibri" panose="020F0502020204030204" pitchFamily="34" charset="0"/>
                        </a:rPr>
                        <a:t>Realizar  jornada de </a:t>
                      </a:r>
                      <a:r>
                        <a:rPr lang="es-ES" sz="1000" b="0" i="0" u="none" strike="noStrike" dirty="0" smtClean="0">
                          <a:solidFill>
                            <a:srgbClr val="000000"/>
                          </a:solidFill>
                          <a:effectLst/>
                          <a:latin typeface="Calibri" panose="020F0502020204030204" pitchFamily="34" charset="0"/>
                        </a:rPr>
                        <a:t>socialización </a:t>
                      </a:r>
                      <a:r>
                        <a:rPr lang="es-ES" sz="1000" b="0" i="0" u="none" strike="noStrike" dirty="0">
                          <a:solidFill>
                            <a:srgbClr val="000000"/>
                          </a:solidFill>
                          <a:effectLst/>
                          <a:latin typeface="Calibri" panose="020F0502020204030204" pitchFamily="34" charset="0"/>
                        </a:rPr>
                        <a:t>del informe de dialogo con los grupos de valor, para  articuladores de participación del </a:t>
                      </a:r>
                      <a:r>
                        <a:rPr lang="es-ES" sz="1000" b="0" i="0" u="none" strike="noStrike" dirty="0" err="1">
                          <a:solidFill>
                            <a:srgbClr val="000000"/>
                          </a:solidFill>
                          <a:effectLst/>
                          <a:latin typeface="Calibri" panose="020F0502020204030204" pitchFamily="34" charset="0"/>
                        </a:rPr>
                        <a:t>MinJusticia</a:t>
                      </a:r>
                      <a:endParaRPr lang="es-ES"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 </a:t>
                      </a:r>
                      <a:r>
                        <a:rPr lang="es-CO" sz="1000" b="0" i="0" u="none" strike="noStrike" dirty="0" smtClean="0">
                          <a:solidFill>
                            <a:srgbClr val="000000"/>
                          </a:solidFill>
                          <a:effectLst/>
                          <a:latin typeface="Calibri" panose="020F0502020204030204" pitchFamily="34" charset="0"/>
                        </a:rPr>
                        <a:t>Virtual</a:t>
                      </a:r>
                      <a:endParaRPr lang="es-CO" sz="10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Interno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s-CO"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7" name="object 6"/>
          <p:cNvGraphicFramePr>
            <a:graphicFrameLocks noGrp="1"/>
          </p:cNvGraphicFramePr>
          <p:nvPr>
            <p:extLst>
              <p:ext uri="{D42A27DB-BD31-4B8C-83A1-F6EECF244321}">
                <p14:modId xmlns:p14="http://schemas.microsoft.com/office/powerpoint/2010/main" val="2786736428"/>
              </p:ext>
            </p:extLst>
          </p:nvPr>
        </p:nvGraphicFramePr>
        <p:xfrm>
          <a:off x="871152" y="3706512"/>
          <a:ext cx="6095365" cy="2194560"/>
        </p:xfrm>
        <a:graphic>
          <a:graphicData uri="http://schemas.openxmlformats.org/drawingml/2006/table">
            <a:tbl>
              <a:tblPr firstRow="1" bandRow="1">
                <a:tableStyleId>{2D5ABB26-0587-4C30-8999-92F81FD0307C}</a:tableStyleId>
              </a:tblPr>
              <a:tblGrid>
                <a:gridCol w="1087120">
                  <a:extLst>
                    <a:ext uri="{9D8B030D-6E8A-4147-A177-3AD203B41FA5}">
                      <a16:colId xmlns:a16="http://schemas.microsoft.com/office/drawing/2014/main" xmlns="" val="20000"/>
                    </a:ext>
                  </a:extLst>
                </a:gridCol>
                <a:gridCol w="5008245">
                  <a:extLst>
                    <a:ext uri="{9D8B030D-6E8A-4147-A177-3AD203B41FA5}">
                      <a16:colId xmlns:a16="http://schemas.microsoft.com/office/drawing/2014/main" xmlns="" val="20001"/>
                    </a:ext>
                  </a:extLst>
                </a:gridCol>
              </a:tblGrid>
              <a:tr h="944880">
                <a:tc>
                  <a:txBody>
                    <a:bodyPr/>
                    <a:lstStyle/>
                    <a:p>
                      <a:pPr>
                        <a:lnSpc>
                          <a:spcPct val="100000"/>
                        </a:lnSpc>
                      </a:pPr>
                      <a:endParaRPr sz="1500" dirty="0">
                        <a:latin typeface="Times New Roman"/>
                        <a:cs typeface="Times New Roman"/>
                      </a:endParaRPr>
                    </a:p>
                    <a:p>
                      <a:pPr marL="189230">
                        <a:lnSpc>
                          <a:spcPct val="100000"/>
                        </a:lnSpc>
                        <a:spcBef>
                          <a:spcPts val="1145"/>
                        </a:spcBef>
                      </a:pPr>
                      <a:r>
                        <a:rPr sz="1400" b="1" spc="-5" dirty="0">
                          <a:latin typeface="Arial"/>
                          <a:cs typeface="Arial"/>
                        </a:rPr>
                        <a:t>Objetivo</a:t>
                      </a:r>
                      <a:endParaRPr sz="1400" dirty="0">
                        <a:latin typeface="Arial"/>
                        <a:cs typeface="Arial"/>
                      </a:endParaRPr>
                    </a:p>
                  </a:txBody>
                  <a:tcPr marL="0" marR="0" marT="0" marB="0">
                    <a:lnB w="19050">
                      <a:solidFill>
                        <a:srgbClr val="031B31"/>
                      </a:solidFill>
                      <a:prstDash val="solid"/>
                    </a:lnB>
                    <a:solidFill>
                      <a:srgbClr val="F2F2F2"/>
                    </a:solidFill>
                  </a:tcPr>
                </a:tc>
                <a:tc>
                  <a:txBody>
                    <a:bodyPr/>
                    <a:lstStyle/>
                    <a:p>
                      <a:pPr marL="91440" marR="84455" algn="just">
                        <a:lnSpc>
                          <a:spcPct val="98600"/>
                        </a:lnSpc>
                        <a:spcBef>
                          <a:spcPts val="375"/>
                        </a:spcBef>
                      </a:pPr>
                      <a:r>
                        <a:rPr lang="es-ES" sz="1400" spc="-5" dirty="0">
                          <a:latin typeface="Arial MT"/>
                          <a:cs typeface="Arial MT"/>
                        </a:rPr>
                        <a:t>Fortalecer </a:t>
                      </a:r>
                      <a:r>
                        <a:rPr sz="1400" dirty="0">
                          <a:latin typeface="Arial MT"/>
                          <a:cs typeface="Arial MT"/>
                        </a:rPr>
                        <a:t>la </a:t>
                      </a:r>
                      <a:r>
                        <a:rPr sz="1400" spc="-5" dirty="0">
                          <a:latin typeface="Arial MT"/>
                          <a:cs typeface="Arial MT"/>
                        </a:rPr>
                        <a:t>articulación institucional para </a:t>
                      </a:r>
                      <a:r>
                        <a:rPr sz="1400" dirty="0">
                          <a:latin typeface="Arial MT"/>
                          <a:cs typeface="Arial MT"/>
                        </a:rPr>
                        <a:t>la </a:t>
                      </a:r>
                      <a:r>
                        <a:rPr sz="1400" spc="5" dirty="0">
                          <a:latin typeface="Arial MT"/>
                          <a:cs typeface="Arial MT"/>
                        </a:rPr>
                        <a:t> </a:t>
                      </a:r>
                      <a:r>
                        <a:rPr sz="1400" spc="-5" dirty="0">
                          <a:latin typeface="Arial MT"/>
                          <a:cs typeface="Arial MT"/>
                        </a:rPr>
                        <a:t>implementación</a:t>
                      </a:r>
                      <a:r>
                        <a:rPr sz="1400" spc="145" dirty="0">
                          <a:latin typeface="Arial MT"/>
                          <a:cs typeface="Arial MT"/>
                        </a:rPr>
                        <a:t> </a:t>
                      </a:r>
                      <a:r>
                        <a:rPr sz="1400" spc="-5" dirty="0">
                          <a:latin typeface="Arial MT"/>
                          <a:cs typeface="Arial MT"/>
                        </a:rPr>
                        <a:t>de</a:t>
                      </a:r>
                      <a:r>
                        <a:rPr sz="1400" spc="145" dirty="0">
                          <a:latin typeface="Arial MT"/>
                          <a:cs typeface="Arial MT"/>
                        </a:rPr>
                        <a:t> </a:t>
                      </a:r>
                      <a:r>
                        <a:rPr sz="1400" dirty="0">
                          <a:latin typeface="Arial MT"/>
                          <a:cs typeface="Arial MT"/>
                        </a:rPr>
                        <a:t>la</a:t>
                      </a:r>
                      <a:r>
                        <a:rPr sz="1400" spc="145" dirty="0">
                          <a:latin typeface="Arial MT"/>
                          <a:cs typeface="Arial MT"/>
                        </a:rPr>
                        <a:t> </a:t>
                      </a:r>
                      <a:r>
                        <a:rPr sz="1400" spc="-5" dirty="0">
                          <a:latin typeface="Arial MT"/>
                          <a:cs typeface="Arial MT"/>
                        </a:rPr>
                        <a:t>política</a:t>
                      </a:r>
                      <a:r>
                        <a:rPr sz="1400" spc="145" dirty="0">
                          <a:latin typeface="Arial MT"/>
                          <a:cs typeface="Arial MT"/>
                        </a:rPr>
                        <a:t> </a:t>
                      </a:r>
                      <a:r>
                        <a:rPr sz="1400" spc="-5" dirty="0">
                          <a:latin typeface="Arial MT"/>
                          <a:cs typeface="Arial MT"/>
                        </a:rPr>
                        <a:t>de</a:t>
                      </a:r>
                      <a:r>
                        <a:rPr sz="1400" spc="145" dirty="0">
                          <a:latin typeface="Arial MT"/>
                          <a:cs typeface="Arial MT"/>
                        </a:rPr>
                        <a:t> </a:t>
                      </a:r>
                      <a:r>
                        <a:rPr sz="1400" spc="-5" dirty="0">
                          <a:latin typeface="Arial MT"/>
                          <a:cs typeface="Arial MT"/>
                        </a:rPr>
                        <a:t>participación</a:t>
                      </a:r>
                      <a:r>
                        <a:rPr sz="1400" spc="145" dirty="0">
                          <a:latin typeface="Arial MT"/>
                          <a:cs typeface="Arial MT"/>
                        </a:rPr>
                        <a:t> </a:t>
                      </a:r>
                      <a:r>
                        <a:rPr sz="1400" spc="-5" dirty="0">
                          <a:latin typeface="Arial MT"/>
                          <a:cs typeface="Arial MT"/>
                        </a:rPr>
                        <a:t>ciudadana</a:t>
                      </a:r>
                      <a:r>
                        <a:rPr sz="1400" spc="145" dirty="0">
                          <a:latin typeface="Arial MT"/>
                          <a:cs typeface="Arial MT"/>
                        </a:rPr>
                        <a:t> </a:t>
                      </a:r>
                      <a:r>
                        <a:rPr sz="1400" spc="-5" dirty="0">
                          <a:latin typeface="Arial MT"/>
                          <a:cs typeface="Arial MT"/>
                        </a:rPr>
                        <a:t>en </a:t>
                      </a:r>
                      <a:r>
                        <a:rPr sz="1400" spc="-380" dirty="0">
                          <a:latin typeface="Arial MT"/>
                          <a:cs typeface="Arial MT"/>
                        </a:rPr>
                        <a:t> </a:t>
                      </a:r>
                      <a:r>
                        <a:rPr sz="1400" dirty="0">
                          <a:latin typeface="Arial MT"/>
                          <a:cs typeface="Arial MT"/>
                        </a:rPr>
                        <a:t>la</a:t>
                      </a:r>
                      <a:r>
                        <a:rPr sz="1400" spc="-15" dirty="0">
                          <a:latin typeface="Arial MT"/>
                          <a:cs typeface="Arial MT"/>
                        </a:rPr>
                        <a:t> </a:t>
                      </a:r>
                      <a:r>
                        <a:rPr sz="1400" spc="-5" dirty="0" err="1">
                          <a:latin typeface="Arial MT"/>
                          <a:cs typeface="Arial MT"/>
                        </a:rPr>
                        <a:t>gestión</a:t>
                      </a:r>
                      <a:r>
                        <a:rPr sz="1400" spc="-5" dirty="0">
                          <a:latin typeface="Arial MT"/>
                          <a:cs typeface="Arial MT"/>
                        </a:rPr>
                        <a:t> </a:t>
                      </a:r>
                      <a:r>
                        <a:rPr sz="1400" spc="-5" dirty="0" err="1" smtClean="0">
                          <a:latin typeface="Arial MT"/>
                          <a:cs typeface="Arial MT"/>
                        </a:rPr>
                        <a:t>institucional</a:t>
                      </a:r>
                      <a:r>
                        <a:rPr lang="es-ES" sz="1400" spc="-5" dirty="0" smtClean="0">
                          <a:latin typeface="Arial MT"/>
                          <a:cs typeface="Arial MT"/>
                        </a:rPr>
                        <a:t>.</a:t>
                      </a:r>
                      <a:endParaRPr sz="1400" dirty="0">
                        <a:latin typeface="Arial MT"/>
                        <a:cs typeface="Arial MT"/>
                      </a:endParaRPr>
                    </a:p>
                  </a:txBody>
                  <a:tcPr marL="0" marR="0" marT="47625" marB="0">
                    <a:lnB w="19050">
                      <a:solidFill>
                        <a:srgbClr val="031B31"/>
                      </a:solidFill>
                      <a:prstDash val="solid"/>
                    </a:lnB>
                  </a:tcPr>
                </a:tc>
                <a:extLst>
                  <a:ext uri="{0D108BD9-81ED-4DB2-BD59-A6C34878D82A}">
                    <a16:rowId xmlns:a16="http://schemas.microsoft.com/office/drawing/2014/main" xmlns="" val="10000"/>
                  </a:ext>
                </a:extLst>
              </a:tr>
              <a:tr h="731520">
                <a:tc>
                  <a:txBody>
                    <a:bodyPr/>
                    <a:lstStyle/>
                    <a:p>
                      <a:pPr marL="204470" marR="112395" indent="-84455">
                        <a:lnSpc>
                          <a:spcPts val="1610"/>
                        </a:lnSpc>
                        <a:spcBef>
                          <a:spcPts val="1305"/>
                        </a:spcBef>
                      </a:pPr>
                      <a:r>
                        <a:rPr sz="1400" b="1" dirty="0">
                          <a:latin typeface="Arial"/>
                          <a:cs typeface="Arial"/>
                        </a:rPr>
                        <a:t>P</a:t>
                      </a:r>
                      <a:r>
                        <a:rPr sz="1400" b="1" spc="-10" dirty="0">
                          <a:latin typeface="Arial"/>
                          <a:cs typeface="Arial"/>
                        </a:rPr>
                        <a:t>ob</a:t>
                      </a:r>
                      <a:r>
                        <a:rPr sz="1400" b="1" spc="-5" dirty="0">
                          <a:latin typeface="Arial"/>
                          <a:cs typeface="Arial"/>
                        </a:rPr>
                        <a:t>laci</a:t>
                      </a:r>
                      <a:r>
                        <a:rPr sz="1400" b="1" spc="-10" dirty="0">
                          <a:latin typeface="Arial"/>
                          <a:cs typeface="Arial"/>
                        </a:rPr>
                        <a:t>ó</a:t>
                      </a:r>
                      <a:r>
                        <a:rPr sz="1400" b="1" dirty="0">
                          <a:latin typeface="Arial"/>
                          <a:cs typeface="Arial"/>
                        </a:rPr>
                        <a:t>n  </a:t>
                      </a:r>
                      <a:r>
                        <a:rPr sz="1400" b="1" spc="-10" dirty="0">
                          <a:latin typeface="Arial"/>
                          <a:cs typeface="Arial"/>
                        </a:rPr>
                        <a:t>objetivo</a:t>
                      </a:r>
                      <a:endParaRPr sz="1400" dirty="0">
                        <a:latin typeface="Arial"/>
                        <a:cs typeface="Arial"/>
                      </a:endParaRPr>
                    </a:p>
                  </a:txBody>
                  <a:tcPr marL="0" marR="0" marT="165735" marB="0">
                    <a:lnT w="19050">
                      <a:solidFill>
                        <a:srgbClr val="031B31"/>
                      </a:solidFill>
                      <a:prstDash val="solid"/>
                    </a:lnT>
                    <a:lnB w="19050">
                      <a:solidFill>
                        <a:srgbClr val="031B31"/>
                      </a:solidFill>
                      <a:prstDash val="solid"/>
                    </a:lnB>
                    <a:solidFill>
                      <a:srgbClr val="F2F2F2"/>
                    </a:solidFill>
                  </a:tcPr>
                </a:tc>
                <a:tc>
                  <a:txBody>
                    <a:bodyPr/>
                    <a:lstStyle/>
                    <a:p>
                      <a:pPr marL="91440" marR="711835">
                        <a:lnSpc>
                          <a:spcPts val="1610"/>
                        </a:lnSpc>
                        <a:spcBef>
                          <a:spcPts val="465"/>
                        </a:spcBef>
                      </a:pPr>
                      <a:r>
                        <a:rPr sz="1400" spc="-5" dirty="0">
                          <a:latin typeface="Arial MT"/>
                          <a:cs typeface="Arial MT"/>
                        </a:rPr>
                        <a:t>Articuladores de participación ciudadana de todas las </a:t>
                      </a:r>
                      <a:r>
                        <a:rPr sz="1400" spc="-375" dirty="0">
                          <a:latin typeface="Arial MT"/>
                          <a:cs typeface="Arial MT"/>
                        </a:rPr>
                        <a:t> </a:t>
                      </a:r>
                      <a:r>
                        <a:rPr sz="1400" spc="-5" dirty="0">
                          <a:latin typeface="Arial MT"/>
                          <a:cs typeface="Arial MT"/>
                        </a:rPr>
                        <a:t>dependencias</a:t>
                      </a:r>
                      <a:r>
                        <a:rPr sz="1400" spc="-10" dirty="0">
                          <a:latin typeface="Arial MT"/>
                          <a:cs typeface="Arial MT"/>
                        </a:rPr>
                        <a:t> </a:t>
                      </a:r>
                      <a:r>
                        <a:rPr sz="1400" spc="-5" dirty="0">
                          <a:latin typeface="Arial MT"/>
                          <a:cs typeface="Arial MT"/>
                        </a:rPr>
                        <a:t>de </a:t>
                      </a:r>
                      <a:r>
                        <a:rPr sz="1400" dirty="0">
                          <a:latin typeface="Arial MT"/>
                          <a:cs typeface="Arial MT"/>
                        </a:rPr>
                        <a:t>la</a:t>
                      </a:r>
                      <a:r>
                        <a:rPr sz="1400" spc="-5" dirty="0">
                          <a:latin typeface="Arial MT"/>
                          <a:cs typeface="Arial MT"/>
                        </a:rPr>
                        <a:t> Entidad</a:t>
                      </a:r>
                      <a:endParaRPr sz="1400">
                        <a:latin typeface="Arial MT"/>
                        <a:cs typeface="Arial MT"/>
                      </a:endParaRPr>
                    </a:p>
                  </a:txBody>
                  <a:tcPr marL="0" marR="0" marT="59055" marB="0">
                    <a:lnT w="19050">
                      <a:solidFill>
                        <a:srgbClr val="031B31"/>
                      </a:solidFill>
                      <a:prstDash val="solid"/>
                    </a:lnT>
                    <a:lnB w="19050">
                      <a:solidFill>
                        <a:srgbClr val="031B31"/>
                      </a:solidFill>
                      <a:prstDash val="solid"/>
                    </a:lnB>
                  </a:tcPr>
                </a:tc>
                <a:extLst>
                  <a:ext uri="{0D108BD9-81ED-4DB2-BD59-A6C34878D82A}">
                    <a16:rowId xmlns:a16="http://schemas.microsoft.com/office/drawing/2014/main" xmlns="" val="10001"/>
                  </a:ext>
                </a:extLst>
              </a:tr>
              <a:tr h="518160">
                <a:tc>
                  <a:txBody>
                    <a:bodyPr/>
                    <a:lstStyle/>
                    <a:p>
                      <a:pPr marL="154940" marR="146685" indent="52705">
                        <a:lnSpc>
                          <a:spcPts val="1610"/>
                        </a:lnSpc>
                        <a:spcBef>
                          <a:spcPts val="465"/>
                        </a:spcBef>
                      </a:pPr>
                      <a:r>
                        <a:rPr sz="1400" b="1" spc="-5" dirty="0">
                          <a:latin typeface="Arial"/>
                          <a:cs typeface="Arial"/>
                        </a:rPr>
                        <a:t>Material </a:t>
                      </a:r>
                      <a:r>
                        <a:rPr sz="1400" b="1" spc="-375" dirty="0">
                          <a:latin typeface="Arial"/>
                          <a:cs typeface="Arial"/>
                        </a:rPr>
                        <a:t> </a:t>
                      </a:r>
                      <a:r>
                        <a:rPr sz="1400" b="1" spc="-5" dirty="0">
                          <a:latin typeface="Arial"/>
                          <a:cs typeface="Arial"/>
                        </a:rPr>
                        <a:t>de</a:t>
                      </a:r>
                      <a:r>
                        <a:rPr sz="1400" b="1" spc="-80" dirty="0">
                          <a:latin typeface="Arial"/>
                          <a:cs typeface="Arial"/>
                        </a:rPr>
                        <a:t> </a:t>
                      </a:r>
                      <a:r>
                        <a:rPr sz="1400" b="1" spc="-10" dirty="0">
                          <a:latin typeface="Arial"/>
                          <a:cs typeface="Arial"/>
                        </a:rPr>
                        <a:t>apoyo</a:t>
                      </a:r>
                      <a:endParaRPr sz="1400">
                        <a:latin typeface="Arial"/>
                        <a:cs typeface="Arial"/>
                      </a:endParaRPr>
                    </a:p>
                  </a:txBody>
                  <a:tcPr marL="0" marR="0" marT="59055" marB="0">
                    <a:lnT w="19050">
                      <a:solidFill>
                        <a:srgbClr val="031B31"/>
                      </a:solidFill>
                      <a:prstDash val="solid"/>
                    </a:lnT>
                    <a:solidFill>
                      <a:srgbClr val="F2F2F2"/>
                    </a:solidFill>
                  </a:tcPr>
                </a:tc>
                <a:tc>
                  <a:txBody>
                    <a:bodyPr/>
                    <a:lstStyle/>
                    <a:p>
                      <a:pPr marL="91440" marR="269875">
                        <a:lnSpc>
                          <a:spcPts val="1610"/>
                        </a:lnSpc>
                        <a:spcBef>
                          <a:spcPts val="465"/>
                        </a:spcBef>
                      </a:pPr>
                      <a:r>
                        <a:rPr sz="1400" spc="-5" dirty="0" err="1">
                          <a:latin typeface="Arial MT"/>
                          <a:cs typeface="Arial MT"/>
                        </a:rPr>
                        <a:t>Documento</a:t>
                      </a:r>
                      <a:r>
                        <a:rPr sz="1400" spc="-5" dirty="0">
                          <a:latin typeface="Arial MT"/>
                          <a:cs typeface="Arial MT"/>
                        </a:rPr>
                        <a:t> </a:t>
                      </a:r>
                      <a:r>
                        <a:rPr sz="1400" spc="-5" dirty="0" err="1" smtClean="0">
                          <a:latin typeface="Arial MT"/>
                          <a:cs typeface="Arial MT"/>
                        </a:rPr>
                        <a:t>presentación</a:t>
                      </a:r>
                      <a:r>
                        <a:rPr lang="es-ES" sz="1400" spc="-5" dirty="0" smtClean="0">
                          <a:latin typeface="Arial MT"/>
                          <a:cs typeface="Arial MT"/>
                        </a:rPr>
                        <a:t> informe</a:t>
                      </a:r>
                      <a:r>
                        <a:rPr lang="es-ES" sz="1400" spc="-5" baseline="0" dirty="0" smtClean="0">
                          <a:latin typeface="Arial MT"/>
                          <a:cs typeface="Arial MT"/>
                        </a:rPr>
                        <a:t> del proceso de dialogo con los grupos de valor del Plan de Participación.</a:t>
                      </a:r>
                      <a:endParaRPr sz="1400" dirty="0">
                        <a:latin typeface="Arial MT"/>
                        <a:cs typeface="Arial MT"/>
                      </a:endParaRPr>
                    </a:p>
                  </a:txBody>
                  <a:tcPr marL="0" marR="0" marT="59055" marB="0">
                    <a:lnT w="19050">
                      <a:solidFill>
                        <a:srgbClr val="031B31"/>
                      </a:solidFill>
                      <a:prstDash val="solid"/>
                    </a:lnT>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978960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BD22655-A2E8-EA37-4C88-45AE1B5CAC32}"/>
              </a:ext>
            </a:extLst>
          </p:cNvPr>
          <p:cNvSpPr txBox="1"/>
          <p:nvPr/>
        </p:nvSpPr>
        <p:spPr>
          <a:xfrm>
            <a:off x="675312" y="1008537"/>
            <a:ext cx="9559257" cy="830997"/>
          </a:xfrm>
          <a:prstGeom prst="rect">
            <a:avLst/>
          </a:prstGeom>
          <a:noFill/>
        </p:spPr>
        <p:txBody>
          <a:bodyPr wrap="square">
            <a:spAutoFit/>
          </a:bodyPr>
          <a:lstStyle/>
          <a:p>
            <a:r>
              <a:rPr lang="es-CO" sz="2400" b="1" spc="-5" smtClean="0">
                <a:solidFill>
                  <a:srgbClr val="212121"/>
                </a:solidFill>
                <a:latin typeface="Arial"/>
                <a:cs typeface="Arial"/>
              </a:rPr>
              <a:t>Componente Plan de Trabajo</a:t>
            </a:r>
          </a:p>
          <a:p>
            <a:endParaRPr lang="es-CO" sz="2400" b="1" dirty="0"/>
          </a:p>
        </p:txBody>
      </p:sp>
      <p:sp>
        <p:nvSpPr>
          <p:cNvPr id="10" name="Rectángulo 9">
            <a:extLst>
              <a:ext uri="{FF2B5EF4-FFF2-40B4-BE49-F238E27FC236}">
                <a16:creationId xmlns:a16="http://schemas.microsoft.com/office/drawing/2014/main" xmlns="" id="{370C36CC-0015-D141-6631-1C55FB738138}"/>
              </a:ext>
            </a:extLst>
          </p:cNvPr>
          <p:cNvSpPr/>
          <p:nvPr/>
        </p:nvSpPr>
        <p:spPr>
          <a:xfrm>
            <a:off x="2466364" y="1820548"/>
            <a:ext cx="8183458" cy="400110"/>
          </a:xfrm>
          <a:prstGeom prst="rect">
            <a:avLst/>
          </a:prstGeom>
        </p:spPr>
        <p:txBody>
          <a:bodyPr wrap="square">
            <a:spAutoFit/>
          </a:bodyPr>
          <a:lstStyle/>
          <a:p>
            <a:endParaRPr lang="es-CO" sz="2000" b="1" dirty="0">
              <a:solidFill>
                <a:srgbClr val="00206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1830905893"/>
              </p:ext>
            </p:extLst>
          </p:nvPr>
        </p:nvGraphicFramePr>
        <p:xfrm>
          <a:off x="813486" y="1581761"/>
          <a:ext cx="7397219" cy="1102850"/>
        </p:xfrm>
        <a:graphic>
          <a:graphicData uri="http://schemas.openxmlformats.org/drawingml/2006/table">
            <a:tbl>
              <a:tblPr/>
              <a:tblGrid>
                <a:gridCol w="1625446"/>
                <a:gridCol w="863069"/>
                <a:gridCol w="1456428"/>
                <a:gridCol w="863069"/>
                <a:gridCol w="863069"/>
                <a:gridCol w="863069"/>
                <a:gridCol w="863069"/>
              </a:tblGrid>
              <a:tr h="439594">
                <a:tc>
                  <a:txBody>
                    <a:bodyPr/>
                    <a:lstStyle/>
                    <a:p>
                      <a:pPr algn="l" fontAlgn="b"/>
                      <a:r>
                        <a:rPr lang="es-CO" sz="1100" b="1" i="0" u="none" strike="noStrike" dirty="0">
                          <a:solidFill>
                            <a:srgbClr val="000000"/>
                          </a:solidFill>
                          <a:effectLst/>
                          <a:latin typeface="Calibri" panose="020F0502020204030204" pitchFamily="34" charset="0"/>
                        </a:rPr>
                        <a:t>Acciones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Canal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Grupo de valor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Trimestre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Trimestre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Trimestre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1" i="0" u="none" strike="noStrike" dirty="0">
                          <a:solidFill>
                            <a:srgbClr val="000000"/>
                          </a:solidFill>
                          <a:effectLst/>
                          <a:latin typeface="Calibri" panose="020F0502020204030204" pitchFamily="34" charset="0"/>
                        </a:rPr>
                        <a:t>Trimestre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663256">
                <a:tc>
                  <a:txBody>
                    <a:bodyPr/>
                    <a:lstStyle/>
                    <a:p>
                      <a:pPr algn="ctr" fontAlgn="ctr"/>
                      <a:r>
                        <a:rPr lang="es-ES" sz="1000" b="0" i="0" u="none" strike="noStrike" dirty="0">
                          <a:solidFill>
                            <a:srgbClr val="000000"/>
                          </a:solidFill>
                          <a:effectLst/>
                          <a:latin typeface="Calibri" panose="020F0502020204030204" pitchFamily="34" charset="0"/>
                        </a:rPr>
                        <a:t>Realizar jornada de seguimiento del Plan de Participación ciudadana con los articuladores del Minjusticia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 </a:t>
                      </a:r>
                      <a:r>
                        <a:rPr lang="es-CO" sz="1000" b="0" i="0" u="none" strike="noStrike" dirty="0" smtClean="0">
                          <a:solidFill>
                            <a:srgbClr val="000000"/>
                          </a:solidFill>
                          <a:effectLst/>
                          <a:latin typeface="Calibri" panose="020F0502020204030204" pitchFamily="34" charset="0"/>
                        </a:rPr>
                        <a:t>Virtual</a:t>
                      </a:r>
                      <a:endParaRPr lang="es-CO" sz="10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Interno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s-CO"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bl>
          </a:graphicData>
        </a:graphic>
      </p:graphicFrame>
      <p:graphicFrame>
        <p:nvGraphicFramePr>
          <p:cNvPr id="6" name="object 6">
            <a:extLst>
              <a:ext uri="{FF2B5EF4-FFF2-40B4-BE49-F238E27FC236}">
                <a16:creationId xmlns:a16="http://schemas.microsoft.com/office/drawing/2014/main" xmlns="" id="{7357B842-0029-6E00-64CE-88763F2B56A4}"/>
              </a:ext>
            </a:extLst>
          </p:cNvPr>
          <p:cNvGraphicFramePr>
            <a:graphicFrameLocks noGrp="1"/>
          </p:cNvGraphicFramePr>
          <p:nvPr>
            <p:extLst>
              <p:ext uri="{D42A27DB-BD31-4B8C-83A1-F6EECF244321}">
                <p14:modId xmlns:p14="http://schemas.microsoft.com/office/powerpoint/2010/main" val="568192993"/>
              </p:ext>
            </p:extLst>
          </p:nvPr>
        </p:nvGraphicFramePr>
        <p:xfrm>
          <a:off x="816922" y="3950603"/>
          <a:ext cx="7086600" cy="1682305"/>
        </p:xfrm>
        <a:graphic>
          <a:graphicData uri="http://schemas.openxmlformats.org/drawingml/2006/table">
            <a:tbl>
              <a:tblPr firstRow="1" bandRow="1">
                <a:tableStyleId>{2D5ABB26-0587-4C30-8999-92F81FD0307C}</a:tableStyleId>
              </a:tblPr>
              <a:tblGrid>
                <a:gridCol w="1263909">
                  <a:extLst>
                    <a:ext uri="{9D8B030D-6E8A-4147-A177-3AD203B41FA5}">
                      <a16:colId xmlns:a16="http://schemas.microsoft.com/office/drawing/2014/main" xmlns="" val="20000"/>
                    </a:ext>
                  </a:extLst>
                </a:gridCol>
                <a:gridCol w="5822691">
                  <a:extLst>
                    <a:ext uri="{9D8B030D-6E8A-4147-A177-3AD203B41FA5}">
                      <a16:colId xmlns:a16="http://schemas.microsoft.com/office/drawing/2014/main" xmlns="" val="20001"/>
                    </a:ext>
                  </a:extLst>
                </a:gridCol>
              </a:tblGrid>
              <a:tr h="358140">
                <a:tc>
                  <a:txBody>
                    <a:bodyPr/>
                    <a:lstStyle/>
                    <a:p>
                      <a:pPr marL="189230">
                        <a:lnSpc>
                          <a:spcPct val="100000"/>
                        </a:lnSpc>
                        <a:spcBef>
                          <a:spcPts val="1155"/>
                        </a:spcBef>
                      </a:pPr>
                      <a:r>
                        <a:rPr sz="1200" b="1" spc="-5" dirty="0" err="1" smtClean="0">
                          <a:latin typeface="Arial" panose="020B0604020202020204" pitchFamily="34" charset="0"/>
                          <a:cs typeface="Arial" panose="020B0604020202020204" pitchFamily="34" charset="0"/>
                        </a:rPr>
                        <a:t>Objetivo</a:t>
                      </a:r>
                      <a:endParaRPr sz="1200" dirty="0">
                        <a:latin typeface="Arial" panose="020B0604020202020204" pitchFamily="34" charset="0"/>
                        <a:cs typeface="Arial" panose="020B0604020202020204" pitchFamily="34" charset="0"/>
                      </a:endParaRPr>
                    </a:p>
                  </a:txBody>
                  <a:tcPr marL="0" marR="0" marT="0" marB="0">
                    <a:lnB w="19050">
                      <a:solidFill>
                        <a:srgbClr val="031B31"/>
                      </a:solidFill>
                      <a:prstDash val="solid"/>
                    </a:lnB>
                    <a:solidFill>
                      <a:srgbClr val="F2F2F2"/>
                    </a:solidFill>
                  </a:tcPr>
                </a:tc>
                <a:tc>
                  <a:txBody>
                    <a:bodyPr/>
                    <a:lstStyle/>
                    <a:p>
                      <a:pPr marL="90805" marR="84455" lvl="0" indent="0" algn="just" defTabSz="685800" rtl="0" eaLnBrk="1" fontAlgn="auto" latinLnBrk="0" hangingPunct="1">
                        <a:lnSpc>
                          <a:spcPct val="98600"/>
                        </a:lnSpc>
                        <a:spcBef>
                          <a:spcPts val="380"/>
                        </a:spcBef>
                        <a:spcAft>
                          <a:spcPts val="0"/>
                        </a:spcAft>
                        <a:buClrTx/>
                        <a:buSzTx/>
                        <a:buFontTx/>
                        <a:buNone/>
                        <a:tabLst/>
                        <a:defRPr/>
                      </a:pPr>
                      <a:r>
                        <a:rPr sz="1200" spc="-5" dirty="0" err="1">
                          <a:latin typeface="Arial" panose="020B0604020202020204" pitchFamily="34" charset="0"/>
                          <a:cs typeface="Arial" panose="020B0604020202020204" pitchFamily="34" charset="0"/>
                        </a:rPr>
                        <a:t>Sensibilizar</a:t>
                      </a:r>
                      <a:r>
                        <a:rPr sz="1200" dirty="0">
                          <a:latin typeface="Arial" panose="020B0604020202020204" pitchFamily="34" charset="0"/>
                          <a:cs typeface="Arial" panose="020B0604020202020204" pitchFamily="34" charset="0"/>
                        </a:rPr>
                        <a:t> </a:t>
                      </a:r>
                      <a:r>
                        <a:rPr lang="es-CO" sz="1200" spc="-5" dirty="0">
                          <a:latin typeface="Arial" panose="020B0604020202020204" pitchFamily="34" charset="0"/>
                          <a:cs typeface="Arial" panose="020B0604020202020204" pitchFamily="34" charset="0"/>
                        </a:rPr>
                        <a:t>a los articuladores sobre el reporte cuatrimestral de seguimiento  del plan de </a:t>
                      </a:r>
                      <a:r>
                        <a:rPr sz="1200" spc="-5" dirty="0" err="1">
                          <a:latin typeface="Arial" panose="020B0604020202020204" pitchFamily="34" charset="0"/>
                          <a:cs typeface="Arial" panose="020B0604020202020204" pitchFamily="34" charset="0"/>
                        </a:rPr>
                        <a:t>participación</a:t>
                      </a:r>
                      <a:r>
                        <a:rPr sz="1200" spc="-15" dirty="0">
                          <a:latin typeface="Arial" panose="020B0604020202020204" pitchFamily="34" charset="0"/>
                          <a:cs typeface="Arial" panose="020B0604020202020204" pitchFamily="34" charset="0"/>
                        </a:rPr>
                        <a:t> </a:t>
                      </a:r>
                      <a:r>
                        <a:rPr sz="1200" spc="-5" dirty="0">
                          <a:latin typeface="Arial" panose="020B0604020202020204" pitchFamily="34" charset="0"/>
                          <a:cs typeface="Arial" panose="020B0604020202020204" pitchFamily="34" charset="0"/>
                        </a:rPr>
                        <a:t>ciudadana</a:t>
                      </a:r>
                      <a:r>
                        <a:rPr sz="1200" spc="-10" dirty="0">
                          <a:latin typeface="Arial" panose="020B0604020202020204" pitchFamily="34" charset="0"/>
                          <a:cs typeface="Arial" panose="020B0604020202020204" pitchFamily="34" charset="0"/>
                        </a:rPr>
                        <a:t> </a:t>
                      </a:r>
                      <a:r>
                        <a:rPr sz="1200" spc="-5" dirty="0">
                          <a:latin typeface="Arial" panose="020B0604020202020204" pitchFamily="34" charset="0"/>
                          <a:cs typeface="Arial" panose="020B0604020202020204" pitchFamily="34" charset="0"/>
                        </a:rPr>
                        <a:t>en</a:t>
                      </a:r>
                      <a:r>
                        <a:rPr sz="1200" spc="-1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la</a:t>
                      </a:r>
                      <a:r>
                        <a:rPr sz="1200" spc="-5" dirty="0">
                          <a:latin typeface="Arial" panose="020B0604020202020204" pitchFamily="34" charset="0"/>
                          <a:cs typeface="Arial" panose="020B0604020202020204" pitchFamily="34" charset="0"/>
                        </a:rPr>
                        <a:t> </a:t>
                      </a:r>
                      <a:r>
                        <a:rPr sz="1200" spc="-5" dirty="0" err="1" smtClean="0">
                          <a:latin typeface="Arial" panose="020B0604020202020204" pitchFamily="34" charset="0"/>
                          <a:cs typeface="Arial" panose="020B0604020202020204" pitchFamily="34" charset="0"/>
                        </a:rPr>
                        <a:t>gestión</a:t>
                      </a:r>
                      <a:r>
                        <a:rPr lang="es-ES" sz="1200" spc="-5" baseline="0" dirty="0" smtClean="0">
                          <a:latin typeface="Arial" panose="020B0604020202020204" pitchFamily="34" charset="0"/>
                          <a:cs typeface="Arial" panose="020B0604020202020204" pitchFamily="34" charset="0"/>
                        </a:rPr>
                        <a:t> y realizar el respectivo monitoreo y seguimiento al mismo.</a:t>
                      </a:r>
                      <a:endParaRPr sz="1200" dirty="0">
                        <a:latin typeface="Arial" panose="020B0604020202020204" pitchFamily="34" charset="0"/>
                        <a:cs typeface="Arial" panose="020B0604020202020204" pitchFamily="34" charset="0"/>
                      </a:endParaRPr>
                    </a:p>
                  </a:txBody>
                  <a:tcPr marL="0" marR="0" marT="48260" marB="0">
                    <a:lnB w="19050">
                      <a:solidFill>
                        <a:srgbClr val="031B31"/>
                      </a:solidFill>
                      <a:prstDash val="solid"/>
                    </a:lnB>
                  </a:tcPr>
                </a:tc>
                <a:extLst>
                  <a:ext uri="{0D108BD9-81ED-4DB2-BD59-A6C34878D82A}">
                    <a16:rowId xmlns:a16="http://schemas.microsoft.com/office/drawing/2014/main" xmlns="" val="10000"/>
                  </a:ext>
                </a:extLst>
              </a:tr>
              <a:tr h="510540">
                <a:tc>
                  <a:txBody>
                    <a:bodyPr/>
                    <a:lstStyle/>
                    <a:p>
                      <a:pPr marL="204470" marR="112395" indent="-84455">
                        <a:lnSpc>
                          <a:spcPts val="1610"/>
                        </a:lnSpc>
                        <a:spcBef>
                          <a:spcPts val="1310"/>
                        </a:spcBef>
                      </a:pPr>
                      <a:r>
                        <a:rPr sz="1200" b="1" dirty="0">
                          <a:latin typeface="Arial" panose="020B0604020202020204" pitchFamily="34" charset="0"/>
                          <a:cs typeface="Arial" panose="020B0604020202020204" pitchFamily="34" charset="0"/>
                        </a:rPr>
                        <a:t>P</a:t>
                      </a:r>
                      <a:r>
                        <a:rPr sz="1200" b="1" spc="-10" dirty="0">
                          <a:latin typeface="Arial" panose="020B0604020202020204" pitchFamily="34" charset="0"/>
                          <a:cs typeface="Arial" panose="020B0604020202020204" pitchFamily="34" charset="0"/>
                        </a:rPr>
                        <a:t>ob</a:t>
                      </a:r>
                      <a:r>
                        <a:rPr sz="1200" b="1" spc="-5" dirty="0">
                          <a:latin typeface="Arial" panose="020B0604020202020204" pitchFamily="34" charset="0"/>
                          <a:cs typeface="Arial" panose="020B0604020202020204" pitchFamily="34" charset="0"/>
                        </a:rPr>
                        <a:t>laci</a:t>
                      </a:r>
                      <a:r>
                        <a:rPr sz="1200" b="1" spc="-10" dirty="0">
                          <a:latin typeface="Arial" panose="020B0604020202020204" pitchFamily="34" charset="0"/>
                          <a:cs typeface="Arial" panose="020B0604020202020204" pitchFamily="34" charset="0"/>
                        </a:rPr>
                        <a:t>ó</a:t>
                      </a:r>
                      <a:r>
                        <a:rPr sz="1200" b="1" dirty="0">
                          <a:latin typeface="Arial" panose="020B0604020202020204" pitchFamily="34" charset="0"/>
                          <a:cs typeface="Arial" panose="020B0604020202020204" pitchFamily="34" charset="0"/>
                        </a:rPr>
                        <a:t>n  </a:t>
                      </a:r>
                      <a:r>
                        <a:rPr sz="1200" b="1" spc="-10" dirty="0">
                          <a:latin typeface="Arial" panose="020B0604020202020204" pitchFamily="34" charset="0"/>
                          <a:cs typeface="Arial" panose="020B0604020202020204" pitchFamily="34" charset="0"/>
                        </a:rPr>
                        <a:t>objetivo</a:t>
                      </a:r>
                      <a:endParaRPr sz="1200" dirty="0">
                        <a:latin typeface="Arial" panose="020B0604020202020204" pitchFamily="34" charset="0"/>
                        <a:cs typeface="Arial" panose="020B0604020202020204" pitchFamily="34" charset="0"/>
                      </a:endParaRPr>
                    </a:p>
                  </a:txBody>
                  <a:tcPr marL="0" marR="0" marT="166370" marB="0">
                    <a:lnT w="19050">
                      <a:solidFill>
                        <a:srgbClr val="031B31"/>
                      </a:solidFill>
                      <a:prstDash val="solid"/>
                    </a:lnT>
                    <a:lnB w="19050">
                      <a:solidFill>
                        <a:srgbClr val="031B31"/>
                      </a:solidFill>
                      <a:prstDash val="solid"/>
                    </a:lnB>
                    <a:solidFill>
                      <a:srgbClr val="F2F2F2"/>
                    </a:solidFill>
                  </a:tcPr>
                </a:tc>
                <a:tc>
                  <a:txBody>
                    <a:bodyPr/>
                    <a:lstStyle/>
                    <a:p>
                      <a:pPr marL="90805" marR="219710">
                        <a:lnSpc>
                          <a:spcPct val="98600"/>
                        </a:lnSpc>
                        <a:spcBef>
                          <a:spcPts val="380"/>
                        </a:spcBef>
                      </a:pPr>
                      <a:r>
                        <a:rPr sz="1200" spc="-5" dirty="0" err="1">
                          <a:latin typeface="Arial" panose="020B0604020202020204" pitchFamily="34" charset="0"/>
                          <a:cs typeface="Arial" panose="020B0604020202020204" pitchFamily="34" charset="0"/>
                        </a:rPr>
                        <a:t>Servidores</a:t>
                      </a:r>
                      <a:r>
                        <a:rPr sz="1200" spc="-5" dirty="0">
                          <a:latin typeface="Arial" panose="020B0604020202020204" pitchFamily="34" charset="0"/>
                          <a:cs typeface="Arial" panose="020B0604020202020204" pitchFamily="34" charset="0"/>
                        </a:rPr>
                        <a:t> </a:t>
                      </a:r>
                      <a:r>
                        <a:rPr sz="1200" spc="-5" dirty="0" err="1">
                          <a:latin typeface="Arial" panose="020B0604020202020204" pitchFamily="34" charset="0"/>
                          <a:cs typeface="Arial" panose="020B0604020202020204" pitchFamily="34" charset="0"/>
                        </a:rPr>
                        <a:t>públicos</a:t>
                      </a:r>
                      <a:r>
                        <a:rPr lang="es-ES" sz="1200" spc="-5" dirty="0">
                          <a:latin typeface="Arial" panose="020B0604020202020204" pitchFamily="34" charset="0"/>
                          <a:cs typeface="Arial" panose="020B0604020202020204" pitchFamily="34" charset="0"/>
                        </a:rPr>
                        <a:t> y contratistas</a:t>
                      </a:r>
                      <a:endParaRPr sz="1200" dirty="0">
                        <a:latin typeface="Arial" panose="020B0604020202020204" pitchFamily="34" charset="0"/>
                        <a:cs typeface="Arial" panose="020B0604020202020204" pitchFamily="34" charset="0"/>
                      </a:endParaRPr>
                    </a:p>
                  </a:txBody>
                  <a:tcPr marL="0" marR="0" marT="48260" marB="0">
                    <a:lnT w="19050">
                      <a:solidFill>
                        <a:srgbClr val="031B31"/>
                      </a:solidFill>
                      <a:prstDash val="solid"/>
                    </a:lnT>
                    <a:lnB w="19050">
                      <a:solidFill>
                        <a:srgbClr val="031B31"/>
                      </a:solidFill>
                      <a:prstDash val="solid"/>
                    </a:lnB>
                  </a:tcPr>
                </a:tc>
                <a:extLst>
                  <a:ext uri="{0D108BD9-81ED-4DB2-BD59-A6C34878D82A}">
                    <a16:rowId xmlns:a16="http://schemas.microsoft.com/office/drawing/2014/main" xmlns="" val="10001"/>
                  </a:ext>
                </a:extLst>
              </a:tr>
              <a:tr h="518159">
                <a:tc>
                  <a:txBody>
                    <a:bodyPr/>
                    <a:lstStyle/>
                    <a:p>
                      <a:pPr marL="154940" marR="146685" indent="52705">
                        <a:lnSpc>
                          <a:spcPts val="1610"/>
                        </a:lnSpc>
                        <a:spcBef>
                          <a:spcPts val="470"/>
                        </a:spcBef>
                      </a:pPr>
                      <a:r>
                        <a:rPr sz="1200" b="1" spc="-5" dirty="0">
                          <a:latin typeface="Arial" panose="020B0604020202020204" pitchFamily="34" charset="0"/>
                          <a:cs typeface="Arial" panose="020B0604020202020204" pitchFamily="34" charset="0"/>
                        </a:rPr>
                        <a:t>Material </a:t>
                      </a:r>
                      <a:r>
                        <a:rPr sz="1200" b="1" spc="-375" dirty="0">
                          <a:latin typeface="Arial" panose="020B0604020202020204" pitchFamily="34" charset="0"/>
                          <a:cs typeface="Arial" panose="020B0604020202020204" pitchFamily="34" charset="0"/>
                        </a:rPr>
                        <a:t> </a:t>
                      </a:r>
                      <a:r>
                        <a:rPr sz="1200" b="1" spc="-5" dirty="0">
                          <a:latin typeface="Arial" panose="020B0604020202020204" pitchFamily="34" charset="0"/>
                          <a:cs typeface="Arial" panose="020B0604020202020204" pitchFamily="34" charset="0"/>
                        </a:rPr>
                        <a:t>de</a:t>
                      </a:r>
                      <a:r>
                        <a:rPr sz="1200" b="1" spc="-80" dirty="0">
                          <a:latin typeface="Arial" panose="020B0604020202020204" pitchFamily="34" charset="0"/>
                          <a:cs typeface="Arial" panose="020B0604020202020204" pitchFamily="34" charset="0"/>
                        </a:rPr>
                        <a:t> </a:t>
                      </a:r>
                      <a:r>
                        <a:rPr sz="1200" b="1" spc="-10" dirty="0">
                          <a:latin typeface="Arial" panose="020B0604020202020204" pitchFamily="34" charset="0"/>
                          <a:cs typeface="Arial" panose="020B0604020202020204" pitchFamily="34" charset="0"/>
                        </a:rPr>
                        <a:t>apoyo</a:t>
                      </a:r>
                      <a:endParaRPr sz="1200">
                        <a:latin typeface="Arial" panose="020B0604020202020204" pitchFamily="34" charset="0"/>
                        <a:cs typeface="Arial" panose="020B0604020202020204" pitchFamily="34" charset="0"/>
                      </a:endParaRPr>
                    </a:p>
                  </a:txBody>
                  <a:tcPr marL="0" marR="0" marT="59690" marB="0">
                    <a:lnT w="19050">
                      <a:solidFill>
                        <a:srgbClr val="031B31"/>
                      </a:solidFill>
                      <a:prstDash val="solid"/>
                    </a:lnT>
                    <a:solidFill>
                      <a:srgbClr val="F2F2F2"/>
                    </a:solidFill>
                  </a:tcPr>
                </a:tc>
                <a:tc>
                  <a:txBody>
                    <a:bodyPr/>
                    <a:lstStyle/>
                    <a:p>
                      <a:pPr marL="90805" marR="586105">
                        <a:lnSpc>
                          <a:spcPts val="1610"/>
                        </a:lnSpc>
                        <a:spcBef>
                          <a:spcPts val="470"/>
                        </a:spcBef>
                      </a:pPr>
                      <a:r>
                        <a:rPr lang="es-ES" sz="1200" spc="-5" dirty="0">
                          <a:latin typeface="Arial" panose="020B0604020202020204" pitchFamily="34" charset="0"/>
                          <a:cs typeface="Arial" panose="020B0604020202020204" pitchFamily="34" charset="0"/>
                        </a:rPr>
                        <a:t>Presentación y reunión de seguimiento con articuladores del plan de participación </a:t>
                      </a:r>
                      <a:endParaRPr sz="1200" dirty="0">
                        <a:latin typeface="Arial" panose="020B0604020202020204" pitchFamily="34" charset="0"/>
                        <a:cs typeface="Arial" panose="020B0604020202020204" pitchFamily="34" charset="0"/>
                      </a:endParaRPr>
                    </a:p>
                  </a:txBody>
                  <a:tcPr marL="0" marR="0" marT="59690" marB="0">
                    <a:lnT w="19050">
                      <a:solidFill>
                        <a:srgbClr val="031B31"/>
                      </a:solidFill>
                      <a:prstDash val="solid"/>
                    </a:lnT>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409653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BD22655-A2E8-EA37-4C88-45AE1B5CAC32}"/>
              </a:ext>
            </a:extLst>
          </p:cNvPr>
          <p:cNvSpPr txBox="1"/>
          <p:nvPr/>
        </p:nvSpPr>
        <p:spPr>
          <a:xfrm>
            <a:off x="675312" y="1008537"/>
            <a:ext cx="9559257" cy="830997"/>
          </a:xfrm>
          <a:prstGeom prst="rect">
            <a:avLst/>
          </a:prstGeom>
          <a:noFill/>
        </p:spPr>
        <p:txBody>
          <a:bodyPr wrap="square">
            <a:spAutoFit/>
          </a:bodyPr>
          <a:lstStyle/>
          <a:p>
            <a:r>
              <a:rPr lang="es-CO" sz="2400" b="1" spc="-5" smtClean="0">
                <a:solidFill>
                  <a:srgbClr val="212121"/>
                </a:solidFill>
                <a:latin typeface="Arial"/>
                <a:cs typeface="Arial"/>
              </a:rPr>
              <a:t>Componente Plan de Trabajo</a:t>
            </a:r>
          </a:p>
          <a:p>
            <a:endParaRPr lang="es-CO" sz="2400" b="1" dirty="0"/>
          </a:p>
        </p:txBody>
      </p:sp>
      <p:sp>
        <p:nvSpPr>
          <p:cNvPr id="10" name="Rectángulo 9">
            <a:extLst>
              <a:ext uri="{FF2B5EF4-FFF2-40B4-BE49-F238E27FC236}">
                <a16:creationId xmlns:a16="http://schemas.microsoft.com/office/drawing/2014/main" xmlns="" id="{370C36CC-0015-D141-6631-1C55FB738138}"/>
              </a:ext>
            </a:extLst>
          </p:cNvPr>
          <p:cNvSpPr/>
          <p:nvPr/>
        </p:nvSpPr>
        <p:spPr>
          <a:xfrm>
            <a:off x="2466364" y="1820548"/>
            <a:ext cx="8183458" cy="400110"/>
          </a:xfrm>
          <a:prstGeom prst="rect">
            <a:avLst/>
          </a:prstGeom>
        </p:spPr>
        <p:txBody>
          <a:bodyPr wrap="square">
            <a:spAutoFit/>
          </a:bodyPr>
          <a:lstStyle/>
          <a:p>
            <a:endParaRPr lang="es-CO" sz="2000" b="1" dirty="0">
              <a:solidFill>
                <a:srgbClr val="00206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1119716277"/>
              </p:ext>
            </p:extLst>
          </p:nvPr>
        </p:nvGraphicFramePr>
        <p:xfrm>
          <a:off x="813486" y="1581761"/>
          <a:ext cx="7397219" cy="1102850"/>
        </p:xfrm>
        <a:graphic>
          <a:graphicData uri="http://schemas.openxmlformats.org/drawingml/2006/table">
            <a:tbl>
              <a:tblPr/>
              <a:tblGrid>
                <a:gridCol w="1625446"/>
                <a:gridCol w="863069"/>
                <a:gridCol w="1456428"/>
                <a:gridCol w="863069"/>
                <a:gridCol w="863069"/>
                <a:gridCol w="863069"/>
                <a:gridCol w="863069"/>
              </a:tblGrid>
              <a:tr h="439594">
                <a:tc>
                  <a:txBody>
                    <a:bodyPr/>
                    <a:lstStyle/>
                    <a:p>
                      <a:pPr algn="l" fontAlgn="b"/>
                      <a:r>
                        <a:rPr lang="es-CO" sz="1100" b="1" i="0" u="none" strike="noStrike" dirty="0">
                          <a:solidFill>
                            <a:srgbClr val="000000"/>
                          </a:solidFill>
                          <a:effectLst/>
                          <a:latin typeface="Calibri" panose="020F0502020204030204" pitchFamily="34" charset="0"/>
                        </a:rPr>
                        <a:t>Acciones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Canal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Grupo de valor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Trimestre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Trimestre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Trimestre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1" i="0" u="none" strike="noStrike" dirty="0">
                          <a:solidFill>
                            <a:srgbClr val="000000"/>
                          </a:solidFill>
                          <a:effectLst/>
                          <a:latin typeface="Calibri" panose="020F0502020204030204" pitchFamily="34" charset="0"/>
                        </a:rPr>
                        <a:t>Trimestre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663256">
                <a:tc>
                  <a:txBody>
                    <a:bodyPr/>
                    <a:lstStyle/>
                    <a:p>
                      <a:pPr algn="ctr" fontAlgn="ctr"/>
                      <a:r>
                        <a:rPr lang="es-ES" sz="1000" b="0" i="0" u="none" strike="noStrike" dirty="0">
                          <a:solidFill>
                            <a:srgbClr val="000000"/>
                          </a:solidFill>
                          <a:effectLst/>
                          <a:latin typeface="Calibri" panose="020F0502020204030204" pitchFamily="34" charset="0"/>
                        </a:rPr>
                        <a:t>Socialización guía caracterización Grupos de Valor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 </a:t>
                      </a:r>
                      <a:r>
                        <a:rPr lang="es-CO" sz="1000" b="0" i="0" u="none" strike="noStrike" dirty="0" smtClean="0">
                          <a:solidFill>
                            <a:srgbClr val="000000"/>
                          </a:solidFill>
                          <a:effectLst/>
                          <a:latin typeface="Calibri" panose="020F0502020204030204" pitchFamily="34" charset="0"/>
                        </a:rPr>
                        <a:t>Virtual</a:t>
                      </a:r>
                      <a:endParaRPr lang="es-CO" sz="10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Interno/ externo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s-CO"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7" name="object 6"/>
          <p:cNvGraphicFramePr>
            <a:graphicFrameLocks noGrp="1"/>
          </p:cNvGraphicFramePr>
          <p:nvPr>
            <p:extLst>
              <p:ext uri="{D42A27DB-BD31-4B8C-83A1-F6EECF244321}">
                <p14:modId xmlns:p14="http://schemas.microsoft.com/office/powerpoint/2010/main" val="3714147788"/>
              </p:ext>
            </p:extLst>
          </p:nvPr>
        </p:nvGraphicFramePr>
        <p:xfrm>
          <a:off x="877330" y="4015121"/>
          <a:ext cx="6095365" cy="2194559"/>
        </p:xfrm>
        <a:graphic>
          <a:graphicData uri="http://schemas.openxmlformats.org/drawingml/2006/table">
            <a:tbl>
              <a:tblPr firstRow="1" bandRow="1">
                <a:tableStyleId>{2D5ABB26-0587-4C30-8999-92F81FD0307C}</a:tableStyleId>
              </a:tblPr>
              <a:tblGrid>
                <a:gridCol w="1087120">
                  <a:extLst>
                    <a:ext uri="{9D8B030D-6E8A-4147-A177-3AD203B41FA5}">
                      <a16:colId xmlns:a16="http://schemas.microsoft.com/office/drawing/2014/main" xmlns="" val="20000"/>
                    </a:ext>
                  </a:extLst>
                </a:gridCol>
                <a:gridCol w="5008245">
                  <a:extLst>
                    <a:ext uri="{9D8B030D-6E8A-4147-A177-3AD203B41FA5}">
                      <a16:colId xmlns:a16="http://schemas.microsoft.com/office/drawing/2014/main" xmlns="" val="20001"/>
                    </a:ext>
                  </a:extLst>
                </a:gridCol>
              </a:tblGrid>
              <a:tr h="944880">
                <a:tc>
                  <a:txBody>
                    <a:bodyPr/>
                    <a:lstStyle/>
                    <a:p>
                      <a:pPr>
                        <a:lnSpc>
                          <a:spcPct val="100000"/>
                        </a:lnSpc>
                      </a:pPr>
                      <a:endParaRPr sz="1500" dirty="0">
                        <a:latin typeface="Times New Roman"/>
                        <a:cs typeface="Times New Roman"/>
                      </a:endParaRPr>
                    </a:p>
                    <a:p>
                      <a:pPr marL="189230">
                        <a:lnSpc>
                          <a:spcPct val="100000"/>
                        </a:lnSpc>
                        <a:spcBef>
                          <a:spcPts val="1155"/>
                        </a:spcBef>
                      </a:pPr>
                      <a:r>
                        <a:rPr sz="1400" b="1" spc="-5" dirty="0" err="1">
                          <a:latin typeface="Arial"/>
                          <a:cs typeface="Arial"/>
                        </a:rPr>
                        <a:t>Objetivo</a:t>
                      </a:r>
                      <a:r>
                        <a:rPr lang="es-ES" sz="1400" b="1" spc="-5" dirty="0">
                          <a:latin typeface="Arial"/>
                          <a:cs typeface="Arial"/>
                        </a:rPr>
                        <a:t>s</a:t>
                      </a:r>
                      <a:endParaRPr sz="1400" dirty="0">
                        <a:latin typeface="Arial"/>
                        <a:cs typeface="Arial"/>
                      </a:endParaRPr>
                    </a:p>
                  </a:txBody>
                  <a:tcPr marL="0" marR="0" marT="0" marB="0">
                    <a:lnB w="19050">
                      <a:solidFill>
                        <a:srgbClr val="031B31"/>
                      </a:solidFill>
                      <a:prstDash val="solid"/>
                    </a:lnB>
                    <a:solidFill>
                      <a:srgbClr val="F2F2F2"/>
                    </a:solidFill>
                  </a:tcPr>
                </a:tc>
                <a:tc>
                  <a:txBody>
                    <a:bodyPr/>
                    <a:lstStyle/>
                    <a:p>
                      <a:pPr marL="376555" marR="84455" indent="-285750" algn="just">
                        <a:lnSpc>
                          <a:spcPct val="98600"/>
                        </a:lnSpc>
                        <a:spcBef>
                          <a:spcPts val="380"/>
                        </a:spcBef>
                        <a:buFont typeface="Arial" panose="020B0604020202020204" pitchFamily="34" charset="0"/>
                        <a:buChar char="•"/>
                      </a:pPr>
                      <a:r>
                        <a:rPr lang="es-ES" sz="1400" dirty="0">
                          <a:latin typeface="Arial MT"/>
                          <a:cs typeface="Arial MT"/>
                        </a:rPr>
                        <a:t>Sensibilizar a los servidores públicos sobre la importancia de caracterizar a los diferentes grupos de valor</a:t>
                      </a:r>
                    </a:p>
                    <a:p>
                      <a:pPr marL="376555" marR="84455" indent="-285750" algn="just">
                        <a:lnSpc>
                          <a:spcPct val="98600"/>
                        </a:lnSpc>
                        <a:spcBef>
                          <a:spcPts val="380"/>
                        </a:spcBef>
                        <a:buFont typeface="Arial" panose="020B0604020202020204" pitchFamily="34" charset="0"/>
                        <a:buChar char="•"/>
                      </a:pPr>
                      <a:r>
                        <a:rPr lang="es-ES" sz="1400" dirty="0">
                          <a:latin typeface="Arial MT"/>
                          <a:cs typeface="Arial MT"/>
                        </a:rPr>
                        <a:t>Dar a conocer la nueva guía de caracterización de los usuarios, ciudadanos y grupos de valor</a:t>
                      </a:r>
                      <a:endParaRPr sz="1400" dirty="0">
                        <a:latin typeface="Arial MT"/>
                        <a:cs typeface="Arial MT"/>
                      </a:endParaRPr>
                    </a:p>
                  </a:txBody>
                  <a:tcPr marL="0" marR="0" marT="48260" marB="0">
                    <a:lnB w="19050">
                      <a:solidFill>
                        <a:srgbClr val="031B31"/>
                      </a:solidFill>
                      <a:prstDash val="solid"/>
                    </a:lnB>
                  </a:tcPr>
                </a:tc>
                <a:extLst>
                  <a:ext uri="{0D108BD9-81ED-4DB2-BD59-A6C34878D82A}">
                    <a16:rowId xmlns:a16="http://schemas.microsoft.com/office/drawing/2014/main" xmlns="" val="10000"/>
                  </a:ext>
                </a:extLst>
              </a:tr>
              <a:tr h="731520">
                <a:tc>
                  <a:txBody>
                    <a:bodyPr/>
                    <a:lstStyle/>
                    <a:p>
                      <a:pPr marL="204470" marR="112395" indent="-84455">
                        <a:lnSpc>
                          <a:spcPts val="1610"/>
                        </a:lnSpc>
                        <a:spcBef>
                          <a:spcPts val="1310"/>
                        </a:spcBef>
                      </a:pPr>
                      <a:r>
                        <a:rPr sz="1400" b="1" dirty="0">
                          <a:latin typeface="Arial"/>
                          <a:cs typeface="Arial"/>
                        </a:rPr>
                        <a:t>P</a:t>
                      </a:r>
                      <a:r>
                        <a:rPr sz="1400" b="1" spc="-10" dirty="0">
                          <a:latin typeface="Arial"/>
                          <a:cs typeface="Arial"/>
                        </a:rPr>
                        <a:t>ob</a:t>
                      </a:r>
                      <a:r>
                        <a:rPr sz="1400" b="1" spc="-5" dirty="0">
                          <a:latin typeface="Arial"/>
                          <a:cs typeface="Arial"/>
                        </a:rPr>
                        <a:t>laci</a:t>
                      </a:r>
                      <a:r>
                        <a:rPr sz="1400" b="1" spc="-10" dirty="0">
                          <a:latin typeface="Arial"/>
                          <a:cs typeface="Arial"/>
                        </a:rPr>
                        <a:t>ó</a:t>
                      </a:r>
                      <a:r>
                        <a:rPr sz="1400" b="1" dirty="0">
                          <a:latin typeface="Arial"/>
                          <a:cs typeface="Arial"/>
                        </a:rPr>
                        <a:t>n  </a:t>
                      </a:r>
                      <a:r>
                        <a:rPr sz="1400" b="1" spc="-10" dirty="0">
                          <a:latin typeface="Arial"/>
                          <a:cs typeface="Arial"/>
                        </a:rPr>
                        <a:t>objetivo</a:t>
                      </a:r>
                      <a:endParaRPr sz="1400">
                        <a:latin typeface="Arial"/>
                        <a:cs typeface="Arial"/>
                      </a:endParaRPr>
                    </a:p>
                  </a:txBody>
                  <a:tcPr marL="0" marR="0" marT="166370" marB="0">
                    <a:lnT w="19050">
                      <a:solidFill>
                        <a:srgbClr val="031B31"/>
                      </a:solidFill>
                      <a:prstDash val="solid"/>
                    </a:lnT>
                    <a:lnB w="19050">
                      <a:solidFill>
                        <a:srgbClr val="031B31"/>
                      </a:solidFill>
                      <a:prstDash val="solid"/>
                    </a:lnB>
                    <a:solidFill>
                      <a:srgbClr val="F2F2F2"/>
                    </a:solidFill>
                  </a:tcPr>
                </a:tc>
                <a:tc>
                  <a:txBody>
                    <a:bodyPr/>
                    <a:lstStyle/>
                    <a:p>
                      <a:pPr marL="90805" marR="219710">
                        <a:lnSpc>
                          <a:spcPct val="98600"/>
                        </a:lnSpc>
                        <a:spcBef>
                          <a:spcPts val="380"/>
                        </a:spcBef>
                      </a:pPr>
                      <a:r>
                        <a:rPr lang="es-ES" sz="1400" spc="-5" dirty="0">
                          <a:latin typeface="Arial MT"/>
                          <a:cs typeface="Arial MT"/>
                        </a:rPr>
                        <a:t>Funcionarios  y contratistas del Ministerio de Justicia y del Derecho</a:t>
                      </a:r>
                      <a:endParaRPr sz="1400" dirty="0">
                        <a:latin typeface="Arial MT"/>
                        <a:cs typeface="Arial MT"/>
                      </a:endParaRPr>
                    </a:p>
                  </a:txBody>
                  <a:tcPr marL="0" marR="0" marT="48260" marB="0">
                    <a:lnT w="19050">
                      <a:solidFill>
                        <a:srgbClr val="031B31"/>
                      </a:solidFill>
                      <a:prstDash val="solid"/>
                    </a:lnT>
                    <a:lnB w="19050">
                      <a:solidFill>
                        <a:srgbClr val="031B31"/>
                      </a:solidFill>
                      <a:prstDash val="solid"/>
                    </a:lnB>
                  </a:tcPr>
                </a:tc>
                <a:extLst>
                  <a:ext uri="{0D108BD9-81ED-4DB2-BD59-A6C34878D82A}">
                    <a16:rowId xmlns:a16="http://schemas.microsoft.com/office/drawing/2014/main" xmlns="" val="10001"/>
                  </a:ext>
                </a:extLst>
              </a:tr>
              <a:tr h="518159">
                <a:tc>
                  <a:txBody>
                    <a:bodyPr/>
                    <a:lstStyle/>
                    <a:p>
                      <a:pPr marL="154940" marR="146685" indent="52705">
                        <a:lnSpc>
                          <a:spcPts val="1610"/>
                        </a:lnSpc>
                        <a:spcBef>
                          <a:spcPts val="470"/>
                        </a:spcBef>
                      </a:pPr>
                      <a:r>
                        <a:rPr sz="1400" b="1" spc="-5" dirty="0">
                          <a:latin typeface="Arial"/>
                          <a:cs typeface="Arial"/>
                        </a:rPr>
                        <a:t>Material </a:t>
                      </a:r>
                      <a:r>
                        <a:rPr sz="1400" b="1" spc="-375" dirty="0">
                          <a:latin typeface="Arial"/>
                          <a:cs typeface="Arial"/>
                        </a:rPr>
                        <a:t> </a:t>
                      </a:r>
                      <a:r>
                        <a:rPr sz="1400" b="1" spc="-5" dirty="0">
                          <a:latin typeface="Arial"/>
                          <a:cs typeface="Arial"/>
                        </a:rPr>
                        <a:t>de</a:t>
                      </a:r>
                      <a:r>
                        <a:rPr sz="1400" b="1" spc="-80" dirty="0">
                          <a:latin typeface="Arial"/>
                          <a:cs typeface="Arial"/>
                        </a:rPr>
                        <a:t> </a:t>
                      </a:r>
                      <a:r>
                        <a:rPr sz="1400" b="1" spc="-10" dirty="0">
                          <a:latin typeface="Arial"/>
                          <a:cs typeface="Arial"/>
                        </a:rPr>
                        <a:t>apoyo</a:t>
                      </a:r>
                      <a:endParaRPr sz="1400">
                        <a:latin typeface="Arial"/>
                        <a:cs typeface="Arial"/>
                      </a:endParaRPr>
                    </a:p>
                  </a:txBody>
                  <a:tcPr marL="0" marR="0" marT="59690" marB="0">
                    <a:lnT w="19050">
                      <a:solidFill>
                        <a:srgbClr val="031B31"/>
                      </a:solidFill>
                      <a:prstDash val="solid"/>
                    </a:lnT>
                    <a:solidFill>
                      <a:srgbClr val="F2F2F2"/>
                    </a:solidFill>
                  </a:tcPr>
                </a:tc>
                <a:tc>
                  <a:txBody>
                    <a:bodyPr/>
                    <a:lstStyle/>
                    <a:p>
                      <a:pPr marL="90805" marR="586105">
                        <a:lnSpc>
                          <a:spcPts val="1610"/>
                        </a:lnSpc>
                        <a:spcBef>
                          <a:spcPts val="470"/>
                        </a:spcBef>
                      </a:pPr>
                      <a:r>
                        <a:rPr lang="es-ES" sz="1400" spc="-5" dirty="0" smtClean="0">
                          <a:latin typeface="Arial MT"/>
                          <a:cs typeface="Arial MT"/>
                        </a:rPr>
                        <a:t>Documentos del DAFP y el DNP</a:t>
                      </a:r>
                      <a:endParaRPr sz="1400" dirty="0">
                        <a:latin typeface="Arial MT"/>
                        <a:cs typeface="Arial MT"/>
                      </a:endParaRPr>
                    </a:p>
                  </a:txBody>
                  <a:tcPr marL="0" marR="0" marT="59690" marB="0">
                    <a:lnT w="19050">
                      <a:solidFill>
                        <a:srgbClr val="031B31"/>
                      </a:solidFill>
                      <a:prstDash val="solid"/>
                    </a:lnT>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95703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BD22655-A2E8-EA37-4C88-45AE1B5CAC32}"/>
              </a:ext>
            </a:extLst>
          </p:cNvPr>
          <p:cNvSpPr txBox="1"/>
          <p:nvPr/>
        </p:nvSpPr>
        <p:spPr>
          <a:xfrm>
            <a:off x="675312" y="1008537"/>
            <a:ext cx="9559257" cy="830997"/>
          </a:xfrm>
          <a:prstGeom prst="rect">
            <a:avLst/>
          </a:prstGeom>
          <a:noFill/>
        </p:spPr>
        <p:txBody>
          <a:bodyPr wrap="square">
            <a:spAutoFit/>
          </a:bodyPr>
          <a:lstStyle/>
          <a:p>
            <a:r>
              <a:rPr lang="es-CO" sz="2400" b="1" spc="-5" smtClean="0">
                <a:solidFill>
                  <a:srgbClr val="212121"/>
                </a:solidFill>
                <a:latin typeface="Arial"/>
                <a:cs typeface="Arial"/>
              </a:rPr>
              <a:t>Componente Plan de Trabajo</a:t>
            </a:r>
          </a:p>
          <a:p>
            <a:endParaRPr lang="es-CO" sz="2400" b="1" dirty="0"/>
          </a:p>
        </p:txBody>
      </p:sp>
      <p:sp>
        <p:nvSpPr>
          <p:cNvPr id="10" name="Rectángulo 9">
            <a:extLst>
              <a:ext uri="{FF2B5EF4-FFF2-40B4-BE49-F238E27FC236}">
                <a16:creationId xmlns:a16="http://schemas.microsoft.com/office/drawing/2014/main" xmlns="" id="{370C36CC-0015-D141-6631-1C55FB738138}"/>
              </a:ext>
            </a:extLst>
          </p:cNvPr>
          <p:cNvSpPr/>
          <p:nvPr/>
        </p:nvSpPr>
        <p:spPr>
          <a:xfrm>
            <a:off x="2466364" y="1820548"/>
            <a:ext cx="8183458" cy="400110"/>
          </a:xfrm>
          <a:prstGeom prst="rect">
            <a:avLst/>
          </a:prstGeom>
        </p:spPr>
        <p:txBody>
          <a:bodyPr wrap="square">
            <a:spAutoFit/>
          </a:bodyPr>
          <a:lstStyle/>
          <a:p>
            <a:endParaRPr lang="es-CO" sz="2000" b="1" dirty="0">
              <a:solidFill>
                <a:srgbClr val="00206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1672584437"/>
              </p:ext>
            </p:extLst>
          </p:nvPr>
        </p:nvGraphicFramePr>
        <p:xfrm>
          <a:off x="813486" y="1581761"/>
          <a:ext cx="7397219" cy="1277794"/>
        </p:xfrm>
        <a:graphic>
          <a:graphicData uri="http://schemas.openxmlformats.org/drawingml/2006/table">
            <a:tbl>
              <a:tblPr/>
              <a:tblGrid>
                <a:gridCol w="1625446"/>
                <a:gridCol w="863069"/>
                <a:gridCol w="1456428"/>
                <a:gridCol w="863069"/>
                <a:gridCol w="863069"/>
                <a:gridCol w="863069"/>
                <a:gridCol w="863069"/>
              </a:tblGrid>
              <a:tr h="439594">
                <a:tc>
                  <a:txBody>
                    <a:bodyPr/>
                    <a:lstStyle/>
                    <a:p>
                      <a:pPr algn="l" fontAlgn="b"/>
                      <a:r>
                        <a:rPr lang="es-CO" sz="1100" b="1" i="0" u="none" strike="noStrike" dirty="0">
                          <a:solidFill>
                            <a:srgbClr val="000000"/>
                          </a:solidFill>
                          <a:effectLst/>
                          <a:latin typeface="Calibri" panose="020F0502020204030204" pitchFamily="34" charset="0"/>
                        </a:rPr>
                        <a:t>Acciones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Canal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Grupo de valor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Trimestre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Trimestre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Trimestre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1" i="0" u="none" strike="noStrike" dirty="0">
                          <a:solidFill>
                            <a:srgbClr val="000000"/>
                          </a:solidFill>
                          <a:effectLst/>
                          <a:latin typeface="Calibri" panose="020F0502020204030204" pitchFamily="34" charset="0"/>
                        </a:rPr>
                        <a:t>Trimestre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663256">
                <a:tc>
                  <a:txBody>
                    <a:bodyPr/>
                    <a:lstStyle/>
                    <a:p>
                      <a:pPr algn="l" fontAlgn="b"/>
                      <a:r>
                        <a:rPr lang="es-ES" sz="1100" b="0" i="0" u="none" strike="noStrike" dirty="0" smtClean="0">
                          <a:solidFill>
                            <a:srgbClr val="000000"/>
                          </a:solidFill>
                          <a:effectLst/>
                          <a:latin typeface="Calibri" panose="020F0502020204030204" pitchFamily="34" charset="0"/>
                        </a:rPr>
                        <a:t>Socialización </a:t>
                      </a:r>
                      <a:r>
                        <a:rPr lang="es-ES" sz="1100" b="0" i="0" u="none" strike="noStrike" dirty="0">
                          <a:solidFill>
                            <a:srgbClr val="000000"/>
                          </a:solidFill>
                          <a:effectLst/>
                          <a:latin typeface="Calibri" panose="020F0502020204030204" pitchFamily="34" charset="0"/>
                        </a:rPr>
                        <a:t>y seguimiento Plan de Participación Ciudadano 2023 a los grupos de valor de Minjusticia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Virtual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Interno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100" b="0" i="0" u="none" strike="noStrike" dirty="0">
                          <a:solidFill>
                            <a:srgbClr val="00206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s-CO" sz="1100" b="0" i="0" u="none" strike="noStrike" dirty="0">
                          <a:solidFill>
                            <a:srgbClr val="00206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bl>
          </a:graphicData>
        </a:graphic>
      </p:graphicFrame>
      <p:graphicFrame>
        <p:nvGraphicFramePr>
          <p:cNvPr id="6" name="object 6">
            <a:extLst>
              <a:ext uri="{FF2B5EF4-FFF2-40B4-BE49-F238E27FC236}">
                <a16:creationId xmlns:a16="http://schemas.microsoft.com/office/drawing/2014/main" xmlns="" id="{7357B842-0029-6E00-64CE-88763F2B56A4}"/>
              </a:ext>
            </a:extLst>
          </p:cNvPr>
          <p:cNvGraphicFramePr>
            <a:graphicFrameLocks noGrp="1"/>
          </p:cNvGraphicFramePr>
          <p:nvPr>
            <p:extLst>
              <p:ext uri="{D42A27DB-BD31-4B8C-83A1-F6EECF244321}">
                <p14:modId xmlns:p14="http://schemas.microsoft.com/office/powerpoint/2010/main" val="3922906969"/>
              </p:ext>
            </p:extLst>
          </p:nvPr>
        </p:nvGraphicFramePr>
        <p:xfrm>
          <a:off x="380316" y="4107122"/>
          <a:ext cx="7086600" cy="1501266"/>
        </p:xfrm>
        <a:graphic>
          <a:graphicData uri="http://schemas.openxmlformats.org/drawingml/2006/table">
            <a:tbl>
              <a:tblPr firstRow="1" bandRow="1">
                <a:tableStyleId>{2D5ABB26-0587-4C30-8999-92F81FD0307C}</a:tableStyleId>
              </a:tblPr>
              <a:tblGrid>
                <a:gridCol w="1263909">
                  <a:extLst>
                    <a:ext uri="{9D8B030D-6E8A-4147-A177-3AD203B41FA5}">
                      <a16:colId xmlns:a16="http://schemas.microsoft.com/office/drawing/2014/main" xmlns="" val="20000"/>
                    </a:ext>
                  </a:extLst>
                </a:gridCol>
                <a:gridCol w="5822691">
                  <a:extLst>
                    <a:ext uri="{9D8B030D-6E8A-4147-A177-3AD203B41FA5}">
                      <a16:colId xmlns:a16="http://schemas.microsoft.com/office/drawing/2014/main" xmlns="" val="20001"/>
                    </a:ext>
                  </a:extLst>
                </a:gridCol>
              </a:tblGrid>
              <a:tr h="358140">
                <a:tc>
                  <a:txBody>
                    <a:bodyPr/>
                    <a:lstStyle/>
                    <a:p>
                      <a:pPr marL="189230">
                        <a:lnSpc>
                          <a:spcPct val="100000"/>
                        </a:lnSpc>
                        <a:spcBef>
                          <a:spcPts val="1155"/>
                        </a:spcBef>
                      </a:pPr>
                      <a:r>
                        <a:rPr sz="1200" b="1" spc="-5" dirty="0" err="1" smtClean="0">
                          <a:latin typeface="Arial" panose="020B0604020202020204" pitchFamily="34" charset="0"/>
                          <a:cs typeface="Arial" panose="020B0604020202020204" pitchFamily="34" charset="0"/>
                        </a:rPr>
                        <a:t>Objetivo</a:t>
                      </a:r>
                      <a:endParaRPr sz="1200" dirty="0">
                        <a:latin typeface="Arial" panose="020B0604020202020204" pitchFamily="34" charset="0"/>
                        <a:cs typeface="Arial" panose="020B0604020202020204" pitchFamily="34" charset="0"/>
                      </a:endParaRPr>
                    </a:p>
                  </a:txBody>
                  <a:tcPr marL="0" marR="0" marT="0" marB="0">
                    <a:lnB w="19050">
                      <a:solidFill>
                        <a:srgbClr val="031B31"/>
                      </a:solidFill>
                      <a:prstDash val="solid"/>
                    </a:lnB>
                    <a:solidFill>
                      <a:srgbClr val="F2F2F2"/>
                    </a:solidFill>
                  </a:tcPr>
                </a:tc>
                <a:tc>
                  <a:txBody>
                    <a:bodyPr/>
                    <a:lstStyle/>
                    <a:p>
                      <a:pPr marL="90805" marR="84455" lvl="0" indent="0" algn="just" defTabSz="685800" rtl="0" eaLnBrk="1" fontAlgn="auto" latinLnBrk="0" hangingPunct="1">
                        <a:lnSpc>
                          <a:spcPct val="98600"/>
                        </a:lnSpc>
                        <a:spcBef>
                          <a:spcPts val="380"/>
                        </a:spcBef>
                        <a:spcAft>
                          <a:spcPts val="0"/>
                        </a:spcAft>
                        <a:buClrTx/>
                        <a:buSzTx/>
                        <a:buFontTx/>
                        <a:buNone/>
                        <a:tabLst/>
                        <a:defRPr/>
                      </a:pPr>
                      <a:r>
                        <a:rPr lang="es-ES" sz="1200" spc="-5" dirty="0" smtClean="0">
                          <a:latin typeface="Arial" panose="020B0604020202020204" pitchFamily="34" charset="0"/>
                          <a:cs typeface="Arial" panose="020B0604020202020204" pitchFamily="34" charset="0"/>
                        </a:rPr>
                        <a:t>Socializar a los grupos de valor el</a:t>
                      </a:r>
                      <a:r>
                        <a:rPr lang="es-CO" sz="1200" spc="-5" dirty="0" smtClean="0">
                          <a:latin typeface="Arial" panose="020B0604020202020204" pitchFamily="34" charset="0"/>
                          <a:cs typeface="Arial" panose="020B0604020202020204" pitchFamily="34" charset="0"/>
                        </a:rPr>
                        <a:t> </a:t>
                      </a:r>
                      <a:r>
                        <a:rPr lang="es-CO" sz="1200" spc="-5" dirty="0">
                          <a:latin typeface="Arial" panose="020B0604020202020204" pitchFamily="34" charset="0"/>
                          <a:cs typeface="Arial" panose="020B0604020202020204" pitchFamily="34" charset="0"/>
                        </a:rPr>
                        <a:t>seguimiento  del plan de </a:t>
                      </a:r>
                      <a:r>
                        <a:rPr sz="1200" spc="-5" dirty="0" err="1">
                          <a:latin typeface="Arial" panose="020B0604020202020204" pitchFamily="34" charset="0"/>
                          <a:cs typeface="Arial" panose="020B0604020202020204" pitchFamily="34" charset="0"/>
                        </a:rPr>
                        <a:t>participación</a:t>
                      </a:r>
                      <a:r>
                        <a:rPr sz="1200" spc="-15" dirty="0">
                          <a:latin typeface="Arial" panose="020B0604020202020204" pitchFamily="34" charset="0"/>
                          <a:cs typeface="Arial" panose="020B0604020202020204" pitchFamily="34" charset="0"/>
                        </a:rPr>
                        <a:t> </a:t>
                      </a:r>
                      <a:r>
                        <a:rPr sz="1200" spc="-5" dirty="0">
                          <a:latin typeface="Arial" panose="020B0604020202020204" pitchFamily="34" charset="0"/>
                          <a:cs typeface="Arial" panose="020B0604020202020204" pitchFamily="34" charset="0"/>
                        </a:rPr>
                        <a:t>ciudadana</a:t>
                      </a:r>
                      <a:r>
                        <a:rPr sz="1200" spc="-10" dirty="0">
                          <a:latin typeface="Arial" panose="020B0604020202020204" pitchFamily="34" charset="0"/>
                          <a:cs typeface="Arial" panose="020B0604020202020204" pitchFamily="34" charset="0"/>
                        </a:rPr>
                        <a:t> </a:t>
                      </a:r>
                      <a:r>
                        <a:rPr sz="1200" spc="-5" dirty="0">
                          <a:latin typeface="Arial" panose="020B0604020202020204" pitchFamily="34" charset="0"/>
                          <a:cs typeface="Arial" panose="020B0604020202020204" pitchFamily="34" charset="0"/>
                        </a:rPr>
                        <a:t>en</a:t>
                      </a:r>
                      <a:r>
                        <a:rPr sz="1200" spc="-1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la</a:t>
                      </a:r>
                      <a:r>
                        <a:rPr sz="1200" spc="-5" dirty="0">
                          <a:latin typeface="Arial" panose="020B0604020202020204" pitchFamily="34" charset="0"/>
                          <a:cs typeface="Arial" panose="020B0604020202020204" pitchFamily="34" charset="0"/>
                        </a:rPr>
                        <a:t> gestión.</a:t>
                      </a:r>
                      <a:endParaRPr sz="1200" dirty="0">
                        <a:latin typeface="Arial" panose="020B0604020202020204" pitchFamily="34" charset="0"/>
                        <a:cs typeface="Arial" panose="020B0604020202020204" pitchFamily="34" charset="0"/>
                      </a:endParaRPr>
                    </a:p>
                  </a:txBody>
                  <a:tcPr marL="0" marR="0" marT="48260" marB="0">
                    <a:lnB w="19050">
                      <a:solidFill>
                        <a:srgbClr val="031B31"/>
                      </a:solidFill>
                      <a:prstDash val="solid"/>
                    </a:lnB>
                  </a:tcPr>
                </a:tc>
                <a:extLst>
                  <a:ext uri="{0D108BD9-81ED-4DB2-BD59-A6C34878D82A}">
                    <a16:rowId xmlns:a16="http://schemas.microsoft.com/office/drawing/2014/main" xmlns="" val="10000"/>
                  </a:ext>
                </a:extLst>
              </a:tr>
              <a:tr h="510540">
                <a:tc>
                  <a:txBody>
                    <a:bodyPr/>
                    <a:lstStyle/>
                    <a:p>
                      <a:pPr marL="204470" marR="112395" indent="-84455">
                        <a:lnSpc>
                          <a:spcPts val="1610"/>
                        </a:lnSpc>
                        <a:spcBef>
                          <a:spcPts val="1310"/>
                        </a:spcBef>
                      </a:pPr>
                      <a:r>
                        <a:rPr sz="1200" b="1" dirty="0">
                          <a:latin typeface="Arial" panose="020B0604020202020204" pitchFamily="34" charset="0"/>
                          <a:cs typeface="Arial" panose="020B0604020202020204" pitchFamily="34" charset="0"/>
                        </a:rPr>
                        <a:t>P</a:t>
                      </a:r>
                      <a:r>
                        <a:rPr sz="1200" b="1" spc="-10" dirty="0">
                          <a:latin typeface="Arial" panose="020B0604020202020204" pitchFamily="34" charset="0"/>
                          <a:cs typeface="Arial" panose="020B0604020202020204" pitchFamily="34" charset="0"/>
                        </a:rPr>
                        <a:t>ob</a:t>
                      </a:r>
                      <a:r>
                        <a:rPr sz="1200" b="1" spc="-5" dirty="0">
                          <a:latin typeface="Arial" panose="020B0604020202020204" pitchFamily="34" charset="0"/>
                          <a:cs typeface="Arial" panose="020B0604020202020204" pitchFamily="34" charset="0"/>
                        </a:rPr>
                        <a:t>laci</a:t>
                      </a:r>
                      <a:r>
                        <a:rPr sz="1200" b="1" spc="-10" dirty="0">
                          <a:latin typeface="Arial" panose="020B0604020202020204" pitchFamily="34" charset="0"/>
                          <a:cs typeface="Arial" panose="020B0604020202020204" pitchFamily="34" charset="0"/>
                        </a:rPr>
                        <a:t>ó</a:t>
                      </a:r>
                      <a:r>
                        <a:rPr sz="1200" b="1" dirty="0">
                          <a:latin typeface="Arial" panose="020B0604020202020204" pitchFamily="34" charset="0"/>
                          <a:cs typeface="Arial" panose="020B0604020202020204" pitchFamily="34" charset="0"/>
                        </a:rPr>
                        <a:t>n  </a:t>
                      </a:r>
                      <a:r>
                        <a:rPr sz="1200" b="1" spc="-10" dirty="0">
                          <a:latin typeface="Arial" panose="020B0604020202020204" pitchFamily="34" charset="0"/>
                          <a:cs typeface="Arial" panose="020B0604020202020204" pitchFamily="34" charset="0"/>
                        </a:rPr>
                        <a:t>objetivo</a:t>
                      </a:r>
                      <a:endParaRPr sz="1200" dirty="0">
                        <a:latin typeface="Arial" panose="020B0604020202020204" pitchFamily="34" charset="0"/>
                        <a:cs typeface="Arial" panose="020B0604020202020204" pitchFamily="34" charset="0"/>
                      </a:endParaRPr>
                    </a:p>
                  </a:txBody>
                  <a:tcPr marL="0" marR="0" marT="166370" marB="0">
                    <a:lnT w="19050">
                      <a:solidFill>
                        <a:srgbClr val="031B31"/>
                      </a:solidFill>
                      <a:prstDash val="solid"/>
                    </a:lnT>
                    <a:lnB w="19050">
                      <a:solidFill>
                        <a:srgbClr val="031B31"/>
                      </a:solidFill>
                      <a:prstDash val="solid"/>
                    </a:lnB>
                    <a:solidFill>
                      <a:srgbClr val="F2F2F2"/>
                    </a:solidFill>
                  </a:tcPr>
                </a:tc>
                <a:tc>
                  <a:txBody>
                    <a:bodyPr/>
                    <a:lstStyle/>
                    <a:p>
                      <a:pPr marL="90805" marR="219710">
                        <a:lnSpc>
                          <a:spcPct val="98600"/>
                        </a:lnSpc>
                        <a:spcBef>
                          <a:spcPts val="380"/>
                        </a:spcBef>
                      </a:pPr>
                      <a:r>
                        <a:rPr lang="es-ES" sz="1200" spc="-5" dirty="0" smtClean="0">
                          <a:latin typeface="Arial" panose="020B0604020202020204" pitchFamily="34" charset="0"/>
                          <a:cs typeface="Arial" panose="020B0604020202020204" pitchFamily="34" charset="0"/>
                        </a:rPr>
                        <a:t>Grupos de valor</a:t>
                      </a:r>
                      <a:endParaRPr sz="1200" dirty="0">
                        <a:latin typeface="Arial" panose="020B0604020202020204" pitchFamily="34" charset="0"/>
                        <a:cs typeface="Arial" panose="020B0604020202020204" pitchFamily="34" charset="0"/>
                      </a:endParaRPr>
                    </a:p>
                  </a:txBody>
                  <a:tcPr marL="0" marR="0" marT="48260" marB="0">
                    <a:lnT w="19050">
                      <a:solidFill>
                        <a:srgbClr val="031B31"/>
                      </a:solidFill>
                      <a:prstDash val="solid"/>
                    </a:lnT>
                    <a:lnB w="19050">
                      <a:solidFill>
                        <a:srgbClr val="031B31"/>
                      </a:solidFill>
                      <a:prstDash val="solid"/>
                    </a:lnB>
                  </a:tcPr>
                </a:tc>
                <a:extLst>
                  <a:ext uri="{0D108BD9-81ED-4DB2-BD59-A6C34878D82A}">
                    <a16:rowId xmlns:a16="http://schemas.microsoft.com/office/drawing/2014/main" xmlns="" val="10001"/>
                  </a:ext>
                </a:extLst>
              </a:tr>
              <a:tr h="518159">
                <a:tc>
                  <a:txBody>
                    <a:bodyPr/>
                    <a:lstStyle/>
                    <a:p>
                      <a:pPr marL="154940" marR="146685" indent="52705">
                        <a:lnSpc>
                          <a:spcPts val="1610"/>
                        </a:lnSpc>
                        <a:spcBef>
                          <a:spcPts val="470"/>
                        </a:spcBef>
                      </a:pPr>
                      <a:r>
                        <a:rPr sz="1200" b="1" spc="-5" dirty="0">
                          <a:latin typeface="Arial" panose="020B0604020202020204" pitchFamily="34" charset="0"/>
                          <a:cs typeface="Arial" panose="020B0604020202020204" pitchFamily="34" charset="0"/>
                        </a:rPr>
                        <a:t>Material </a:t>
                      </a:r>
                      <a:r>
                        <a:rPr sz="1200" b="1" spc="-375" dirty="0">
                          <a:latin typeface="Arial" panose="020B0604020202020204" pitchFamily="34" charset="0"/>
                          <a:cs typeface="Arial" panose="020B0604020202020204" pitchFamily="34" charset="0"/>
                        </a:rPr>
                        <a:t> </a:t>
                      </a:r>
                      <a:r>
                        <a:rPr sz="1200" b="1" spc="-5" dirty="0">
                          <a:latin typeface="Arial" panose="020B0604020202020204" pitchFamily="34" charset="0"/>
                          <a:cs typeface="Arial" panose="020B0604020202020204" pitchFamily="34" charset="0"/>
                        </a:rPr>
                        <a:t>de</a:t>
                      </a:r>
                      <a:r>
                        <a:rPr sz="1200" b="1" spc="-80" dirty="0">
                          <a:latin typeface="Arial" panose="020B0604020202020204" pitchFamily="34" charset="0"/>
                          <a:cs typeface="Arial" panose="020B0604020202020204" pitchFamily="34" charset="0"/>
                        </a:rPr>
                        <a:t> </a:t>
                      </a:r>
                      <a:r>
                        <a:rPr sz="1200" b="1" spc="-10" dirty="0">
                          <a:latin typeface="Arial" panose="020B0604020202020204" pitchFamily="34" charset="0"/>
                          <a:cs typeface="Arial" panose="020B0604020202020204" pitchFamily="34" charset="0"/>
                        </a:rPr>
                        <a:t>apoyo</a:t>
                      </a:r>
                      <a:endParaRPr sz="1200">
                        <a:latin typeface="Arial" panose="020B0604020202020204" pitchFamily="34" charset="0"/>
                        <a:cs typeface="Arial" panose="020B0604020202020204" pitchFamily="34" charset="0"/>
                      </a:endParaRPr>
                    </a:p>
                  </a:txBody>
                  <a:tcPr marL="0" marR="0" marT="59690" marB="0">
                    <a:lnT w="19050">
                      <a:solidFill>
                        <a:srgbClr val="031B31"/>
                      </a:solidFill>
                      <a:prstDash val="solid"/>
                    </a:lnT>
                    <a:solidFill>
                      <a:srgbClr val="F2F2F2"/>
                    </a:solidFill>
                  </a:tcPr>
                </a:tc>
                <a:tc>
                  <a:txBody>
                    <a:bodyPr/>
                    <a:lstStyle/>
                    <a:p>
                      <a:pPr marL="90805" marR="586105">
                        <a:lnSpc>
                          <a:spcPts val="1610"/>
                        </a:lnSpc>
                        <a:spcBef>
                          <a:spcPts val="470"/>
                        </a:spcBef>
                      </a:pPr>
                      <a:r>
                        <a:rPr lang="es-ES" sz="1200" spc="-5" dirty="0">
                          <a:latin typeface="Arial" panose="020B0604020202020204" pitchFamily="34" charset="0"/>
                          <a:cs typeface="Arial" panose="020B0604020202020204" pitchFamily="34" charset="0"/>
                        </a:rPr>
                        <a:t>Presentación </a:t>
                      </a:r>
                      <a:r>
                        <a:rPr lang="es-ES" sz="1200" spc="-5" dirty="0" smtClean="0">
                          <a:latin typeface="Arial" panose="020B0604020202020204" pitchFamily="34" charset="0"/>
                          <a:cs typeface="Arial" panose="020B0604020202020204" pitchFamily="34" charset="0"/>
                        </a:rPr>
                        <a:t>sobre el seguimiento del </a:t>
                      </a:r>
                      <a:r>
                        <a:rPr lang="es-ES" sz="1200" spc="-5" dirty="0">
                          <a:latin typeface="Arial" panose="020B0604020202020204" pitchFamily="34" charset="0"/>
                          <a:cs typeface="Arial" panose="020B0604020202020204" pitchFamily="34" charset="0"/>
                        </a:rPr>
                        <a:t>plan de participación </a:t>
                      </a:r>
                      <a:r>
                        <a:rPr lang="es-ES" sz="1200" spc="-5" dirty="0" smtClean="0">
                          <a:latin typeface="Arial" panose="020B0604020202020204" pitchFamily="34" charset="0"/>
                          <a:cs typeface="Arial" panose="020B0604020202020204" pitchFamily="34" charset="0"/>
                        </a:rPr>
                        <a:t>ciudadana</a:t>
                      </a:r>
                      <a:endParaRPr sz="1200" dirty="0">
                        <a:latin typeface="Arial" panose="020B0604020202020204" pitchFamily="34" charset="0"/>
                        <a:cs typeface="Arial" panose="020B0604020202020204" pitchFamily="34" charset="0"/>
                      </a:endParaRPr>
                    </a:p>
                  </a:txBody>
                  <a:tcPr marL="0" marR="0" marT="59690" marB="0">
                    <a:lnT w="19050">
                      <a:solidFill>
                        <a:srgbClr val="031B31"/>
                      </a:solidFill>
                      <a:prstDash val="solid"/>
                    </a:lnT>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957904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BD22655-A2E8-EA37-4C88-45AE1B5CAC32}"/>
              </a:ext>
            </a:extLst>
          </p:cNvPr>
          <p:cNvSpPr txBox="1"/>
          <p:nvPr/>
        </p:nvSpPr>
        <p:spPr>
          <a:xfrm>
            <a:off x="675312" y="1008537"/>
            <a:ext cx="9559257" cy="830997"/>
          </a:xfrm>
          <a:prstGeom prst="rect">
            <a:avLst/>
          </a:prstGeom>
          <a:noFill/>
        </p:spPr>
        <p:txBody>
          <a:bodyPr wrap="square">
            <a:spAutoFit/>
          </a:bodyPr>
          <a:lstStyle/>
          <a:p>
            <a:r>
              <a:rPr lang="es-CO" sz="2400" b="1" spc="-5" smtClean="0">
                <a:solidFill>
                  <a:srgbClr val="212121"/>
                </a:solidFill>
                <a:latin typeface="Arial"/>
                <a:cs typeface="Arial"/>
              </a:rPr>
              <a:t>Componente Plan de Trabajo</a:t>
            </a:r>
          </a:p>
          <a:p>
            <a:endParaRPr lang="es-CO" sz="2400" b="1" dirty="0"/>
          </a:p>
        </p:txBody>
      </p:sp>
      <p:sp>
        <p:nvSpPr>
          <p:cNvPr id="10" name="Rectángulo 9">
            <a:extLst>
              <a:ext uri="{FF2B5EF4-FFF2-40B4-BE49-F238E27FC236}">
                <a16:creationId xmlns:a16="http://schemas.microsoft.com/office/drawing/2014/main" xmlns="" id="{370C36CC-0015-D141-6631-1C55FB738138}"/>
              </a:ext>
            </a:extLst>
          </p:cNvPr>
          <p:cNvSpPr/>
          <p:nvPr/>
        </p:nvSpPr>
        <p:spPr>
          <a:xfrm>
            <a:off x="2466364" y="1820548"/>
            <a:ext cx="8183458" cy="400110"/>
          </a:xfrm>
          <a:prstGeom prst="rect">
            <a:avLst/>
          </a:prstGeom>
        </p:spPr>
        <p:txBody>
          <a:bodyPr wrap="square">
            <a:spAutoFit/>
          </a:bodyPr>
          <a:lstStyle/>
          <a:p>
            <a:endParaRPr lang="es-CO" sz="2000" b="1" dirty="0">
              <a:solidFill>
                <a:srgbClr val="00206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2226061016"/>
              </p:ext>
            </p:extLst>
          </p:nvPr>
        </p:nvGraphicFramePr>
        <p:xfrm>
          <a:off x="813486" y="1581761"/>
          <a:ext cx="7397219" cy="1277794"/>
        </p:xfrm>
        <a:graphic>
          <a:graphicData uri="http://schemas.openxmlformats.org/drawingml/2006/table">
            <a:tbl>
              <a:tblPr/>
              <a:tblGrid>
                <a:gridCol w="1625446"/>
                <a:gridCol w="863069"/>
                <a:gridCol w="1456428"/>
                <a:gridCol w="863069"/>
                <a:gridCol w="863069"/>
                <a:gridCol w="863069"/>
                <a:gridCol w="863069"/>
              </a:tblGrid>
              <a:tr h="439594">
                <a:tc>
                  <a:txBody>
                    <a:bodyPr/>
                    <a:lstStyle/>
                    <a:p>
                      <a:pPr algn="l" fontAlgn="b"/>
                      <a:r>
                        <a:rPr lang="es-CO" sz="1100" b="1" i="0" u="none" strike="noStrike" dirty="0">
                          <a:solidFill>
                            <a:srgbClr val="000000"/>
                          </a:solidFill>
                          <a:effectLst/>
                          <a:latin typeface="Calibri" panose="020F0502020204030204" pitchFamily="34" charset="0"/>
                        </a:rPr>
                        <a:t>Acciones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Canal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Grupo de valor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Trimestre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Trimestre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Trimestre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1" i="0" u="none" strike="noStrike" dirty="0">
                          <a:solidFill>
                            <a:srgbClr val="000000"/>
                          </a:solidFill>
                          <a:effectLst/>
                          <a:latin typeface="Calibri" panose="020F0502020204030204" pitchFamily="34" charset="0"/>
                        </a:rPr>
                        <a:t>Trimestre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663256">
                <a:tc>
                  <a:txBody>
                    <a:bodyPr/>
                    <a:lstStyle/>
                    <a:p>
                      <a:pPr algn="ctr" fontAlgn="ctr"/>
                      <a:r>
                        <a:rPr lang="es-ES" sz="1100" b="0" i="0" u="none" strike="noStrike" dirty="0">
                          <a:solidFill>
                            <a:srgbClr val="000000"/>
                          </a:solidFill>
                          <a:effectLst/>
                          <a:latin typeface="Calibri" panose="020F0502020204030204" pitchFamily="34" charset="0"/>
                        </a:rPr>
                        <a:t>Acompañamiento y </a:t>
                      </a:r>
                      <a:r>
                        <a:rPr lang="es-ES" sz="1100" b="0" i="0" u="none" strike="noStrike" dirty="0" smtClean="0">
                          <a:solidFill>
                            <a:srgbClr val="000000"/>
                          </a:solidFill>
                          <a:effectLst/>
                          <a:latin typeface="Calibri" panose="020F0502020204030204" pitchFamily="34" charset="0"/>
                        </a:rPr>
                        <a:t>participación </a:t>
                      </a:r>
                      <a:r>
                        <a:rPr lang="es-ES" sz="1100" b="0" i="0" u="none" strike="noStrike" dirty="0">
                          <a:solidFill>
                            <a:srgbClr val="000000"/>
                          </a:solidFill>
                          <a:effectLst/>
                          <a:latin typeface="Calibri" panose="020F0502020204030204" pitchFamily="34" charset="0"/>
                        </a:rPr>
                        <a:t>en las Ferias del Servicio al Ciudadano "</a:t>
                      </a:r>
                      <a:r>
                        <a:rPr lang="es-ES" sz="1100" b="0" i="0" u="none" strike="noStrike" dirty="0" err="1">
                          <a:solidFill>
                            <a:srgbClr val="000000"/>
                          </a:solidFill>
                          <a:effectLst/>
                          <a:latin typeface="Calibri" panose="020F0502020204030204" pitchFamily="34" charset="0"/>
                        </a:rPr>
                        <a:t>Juntanzas"realizadas</a:t>
                      </a:r>
                      <a:r>
                        <a:rPr lang="es-ES" sz="1100" b="0" i="0" u="none" strike="noStrike" dirty="0">
                          <a:solidFill>
                            <a:srgbClr val="000000"/>
                          </a:solidFill>
                          <a:effectLst/>
                          <a:latin typeface="Calibri" panose="020F0502020204030204" pitchFamily="34" charset="0"/>
                        </a:rPr>
                        <a:t> por el DAFP.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smtClean="0">
                          <a:solidFill>
                            <a:srgbClr val="000000"/>
                          </a:solidFill>
                          <a:effectLst/>
                          <a:latin typeface="Calibri" panose="020F0502020204030204" pitchFamily="34" charset="0"/>
                        </a:rPr>
                        <a:t>Presencial</a:t>
                      </a:r>
                      <a:endParaRPr lang="es-CO" sz="11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smtClean="0">
                          <a:solidFill>
                            <a:srgbClr val="000000"/>
                          </a:solidFill>
                          <a:effectLst/>
                          <a:latin typeface="Calibri" panose="020F0502020204030204" pitchFamily="34" charset="0"/>
                        </a:rPr>
                        <a:t>Interno/ Externo</a:t>
                      </a:r>
                      <a:endParaRPr lang="es-CO" sz="11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bl>
          </a:graphicData>
        </a:graphic>
      </p:graphicFrame>
      <p:graphicFrame>
        <p:nvGraphicFramePr>
          <p:cNvPr id="7" name="object 6"/>
          <p:cNvGraphicFramePr>
            <a:graphicFrameLocks noGrp="1"/>
          </p:cNvGraphicFramePr>
          <p:nvPr>
            <p:extLst>
              <p:ext uri="{D42A27DB-BD31-4B8C-83A1-F6EECF244321}">
                <p14:modId xmlns:p14="http://schemas.microsoft.com/office/powerpoint/2010/main" val="2210960823"/>
              </p:ext>
            </p:extLst>
          </p:nvPr>
        </p:nvGraphicFramePr>
        <p:xfrm>
          <a:off x="675312" y="3832139"/>
          <a:ext cx="7086600" cy="1496060"/>
        </p:xfrm>
        <a:graphic>
          <a:graphicData uri="http://schemas.openxmlformats.org/drawingml/2006/table">
            <a:tbl>
              <a:tblPr firstRow="1" bandRow="1">
                <a:tableStyleId>{2D5ABB26-0587-4C30-8999-92F81FD0307C}</a:tableStyleId>
              </a:tblPr>
              <a:tblGrid>
                <a:gridCol w="1263909">
                  <a:extLst>
                    <a:ext uri="{9D8B030D-6E8A-4147-A177-3AD203B41FA5}">
                      <a16:colId xmlns:a16="http://schemas.microsoft.com/office/drawing/2014/main" xmlns="" val="20000"/>
                    </a:ext>
                  </a:extLst>
                </a:gridCol>
                <a:gridCol w="5822691">
                  <a:extLst>
                    <a:ext uri="{9D8B030D-6E8A-4147-A177-3AD203B41FA5}">
                      <a16:colId xmlns:a16="http://schemas.microsoft.com/office/drawing/2014/main" xmlns="" val="20001"/>
                    </a:ext>
                  </a:extLst>
                </a:gridCol>
              </a:tblGrid>
              <a:tr h="457200">
                <a:tc>
                  <a:txBody>
                    <a:bodyPr/>
                    <a:lstStyle/>
                    <a:p>
                      <a:pPr marL="189230">
                        <a:lnSpc>
                          <a:spcPct val="100000"/>
                        </a:lnSpc>
                        <a:spcBef>
                          <a:spcPts val="1155"/>
                        </a:spcBef>
                      </a:pPr>
                      <a:r>
                        <a:rPr sz="1200" b="1" spc="-5" dirty="0" err="1" smtClean="0">
                          <a:latin typeface="Arial" panose="020B0604020202020204" pitchFamily="34" charset="0"/>
                          <a:cs typeface="Arial" panose="020B0604020202020204" pitchFamily="34" charset="0"/>
                        </a:rPr>
                        <a:t>Objetivo</a:t>
                      </a:r>
                      <a:endParaRPr sz="1200" dirty="0">
                        <a:latin typeface="Arial" panose="020B0604020202020204" pitchFamily="34" charset="0"/>
                        <a:cs typeface="Arial" panose="020B0604020202020204" pitchFamily="34" charset="0"/>
                      </a:endParaRPr>
                    </a:p>
                  </a:txBody>
                  <a:tcPr marL="0" marR="0" marT="0" marB="0">
                    <a:lnB w="19050">
                      <a:solidFill>
                        <a:srgbClr val="031B31"/>
                      </a:solidFill>
                      <a:prstDash val="solid"/>
                    </a:lnB>
                    <a:solidFill>
                      <a:srgbClr val="F2F2F2"/>
                    </a:solidFill>
                  </a:tcPr>
                </a:tc>
                <a:tc>
                  <a:txBody>
                    <a:bodyPr/>
                    <a:lstStyle/>
                    <a:p>
                      <a:pPr marL="90805" marR="84455" algn="just">
                        <a:lnSpc>
                          <a:spcPct val="98600"/>
                        </a:lnSpc>
                        <a:spcBef>
                          <a:spcPts val="380"/>
                        </a:spcBef>
                      </a:pPr>
                      <a:r>
                        <a:rPr sz="1200" spc="-5" dirty="0">
                          <a:latin typeface="Arial" panose="020B0604020202020204" pitchFamily="34" charset="0"/>
                          <a:cs typeface="Arial" panose="020B0604020202020204" pitchFamily="34" charset="0"/>
                        </a:rPr>
                        <a:t>Sensibilizar</a:t>
                      </a:r>
                      <a:r>
                        <a:rPr sz="1200" dirty="0">
                          <a:latin typeface="Arial" panose="020B0604020202020204" pitchFamily="34" charset="0"/>
                          <a:cs typeface="Arial" panose="020B0604020202020204" pitchFamily="34" charset="0"/>
                        </a:rPr>
                        <a:t> a</a:t>
                      </a:r>
                      <a:r>
                        <a:rPr sz="1200" spc="5" dirty="0">
                          <a:latin typeface="Arial" panose="020B0604020202020204" pitchFamily="34" charset="0"/>
                          <a:cs typeface="Arial" panose="020B0604020202020204" pitchFamily="34" charset="0"/>
                        </a:rPr>
                        <a:t> </a:t>
                      </a:r>
                      <a:r>
                        <a:rPr sz="1200" spc="-5" dirty="0">
                          <a:latin typeface="Arial" panose="020B0604020202020204" pitchFamily="34" charset="0"/>
                          <a:cs typeface="Arial" panose="020B0604020202020204" pitchFamily="34" charset="0"/>
                        </a:rPr>
                        <a:t>los</a:t>
                      </a:r>
                      <a:r>
                        <a:rPr sz="1200" dirty="0">
                          <a:latin typeface="Arial" panose="020B0604020202020204" pitchFamily="34" charset="0"/>
                          <a:cs typeface="Arial" panose="020B0604020202020204" pitchFamily="34" charset="0"/>
                        </a:rPr>
                        <a:t> </a:t>
                      </a:r>
                      <a:r>
                        <a:rPr sz="1200" spc="-5" dirty="0">
                          <a:latin typeface="Arial" panose="020B0604020202020204" pitchFamily="34" charset="0"/>
                          <a:cs typeface="Arial" panose="020B0604020202020204" pitchFamily="34" charset="0"/>
                        </a:rPr>
                        <a:t>grupos</a:t>
                      </a:r>
                      <a:r>
                        <a:rPr sz="1200" dirty="0">
                          <a:latin typeface="Arial" panose="020B0604020202020204" pitchFamily="34" charset="0"/>
                          <a:cs typeface="Arial" panose="020B0604020202020204" pitchFamily="34" charset="0"/>
                        </a:rPr>
                        <a:t> </a:t>
                      </a:r>
                      <a:r>
                        <a:rPr sz="1200" spc="-5" dirty="0">
                          <a:latin typeface="Arial" panose="020B0604020202020204" pitchFamily="34" charset="0"/>
                          <a:cs typeface="Arial" panose="020B0604020202020204" pitchFamily="34" charset="0"/>
                        </a:rPr>
                        <a:t>de</a:t>
                      </a:r>
                      <a:r>
                        <a:rPr sz="1200" dirty="0">
                          <a:latin typeface="Arial" panose="020B0604020202020204" pitchFamily="34" charset="0"/>
                          <a:cs typeface="Arial" panose="020B0604020202020204" pitchFamily="34" charset="0"/>
                        </a:rPr>
                        <a:t> </a:t>
                      </a:r>
                      <a:r>
                        <a:rPr lang="es-ES" sz="1200" spc="-5" dirty="0" smtClean="0">
                          <a:latin typeface="Arial" panose="020B0604020202020204" pitchFamily="34" charset="0"/>
                          <a:cs typeface="Arial" panose="020B0604020202020204" pitchFamily="34" charset="0"/>
                        </a:rPr>
                        <a:t>valor</a:t>
                      </a:r>
                      <a:r>
                        <a:rPr sz="1200" dirty="0" smtClean="0">
                          <a:latin typeface="Arial" panose="020B0604020202020204" pitchFamily="34" charset="0"/>
                          <a:cs typeface="Arial" panose="020B0604020202020204" pitchFamily="34" charset="0"/>
                        </a:rPr>
                        <a:t> </a:t>
                      </a:r>
                      <a:r>
                        <a:rPr sz="1200" spc="-5" dirty="0">
                          <a:latin typeface="Arial" panose="020B0604020202020204" pitchFamily="34" charset="0"/>
                          <a:cs typeface="Arial" panose="020B0604020202020204" pitchFamily="34" charset="0"/>
                        </a:rPr>
                        <a:t>de</a:t>
                      </a:r>
                      <a:r>
                        <a:rPr sz="1200" dirty="0">
                          <a:latin typeface="Arial" panose="020B0604020202020204" pitchFamily="34" charset="0"/>
                          <a:cs typeface="Arial" panose="020B0604020202020204" pitchFamily="34" charset="0"/>
                        </a:rPr>
                        <a:t> </a:t>
                      </a:r>
                      <a:r>
                        <a:rPr sz="1200" spc="-5" dirty="0" smtClean="0">
                          <a:latin typeface="Arial" panose="020B0604020202020204" pitchFamily="34" charset="0"/>
                          <a:cs typeface="Arial" panose="020B0604020202020204" pitchFamily="34" charset="0"/>
                        </a:rPr>
                        <a:t>los</a:t>
                      </a:r>
                      <a:r>
                        <a:rPr lang="es-ES" sz="1200" spc="0" baseline="0" dirty="0" smtClean="0">
                          <a:latin typeface="Arial" panose="020B0604020202020204" pitchFamily="34" charset="0"/>
                          <a:cs typeface="Arial" panose="020B0604020202020204" pitchFamily="34" charset="0"/>
                        </a:rPr>
                        <a:t> entes territoriales</a:t>
                      </a:r>
                      <a:r>
                        <a:rPr sz="1200" spc="-5" dirty="0" smtClean="0">
                          <a:latin typeface="Arial" panose="020B0604020202020204" pitchFamily="34" charset="0"/>
                          <a:cs typeface="Arial" panose="020B0604020202020204" pitchFamily="34" charset="0"/>
                        </a:rPr>
                        <a:t> </a:t>
                      </a:r>
                      <a:r>
                        <a:rPr sz="1200" dirty="0" smtClean="0">
                          <a:latin typeface="Arial" panose="020B0604020202020204" pitchFamily="34" charset="0"/>
                          <a:cs typeface="Arial" panose="020B0604020202020204" pitchFamily="34" charset="0"/>
                        </a:rPr>
                        <a:t> </a:t>
                      </a:r>
                      <a:r>
                        <a:rPr sz="1200" spc="-5" dirty="0">
                          <a:latin typeface="Arial" panose="020B0604020202020204" pitchFamily="34" charset="0"/>
                          <a:cs typeface="Arial" panose="020B0604020202020204" pitchFamily="34" charset="0"/>
                        </a:rPr>
                        <a:t>priorizados en </a:t>
                      </a:r>
                      <a:r>
                        <a:rPr sz="1200" spc="-5" dirty="0" err="1">
                          <a:latin typeface="Arial" panose="020B0604020202020204" pitchFamily="34" charset="0"/>
                          <a:cs typeface="Arial" panose="020B0604020202020204" pitchFamily="34" charset="0"/>
                        </a:rPr>
                        <a:t>las</a:t>
                      </a:r>
                      <a:r>
                        <a:rPr sz="1200" spc="-5" dirty="0">
                          <a:latin typeface="Arial" panose="020B0604020202020204" pitchFamily="34" charset="0"/>
                          <a:cs typeface="Arial" panose="020B0604020202020204" pitchFamily="34" charset="0"/>
                        </a:rPr>
                        <a:t> </a:t>
                      </a:r>
                      <a:r>
                        <a:rPr lang="es-ES" sz="1200" spc="-5" dirty="0" smtClean="0">
                          <a:latin typeface="Arial" panose="020B0604020202020204" pitchFamily="34" charset="0"/>
                          <a:cs typeface="Arial" panose="020B0604020202020204" pitchFamily="34" charset="0"/>
                        </a:rPr>
                        <a:t>“Juntanzas”</a:t>
                      </a:r>
                      <a:r>
                        <a:rPr sz="1200" spc="-5" dirty="0" smtClean="0">
                          <a:latin typeface="Arial" panose="020B0604020202020204" pitchFamily="34" charset="0"/>
                          <a:cs typeface="Arial" panose="020B0604020202020204" pitchFamily="34" charset="0"/>
                        </a:rPr>
                        <a:t>, </a:t>
                      </a:r>
                      <a:r>
                        <a:rPr sz="1200" spc="-5" dirty="0">
                          <a:latin typeface="Arial" panose="020B0604020202020204" pitchFamily="34" charset="0"/>
                          <a:cs typeface="Arial" panose="020B0604020202020204" pitchFamily="34" charset="0"/>
                        </a:rPr>
                        <a:t>sobre </a:t>
                      </a:r>
                      <a:r>
                        <a:rPr sz="1200" dirty="0">
                          <a:latin typeface="Arial" panose="020B0604020202020204" pitchFamily="34" charset="0"/>
                          <a:cs typeface="Arial" panose="020B0604020202020204" pitchFamily="34" charset="0"/>
                        </a:rPr>
                        <a:t>la </a:t>
                      </a:r>
                      <a:r>
                        <a:rPr sz="1200" spc="-5" dirty="0">
                          <a:latin typeface="Arial" panose="020B0604020202020204" pitchFamily="34" charset="0"/>
                          <a:cs typeface="Arial" panose="020B0604020202020204" pitchFamily="34" charset="0"/>
                        </a:rPr>
                        <a:t>importancia de </a:t>
                      </a:r>
                      <a:r>
                        <a:rPr sz="1200" dirty="0">
                          <a:latin typeface="Arial" panose="020B0604020202020204" pitchFamily="34" charset="0"/>
                          <a:cs typeface="Arial" panose="020B0604020202020204" pitchFamily="34" charset="0"/>
                        </a:rPr>
                        <a:t>la </a:t>
                      </a:r>
                      <a:r>
                        <a:rPr sz="1200" spc="5" dirty="0">
                          <a:latin typeface="Arial" panose="020B0604020202020204" pitchFamily="34" charset="0"/>
                          <a:cs typeface="Arial" panose="020B0604020202020204" pitchFamily="34" charset="0"/>
                        </a:rPr>
                        <a:t> </a:t>
                      </a:r>
                      <a:r>
                        <a:rPr sz="1200" spc="-5" dirty="0">
                          <a:latin typeface="Arial" panose="020B0604020202020204" pitchFamily="34" charset="0"/>
                          <a:cs typeface="Arial" panose="020B0604020202020204" pitchFamily="34" charset="0"/>
                        </a:rPr>
                        <a:t>participación</a:t>
                      </a:r>
                      <a:r>
                        <a:rPr sz="1200" spc="-15" dirty="0">
                          <a:latin typeface="Arial" panose="020B0604020202020204" pitchFamily="34" charset="0"/>
                          <a:cs typeface="Arial" panose="020B0604020202020204" pitchFamily="34" charset="0"/>
                        </a:rPr>
                        <a:t> </a:t>
                      </a:r>
                      <a:r>
                        <a:rPr sz="1200" spc="-5" dirty="0">
                          <a:latin typeface="Arial" panose="020B0604020202020204" pitchFamily="34" charset="0"/>
                          <a:cs typeface="Arial" panose="020B0604020202020204" pitchFamily="34" charset="0"/>
                        </a:rPr>
                        <a:t>ciudadana</a:t>
                      </a:r>
                      <a:r>
                        <a:rPr sz="1200" spc="-10" dirty="0">
                          <a:latin typeface="Arial" panose="020B0604020202020204" pitchFamily="34" charset="0"/>
                          <a:cs typeface="Arial" panose="020B0604020202020204" pitchFamily="34" charset="0"/>
                        </a:rPr>
                        <a:t> </a:t>
                      </a:r>
                      <a:r>
                        <a:rPr sz="1200" spc="-5" dirty="0">
                          <a:latin typeface="Arial" panose="020B0604020202020204" pitchFamily="34" charset="0"/>
                          <a:cs typeface="Arial" panose="020B0604020202020204" pitchFamily="34" charset="0"/>
                        </a:rPr>
                        <a:t>en</a:t>
                      </a:r>
                      <a:r>
                        <a:rPr sz="1200" spc="-1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la</a:t>
                      </a:r>
                      <a:r>
                        <a:rPr sz="1200" spc="-5" dirty="0">
                          <a:latin typeface="Arial" panose="020B0604020202020204" pitchFamily="34" charset="0"/>
                          <a:cs typeface="Arial" panose="020B0604020202020204" pitchFamily="34" charset="0"/>
                        </a:rPr>
                        <a:t> gestión.</a:t>
                      </a:r>
                      <a:endParaRPr sz="1200" dirty="0">
                        <a:latin typeface="Arial" panose="020B0604020202020204" pitchFamily="34" charset="0"/>
                        <a:cs typeface="Arial" panose="020B0604020202020204" pitchFamily="34" charset="0"/>
                      </a:endParaRPr>
                    </a:p>
                  </a:txBody>
                  <a:tcPr marL="0" marR="0" marT="48260" marB="0">
                    <a:lnB w="19050">
                      <a:solidFill>
                        <a:srgbClr val="031B31"/>
                      </a:solidFill>
                      <a:prstDash val="solid"/>
                    </a:lnB>
                  </a:tcPr>
                </a:tc>
                <a:extLst>
                  <a:ext uri="{0D108BD9-81ED-4DB2-BD59-A6C34878D82A}">
                    <a16:rowId xmlns:a16="http://schemas.microsoft.com/office/drawing/2014/main" xmlns="" val="10000"/>
                  </a:ext>
                </a:extLst>
              </a:tr>
              <a:tr h="462000">
                <a:tc>
                  <a:txBody>
                    <a:bodyPr/>
                    <a:lstStyle/>
                    <a:p>
                      <a:pPr marL="204470" marR="112395" indent="-84455">
                        <a:lnSpc>
                          <a:spcPts val="1610"/>
                        </a:lnSpc>
                        <a:spcBef>
                          <a:spcPts val="1310"/>
                        </a:spcBef>
                      </a:pPr>
                      <a:r>
                        <a:rPr sz="1200" b="1" dirty="0">
                          <a:latin typeface="Arial" panose="020B0604020202020204" pitchFamily="34" charset="0"/>
                          <a:cs typeface="Arial" panose="020B0604020202020204" pitchFamily="34" charset="0"/>
                        </a:rPr>
                        <a:t>P</a:t>
                      </a:r>
                      <a:r>
                        <a:rPr sz="1200" b="1" spc="-10" dirty="0">
                          <a:latin typeface="Arial" panose="020B0604020202020204" pitchFamily="34" charset="0"/>
                          <a:cs typeface="Arial" panose="020B0604020202020204" pitchFamily="34" charset="0"/>
                        </a:rPr>
                        <a:t>ob</a:t>
                      </a:r>
                      <a:r>
                        <a:rPr sz="1200" b="1" spc="-5" dirty="0">
                          <a:latin typeface="Arial" panose="020B0604020202020204" pitchFamily="34" charset="0"/>
                          <a:cs typeface="Arial" panose="020B0604020202020204" pitchFamily="34" charset="0"/>
                        </a:rPr>
                        <a:t>laci</a:t>
                      </a:r>
                      <a:r>
                        <a:rPr sz="1200" b="1" spc="-10" dirty="0">
                          <a:latin typeface="Arial" panose="020B0604020202020204" pitchFamily="34" charset="0"/>
                          <a:cs typeface="Arial" panose="020B0604020202020204" pitchFamily="34" charset="0"/>
                        </a:rPr>
                        <a:t>ó</a:t>
                      </a:r>
                      <a:r>
                        <a:rPr sz="1200" b="1" dirty="0">
                          <a:latin typeface="Arial" panose="020B0604020202020204" pitchFamily="34" charset="0"/>
                          <a:cs typeface="Arial" panose="020B0604020202020204" pitchFamily="34" charset="0"/>
                        </a:rPr>
                        <a:t>n  </a:t>
                      </a:r>
                      <a:r>
                        <a:rPr sz="1200" b="1" spc="-10" dirty="0">
                          <a:latin typeface="Arial" panose="020B0604020202020204" pitchFamily="34" charset="0"/>
                          <a:cs typeface="Arial" panose="020B0604020202020204" pitchFamily="34" charset="0"/>
                        </a:rPr>
                        <a:t>objetivo</a:t>
                      </a:r>
                      <a:endParaRPr sz="1200" dirty="0">
                        <a:latin typeface="Arial" panose="020B0604020202020204" pitchFamily="34" charset="0"/>
                        <a:cs typeface="Arial" panose="020B0604020202020204" pitchFamily="34" charset="0"/>
                      </a:endParaRPr>
                    </a:p>
                  </a:txBody>
                  <a:tcPr marL="0" marR="0" marT="166370" marB="0">
                    <a:lnT w="19050">
                      <a:solidFill>
                        <a:srgbClr val="031B31"/>
                      </a:solidFill>
                      <a:prstDash val="solid"/>
                    </a:lnT>
                    <a:lnB w="19050">
                      <a:solidFill>
                        <a:srgbClr val="031B31"/>
                      </a:solidFill>
                      <a:prstDash val="solid"/>
                    </a:lnB>
                    <a:solidFill>
                      <a:srgbClr val="F2F2F2"/>
                    </a:solidFill>
                  </a:tcPr>
                </a:tc>
                <a:tc>
                  <a:txBody>
                    <a:bodyPr/>
                    <a:lstStyle/>
                    <a:p>
                      <a:pPr marL="90805" marR="219710">
                        <a:lnSpc>
                          <a:spcPct val="98600"/>
                        </a:lnSpc>
                        <a:spcBef>
                          <a:spcPts val="380"/>
                        </a:spcBef>
                      </a:pPr>
                      <a:r>
                        <a:rPr sz="1200" spc="-5" dirty="0">
                          <a:latin typeface="Arial" panose="020B0604020202020204" pitchFamily="34" charset="0"/>
                          <a:cs typeface="Arial" panose="020B0604020202020204" pitchFamily="34" charset="0"/>
                        </a:rPr>
                        <a:t>Servidores </a:t>
                      </a:r>
                      <a:r>
                        <a:rPr sz="1200" spc="-5" dirty="0" err="1">
                          <a:latin typeface="Arial" panose="020B0604020202020204" pitchFamily="34" charset="0"/>
                          <a:cs typeface="Arial" panose="020B0604020202020204" pitchFamily="34" charset="0"/>
                        </a:rPr>
                        <a:t>públicos</a:t>
                      </a:r>
                      <a:r>
                        <a:rPr sz="1200" spc="-5" dirty="0">
                          <a:latin typeface="Arial" panose="020B0604020202020204" pitchFamily="34" charset="0"/>
                          <a:cs typeface="Arial" panose="020B0604020202020204" pitchFamily="34" charset="0"/>
                        </a:rPr>
                        <a:t>, ciudadanos </a:t>
                      </a:r>
                      <a:r>
                        <a:rPr sz="1200" dirty="0">
                          <a:latin typeface="Arial" panose="020B0604020202020204" pitchFamily="34" charset="0"/>
                          <a:cs typeface="Arial" panose="020B0604020202020204" pitchFamily="34" charset="0"/>
                        </a:rPr>
                        <a:t>y </a:t>
                      </a:r>
                      <a:r>
                        <a:rPr sz="1200" spc="-5" dirty="0">
                          <a:latin typeface="Arial" panose="020B0604020202020204" pitchFamily="34" charset="0"/>
                          <a:cs typeface="Arial" panose="020B0604020202020204" pitchFamily="34" charset="0"/>
                        </a:rPr>
                        <a:t>demás grupos </a:t>
                      </a:r>
                      <a:r>
                        <a:rPr sz="1200" spc="-375" dirty="0">
                          <a:latin typeface="Arial" panose="020B0604020202020204" pitchFamily="34" charset="0"/>
                          <a:cs typeface="Arial" panose="020B0604020202020204" pitchFamily="34" charset="0"/>
                        </a:rPr>
                        <a:t> </a:t>
                      </a:r>
                      <a:r>
                        <a:rPr sz="1200" spc="-5" dirty="0">
                          <a:latin typeface="Arial" panose="020B0604020202020204" pitchFamily="34" charset="0"/>
                          <a:cs typeface="Arial" panose="020B0604020202020204" pitchFamily="34" charset="0"/>
                        </a:rPr>
                        <a:t>interesados de los municipios priorizados en las ferias </a:t>
                      </a:r>
                      <a:r>
                        <a:rPr sz="1200" dirty="0">
                          <a:latin typeface="Arial" panose="020B0604020202020204" pitchFamily="34" charset="0"/>
                          <a:cs typeface="Arial" panose="020B0604020202020204" pitchFamily="34" charset="0"/>
                        </a:rPr>
                        <a:t> </a:t>
                      </a:r>
                      <a:r>
                        <a:rPr sz="1200" spc="-5" dirty="0">
                          <a:latin typeface="Arial" panose="020B0604020202020204" pitchFamily="34" charset="0"/>
                          <a:cs typeface="Arial" panose="020B0604020202020204" pitchFamily="34" charset="0"/>
                        </a:rPr>
                        <a:t>acércate</a:t>
                      </a:r>
                      <a:endParaRPr sz="1200" dirty="0">
                        <a:latin typeface="Arial" panose="020B0604020202020204" pitchFamily="34" charset="0"/>
                        <a:cs typeface="Arial" panose="020B0604020202020204" pitchFamily="34" charset="0"/>
                      </a:endParaRPr>
                    </a:p>
                  </a:txBody>
                  <a:tcPr marL="0" marR="0" marT="48260" marB="0">
                    <a:lnT w="19050">
                      <a:solidFill>
                        <a:srgbClr val="031B31"/>
                      </a:solidFill>
                      <a:prstDash val="solid"/>
                    </a:lnT>
                    <a:lnB w="19050">
                      <a:solidFill>
                        <a:srgbClr val="031B31"/>
                      </a:solidFill>
                      <a:prstDash val="solid"/>
                    </a:lnB>
                  </a:tcPr>
                </a:tc>
                <a:extLst>
                  <a:ext uri="{0D108BD9-81ED-4DB2-BD59-A6C34878D82A}">
                    <a16:rowId xmlns:a16="http://schemas.microsoft.com/office/drawing/2014/main" xmlns="" val="10001"/>
                  </a:ext>
                </a:extLst>
              </a:tr>
              <a:tr h="456959">
                <a:tc>
                  <a:txBody>
                    <a:bodyPr/>
                    <a:lstStyle/>
                    <a:p>
                      <a:pPr marL="154940" marR="146685" indent="52705">
                        <a:lnSpc>
                          <a:spcPts val="1610"/>
                        </a:lnSpc>
                        <a:spcBef>
                          <a:spcPts val="470"/>
                        </a:spcBef>
                      </a:pPr>
                      <a:r>
                        <a:rPr sz="1200" b="1" spc="-5" dirty="0">
                          <a:latin typeface="Arial" panose="020B0604020202020204" pitchFamily="34" charset="0"/>
                          <a:cs typeface="Arial" panose="020B0604020202020204" pitchFamily="34" charset="0"/>
                        </a:rPr>
                        <a:t>Material </a:t>
                      </a:r>
                      <a:r>
                        <a:rPr sz="1200" b="1" spc="-375" dirty="0">
                          <a:latin typeface="Arial" panose="020B0604020202020204" pitchFamily="34" charset="0"/>
                          <a:cs typeface="Arial" panose="020B0604020202020204" pitchFamily="34" charset="0"/>
                        </a:rPr>
                        <a:t> </a:t>
                      </a:r>
                      <a:r>
                        <a:rPr sz="1200" b="1" spc="-5" dirty="0">
                          <a:latin typeface="Arial" panose="020B0604020202020204" pitchFamily="34" charset="0"/>
                          <a:cs typeface="Arial" panose="020B0604020202020204" pitchFamily="34" charset="0"/>
                        </a:rPr>
                        <a:t>de</a:t>
                      </a:r>
                      <a:r>
                        <a:rPr sz="1200" b="1" spc="-80" dirty="0">
                          <a:latin typeface="Arial" panose="020B0604020202020204" pitchFamily="34" charset="0"/>
                          <a:cs typeface="Arial" panose="020B0604020202020204" pitchFamily="34" charset="0"/>
                        </a:rPr>
                        <a:t> </a:t>
                      </a:r>
                      <a:r>
                        <a:rPr sz="1200" b="1" spc="-10" dirty="0">
                          <a:latin typeface="Arial" panose="020B0604020202020204" pitchFamily="34" charset="0"/>
                          <a:cs typeface="Arial" panose="020B0604020202020204" pitchFamily="34" charset="0"/>
                        </a:rPr>
                        <a:t>apoyo</a:t>
                      </a:r>
                      <a:endParaRPr sz="1200">
                        <a:latin typeface="Arial" panose="020B0604020202020204" pitchFamily="34" charset="0"/>
                        <a:cs typeface="Arial" panose="020B0604020202020204" pitchFamily="34" charset="0"/>
                      </a:endParaRPr>
                    </a:p>
                  </a:txBody>
                  <a:tcPr marL="0" marR="0" marT="59690" marB="0">
                    <a:lnT w="19050">
                      <a:solidFill>
                        <a:srgbClr val="031B31"/>
                      </a:solidFill>
                      <a:prstDash val="solid"/>
                    </a:lnT>
                    <a:solidFill>
                      <a:srgbClr val="F2F2F2"/>
                    </a:solidFill>
                  </a:tcPr>
                </a:tc>
                <a:tc>
                  <a:txBody>
                    <a:bodyPr/>
                    <a:lstStyle/>
                    <a:p>
                      <a:pPr marL="90805" marR="586105">
                        <a:lnSpc>
                          <a:spcPts val="1610"/>
                        </a:lnSpc>
                        <a:spcBef>
                          <a:spcPts val="470"/>
                        </a:spcBef>
                      </a:pPr>
                      <a:r>
                        <a:rPr sz="1200" spc="-5" dirty="0">
                          <a:latin typeface="Arial" panose="020B0604020202020204" pitchFamily="34" charset="0"/>
                          <a:cs typeface="Arial" panose="020B0604020202020204" pitchFamily="34" charset="0"/>
                        </a:rPr>
                        <a:t>Taller diseñado (ppt), </a:t>
                      </a:r>
                      <a:r>
                        <a:rPr sz="1200" spc="-5" dirty="0" smtClean="0">
                          <a:latin typeface="Arial" panose="020B0604020202020204" pitchFamily="34" charset="0"/>
                          <a:cs typeface="Arial" panose="020B0604020202020204" pitchFamily="34" charset="0"/>
                        </a:rPr>
                        <a:t>posters, </a:t>
                      </a:r>
                      <a:r>
                        <a:rPr sz="1200" spc="-375" dirty="0" smtClean="0">
                          <a:latin typeface="Arial" panose="020B0604020202020204" pitchFamily="34" charset="0"/>
                          <a:cs typeface="Arial" panose="020B0604020202020204" pitchFamily="34" charset="0"/>
                        </a:rPr>
                        <a:t> </a:t>
                      </a:r>
                      <a:r>
                        <a:rPr sz="1200" spc="-5" dirty="0">
                          <a:latin typeface="Arial" panose="020B0604020202020204" pitchFamily="34" charset="0"/>
                          <a:cs typeface="Arial" panose="020B0604020202020204" pitchFamily="34" charset="0"/>
                        </a:rPr>
                        <a:t>material impreso para apoyo.</a:t>
                      </a:r>
                      <a:endParaRPr sz="1200" dirty="0">
                        <a:latin typeface="Arial" panose="020B0604020202020204" pitchFamily="34" charset="0"/>
                        <a:cs typeface="Arial" panose="020B0604020202020204" pitchFamily="34" charset="0"/>
                      </a:endParaRPr>
                    </a:p>
                  </a:txBody>
                  <a:tcPr marL="0" marR="0" marT="59690" marB="0">
                    <a:lnT w="19050">
                      <a:solidFill>
                        <a:srgbClr val="031B31"/>
                      </a:solidFill>
                      <a:prstDash val="solid"/>
                    </a:lnT>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965523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BD22655-A2E8-EA37-4C88-45AE1B5CAC32}"/>
              </a:ext>
            </a:extLst>
          </p:cNvPr>
          <p:cNvSpPr txBox="1"/>
          <p:nvPr/>
        </p:nvSpPr>
        <p:spPr>
          <a:xfrm>
            <a:off x="675312" y="1008537"/>
            <a:ext cx="9559257" cy="830997"/>
          </a:xfrm>
          <a:prstGeom prst="rect">
            <a:avLst/>
          </a:prstGeom>
          <a:noFill/>
        </p:spPr>
        <p:txBody>
          <a:bodyPr wrap="square">
            <a:spAutoFit/>
          </a:bodyPr>
          <a:lstStyle/>
          <a:p>
            <a:r>
              <a:rPr lang="es-CO" sz="2400" b="1" spc="-5" smtClean="0">
                <a:solidFill>
                  <a:srgbClr val="212121"/>
                </a:solidFill>
                <a:latin typeface="Arial"/>
                <a:cs typeface="Arial"/>
              </a:rPr>
              <a:t>Componente Plan de Trabajo</a:t>
            </a:r>
          </a:p>
          <a:p>
            <a:endParaRPr lang="es-CO" sz="2400" b="1" dirty="0"/>
          </a:p>
        </p:txBody>
      </p:sp>
      <p:sp>
        <p:nvSpPr>
          <p:cNvPr id="10" name="Rectángulo 9">
            <a:extLst>
              <a:ext uri="{FF2B5EF4-FFF2-40B4-BE49-F238E27FC236}">
                <a16:creationId xmlns:a16="http://schemas.microsoft.com/office/drawing/2014/main" xmlns="" id="{370C36CC-0015-D141-6631-1C55FB738138}"/>
              </a:ext>
            </a:extLst>
          </p:cNvPr>
          <p:cNvSpPr/>
          <p:nvPr/>
        </p:nvSpPr>
        <p:spPr>
          <a:xfrm>
            <a:off x="2466364" y="1820548"/>
            <a:ext cx="8183458" cy="400110"/>
          </a:xfrm>
          <a:prstGeom prst="rect">
            <a:avLst/>
          </a:prstGeom>
        </p:spPr>
        <p:txBody>
          <a:bodyPr wrap="square">
            <a:spAutoFit/>
          </a:bodyPr>
          <a:lstStyle/>
          <a:p>
            <a:endParaRPr lang="es-CO" sz="2000" b="1" dirty="0">
              <a:solidFill>
                <a:srgbClr val="00206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900250597"/>
              </p:ext>
            </p:extLst>
          </p:nvPr>
        </p:nvGraphicFramePr>
        <p:xfrm>
          <a:off x="813486" y="1581761"/>
          <a:ext cx="7397219" cy="1110154"/>
        </p:xfrm>
        <a:graphic>
          <a:graphicData uri="http://schemas.openxmlformats.org/drawingml/2006/table">
            <a:tbl>
              <a:tblPr/>
              <a:tblGrid>
                <a:gridCol w="1625446"/>
                <a:gridCol w="863069"/>
                <a:gridCol w="1456428"/>
                <a:gridCol w="863069"/>
                <a:gridCol w="863069"/>
                <a:gridCol w="863069"/>
                <a:gridCol w="863069"/>
              </a:tblGrid>
              <a:tr h="439594">
                <a:tc>
                  <a:txBody>
                    <a:bodyPr/>
                    <a:lstStyle/>
                    <a:p>
                      <a:pPr algn="l" fontAlgn="b"/>
                      <a:r>
                        <a:rPr lang="es-CO" sz="1100" b="1" i="0" u="none" strike="noStrike" dirty="0">
                          <a:solidFill>
                            <a:srgbClr val="000000"/>
                          </a:solidFill>
                          <a:effectLst/>
                          <a:latin typeface="Calibri" panose="020F0502020204030204" pitchFamily="34" charset="0"/>
                        </a:rPr>
                        <a:t>Acciones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Canal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Grupo de valor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Trimestre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Trimestre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Trimestre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1" i="0" u="none" strike="noStrike" dirty="0">
                          <a:solidFill>
                            <a:srgbClr val="000000"/>
                          </a:solidFill>
                          <a:effectLst/>
                          <a:latin typeface="Calibri" panose="020F0502020204030204" pitchFamily="34" charset="0"/>
                        </a:rPr>
                        <a:t>Trimestre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663256">
                <a:tc>
                  <a:txBody>
                    <a:bodyPr/>
                    <a:lstStyle/>
                    <a:p>
                      <a:pPr algn="ctr" fontAlgn="ctr"/>
                      <a:r>
                        <a:rPr lang="es-ES" sz="1100" b="0" i="0" u="none" strike="noStrike" dirty="0" smtClean="0">
                          <a:solidFill>
                            <a:srgbClr val="000000"/>
                          </a:solidFill>
                          <a:effectLst/>
                          <a:latin typeface="Calibri" panose="020F0502020204030204" pitchFamily="34" charset="0"/>
                        </a:rPr>
                        <a:t>Construcción </a:t>
                      </a:r>
                      <a:r>
                        <a:rPr lang="es-ES" sz="1100" b="0" i="0" u="none" strike="noStrike" dirty="0">
                          <a:solidFill>
                            <a:srgbClr val="000000"/>
                          </a:solidFill>
                          <a:effectLst/>
                          <a:latin typeface="Calibri" panose="020F0502020204030204" pitchFamily="34" charset="0"/>
                        </a:rPr>
                        <a:t>y participación en los 3 </a:t>
                      </a:r>
                      <a:r>
                        <a:rPr lang="es-ES" sz="1100" b="0" i="0" u="none" strike="noStrike" dirty="0" smtClean="0">
                          <a:solidFill>
                            <a:srgbClr val="000000"/>
                          </a:solidFill>
                          <a:effectLst/>
                          <a:latin typeface="Calibri" panose="020F0502020204030204" pitchFamily="34" charset="0"/>
                        </a:rPr>
                        <a:t>cafés </a:t>
                      </a:r>
                      <a:r>
                        <a:rPr lang="es-ES" sz="1100" b="0" i="0" u="none" strike="noStrike" dirty="0">
                          <a:solidFill>
                            <a:srgbClr val="000000"/>
                          </a:solidFill>
                          <a:effectLst/>
                          <a:latin typeface="Calibri" panose="020F0502020204030204" pitchFamily="34" charset="0"/>
                        </a:rPr>
                        <a:t>del mundo desarrollados por Minjusticia.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dirty="0" smtClean="0">
                          <a:solidFill>
                            <a:srgbClr val="000000"/>
                          </a:solidFill>
                          <a:effectLst/>
                          <a:latin typeface="Calibri" panose="020F0502020204030204" pitchFamily="34" charset="0"/>
                        </a:rPr>
                        <a:t>Presencial</a:t>
                      </a:r>
                      <a:endParaRPr lang="es-CO" sz="11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Interno/ externo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bl>
          </a:graphicData>
        </a:graphic>
      </p:graphicFrame>
      <p:graphicFrame>
        <p:nvGraphicFramePr>
          <p:cNvPr id="7" name="object 6"/>
          <p:cNvGraphicFramePr>
            <a:graphicFrameLocks noGrp="1"/>
          </p:cNvGraphicFramePr>
          <p:nvPr>
            <p:extLst>
              <p:ext uri="{D42A27DB-BD31-4B8C-83A1-F6EECF244321}">
                <p14:modId xmlns:p14="http://schemas.microsoft.com/office/powerpoint/2010/main" val="24187958"/>
              </p:ext>
            </p:extLst>
          </p:nvPr>
        </p:nvGraphicFramePr>
        <p:xfrm>
          <a:off x="675312" y="3832139"/>
          <a:ext cx="7086600" cy="1496060"/>
        </p:xfrm>
        <a:graphic>
          <a:graphicData uri="http://schemas.openxmlformats.org/drawingml/2006/table">
            <a:tbl>
              <a:tblPr firstRow="1" bandRow="1">
                <a:tableStyleId>{2D5ABB26-0587-4C30-8999-92F81FD0307C}</a:tableStyleId>
              </a:tblPr>
              <a:tblGrid>
                <a:gridCol w="1263909">
                  <a:extLst>
                    <a:ext uri="{9D8B030D-6E8A-4147-A177-3AD203B41FA5}">
                      <a16:colId xmlns:a16="http://schemas.microsoft.com/office/drawing/2014/main" xmlns="" val="20000"/>
                    </a:ext>
                  </a:extLst>
                </a:gridCol>
                <a:gridCol w="5822691">
                  <a:extLst>
                    <a:ext uri="{9D8B030D-6E8A-4147-A177-3AD203B41FA5}">
                      <a16:colId xmlns:a16="http://schemas.microsoft.com/office/drawing/2014/main" xmlns="" val="20001"/>
                    </a:ext>
                  </a:extLst>
                </a:gridCol>
              </a:tblGrid>
              <a:tr h="457200">
                <a:tc>
                  <a:txBody>
                    <a:bodyPr/>
                    <a:lstStyle/>
                    <a:p>
                      <a:pPr marL="189230">
                        <a:lnSpc>
                          <a:spcPct val="100000"/>
                        </a:lnSpc>
                        <a:spcBef>
                          <a:spcPts val="1155"/>
                        </a:spcBef>
                      </a:pPr>
                      <a:r>
                        <a:rPr sz="1200" b="1" spc="-5" dirty="0" err="1" smtClean="0">
                          <a:latin typeface="Arial" panose="020B0604020202020204" pitchFamily="34" charset="0"/>
                          <a:cs typeface="Arial" panose="020B0604020202020204" pitchFamily="34" charset="0"/>
                        </a:rPr>
                        <a:t>Objetivo</a:t>
                      </a:r>
                      <a:endParaRPr sz="1200" dirty="0">
                        <a:latin typeface="Arial" panose="020B0604020202020204" pitchFamily="34" charset="0"/>
                        <a:cs typeface="Arial" panose="020B0604020202020204" pitchFamily="34" charset="0"/>
                      </a:endParaRPr>
                    </a:p>
                  </a:txBody>
                  <a:tcPr marL="0" marR="0" marT="0" marB="0">
                    <a:lnB w="19050">
                      <a:solidFill>
                        <a:srgbClr val="031B31"/>
                      </a:solidFill>
                      <a:prstDash val="solid"/>
                    </a:lnB>
                    <a:solidFill>
                      <a:srgbClr val="F2F2F2"/>
                    </a:solidFill>
                  </a:tcPr>
                </a:tc>
                <a:tc>
                  <a:txBody>
                    <a:bodyPr/>
                    <a:lstStyle/>
                    <a:p>
                      <a:pPr marL="90805" marR="84455" algn="just">
                        <a:lnSpc>
                          <a:spcPct val="98600"/>
                        </a:lnSpc>
                        <a:spcBef>
                          <a:spcPts val="380"/>
                        </a:spcBef>
                      </a:pPr>
                      <a:r>
                        <a:rPr sz="1200" spc="-5" dirty="0">
                          <a:latin typeface="Arial" panose="020B0604020202020204" pitchFamily="34" charset="0"/>
                          <a:cs typeface="Arial" panose="020B0604020202020204" pitchFamily="34" charset="0"/>
                        </a:rPr>
                        <a:t>Sensibilizar</a:t>
                      </a:r>
                      <a:r>
                        <a:rPr sz="1200" dirty="0">
                          <a:latin typeface="Arial" panose="020B0604020202020204" pitchFamily="34" charset="0"/>
                          <a:cs typeface="Arial" panose="020B0604020202020204" pitchFamily="34" charset="0"/>
                        </a:rPr>
                        <a:t> a</a:t>
                      </a:r>
                      <a:r>
                        <a:rPr sz="1200" spc="5" dirty="0">
                          <a:latin typeface="Arial" panose="020B0604020202020204" pitchFamily="34" charset="0"/>
                          <a:cs typeface="Arial" panose="020B0604020202020204" pitchFamily="34" charset="0"/>
                        </a:rPr>
                        <a:t> </a:t>
                      </a:r>
                      <a:r>
                        <a:rPr sz="1200" spc="-5" dirty="0">
                          <a:latin typeface="Arial" panose="020B0604020202020204" pitchFamily="34" charset="0"/>
                          <a:cs typeface="Arial" panose="020B0604020202020204" pitchFamily="34" charset="0"/>
                        </a:rPr>
                        <a:t>los</a:t>
                      </a:r>
                      <a:r>
                        <a:rPr sz="1200" dirty="0">
                          <a:latin typeface="Arial" panose="020B0604020202020204" pitchFamily="34" charset="0"/>
                          <a:cs typeface="Arial" panose="020B0604020202020204" pitchFamily="34" charset="0"/>
                        </a:rPr>
                        <a:t> </a:t>
                      </a:r>
                      <a:r>
                        <a:rPr sz="1200" spc="-5" dirty="0">
                          <a:latin typeface="Arial" panose="020B0604020202020204" pitchFamily="34" charset="0"/>
                          <a:cs typeface="Arial" panose="020B0604020202020204" pitchFamily="34" charset="0"/>
                        </a:rPr>
                        <a:t>grupos</a:t>
                      </a:r>
                      <a:r>
                        <a:rPr sz="1200" dirty="0">
                          <a:latin typeface="Arial" panose="020B0604020202020204" pitchFamily="34" charset="0"/>
                          <a:cs typeface="Arial" panose="020B0604020202020204" pitchFamily="34" charset="0"/>
                        </a:rPr>
                        <a:t> </a:t>
                      </a:r>
                      <a:r>
                        <a:rPr sz="1200" spc="-5" dirty="0">
                          <a:latin typeface="Arial" panose="020B0604020202020204" pitchFamily="34" charset="0"/>
                          <a:cs typeface="Arial" panose="020B0604020202020204" pitchFamily="34" charset="0"/>
                        </a:rPr>
                        <a:t>de</a:t>
                      </a:r>
                      <a:r>
                        <a:rPr sz="1200" dirty="0">
                          <a:latin typeface="Arial" panose="020B0604020202020204" pitchFamily="34" charset="0"/>
                          <a:cs typeface="Arial" panose="020B0604020202020204" pitchFamily="34" charset="0"/>
                        </a:rPr>
                        <a:t> </a:t>
                      </a:r>
                      <a:r>
                        <a:rPr lang="es-ES" sz="1200" spc="-5" dirty="0" smtClean="0">
                          <a:latin typeface="Arial" panose="020B0604020202020204" pitchFamily="34" charset="0"/>
                          <a:cs typeface="Arial" panose="020B0604020202020204" pitchFamily="34" charset="0"/>
                        </a:rPr>
                        <a:t>valor invitados a</a:t>
                      </a:r>
                      <a:r>
                        <a:rPr lang="es-ES" sz="1200" spc="-5" baseline="0" dirty="0" smtClean="0">
                          <a:latin typeface="Arial" panose="020B0604020202020204" pitchFamily="34" charset="0"/>
                          <a:cs typeface="Arial" panose="020B0604020202020204" pitchFamily="34" charset="0"/>
                        </a:rPr>
                        <a:t> los Cafés del Mundo</a:t>
                      </a:r>
                      <a:r>
                        <a:rPr sz="1200" spc="-5" dirty="0" smtClean="0">
                          <a:latin typeface="Arial" panose="020B0604020202020204" pitchFamily="34" charset="0"/>
                          <a:cs typeface="Arial" panose="020B0604020202020204" pitchFamily="34" charset="0"/>
                        </a:rPr>
                        <a:t>, </a:t>
                      </a:r>
                      <a:r>
                        <a:rPr sz="1200" spc="-5" dirty="0">
                          <a:latin typeface="Arial" panose="020B0604020202020204" pitchFamily="34" charset="0"/>
                          <a:cs typeface="Arial" panose="020B0604020202020204" pitchFamily="34" charset="0"/>
                        </a:rPr>
                        <a:t>sobre </a:t>
                      </a:r>
                      <a:r>
                        <a:rPr sz="1200" dirty="0">
                          <a:latin typeface="Arial" panose="020B0604020202020204" pitchFamily="34" charset="0"/>
                          <a:cs typeface="Arial" panose="020B0604020202020204" pitchFamily="34" charset="0"/>
                        </a:rPr>
                        <a:t>la </a:t>
                      </a:r>
                      <a:r>
                        <a:rPr sz="1200" spc="-5" dirty="0">
                          <a:latin typeface="Arial" panose="020B0604020202020204" pitchFamily="34" charset="0"/>
                          <a:cs typeface="Arial" panose="020B0604020202020204" pitchFamily="34" charset="0"/>
                        </a:rPr>
                        <a:t>importancia de </a:t>
                      </a:r>
                      <a:r>
                        <a:rPr sz="1200" dirty="0">
                          <a:latin typeface="Arial" panose="020B0604020202020204" pitchFamily="34" charset="0"/>
                          <a:cs typeface="Arial" panose="020B0604020202020204" pitchFamily="34" charset="0"/>
                        </a:rPr>
                        <a:t>la </a:t>
                      </a:r>
                      <a:r>
                        <a:rPr sz="1200" spc="5" dirty="0">
                          <a:latin typeface="Arial" panose="020B0604020202020204" pitchFamily="34" charset="0"/>
                          <a:cs typeface="Arial" panose="020B0604020202020204" pitchFamily="34" charset="0"/>
                        </a:rPr>
                        <a:t> </a:t>
                      </a:r>
                      <a:r>
                        <a:rPr sz="1200" spc="-5" dirty="0">
                          <a:latin typeface="Arial" panose="020B0604020202020204" pitchFamily="34" charset="0"/>
                          <a:cs typeface="Arial" panose="020B0604020202020204" pitchFamily="34" charset="0"/>
                        </a:rPr>
                        <a:t>participación</a:t>
                      </a:r>
                      <a:r>
                        <a:rPr sz="1200" spc="-15" dirty="0">
                          <a:latin typeface="Arial" panose="020B0604020202020204" pitchFamily="34" charset="0"/>
                          <a:cs typeface="Arial" panose="020B0604020202020204" pitchFamily="34" charset="0"/>
                        </a:rPr>
                        <a:t> </a:t>
                      </a:r>
                      <a:r>
                        <a:rPr sz="1200" spc="-5" dirty="0">
                          <a:latin typeface="Arial" panose="020B0604020202020204" pitchFamily="34" charset="0"/>
                          <a:cs typeface="Arial" panose="020B0604020202020204" pitchFamily="34" charset="0"/>
                        </a:rPr>
                        <a:t>ciudadana</a:t>
                      </a:r>
                      <a:r>
                        <a:rPr sz="1200" spc="-10" dirty="0">
                          <a:latin typeface="Arial" panose="020B0604020202020204" pitchFamily="34" charset="0"/>
                          <a:cs typeface="Arial" panose="020B0604020202020204" pitchFamily="34" charset="0"/>
                        </a:rPr>
                        <a:t> </a:t>
                      </a:r>
                      <a:r>
                        <a:rPr sz="1200" spc="-5" dirty="0">
                          <a:latin typeface="Arial" panose="020B0604020202020204" pitchFamily="34" charset="0"/>
                          <a:cs typeface="Arial" panose="020B0604020202020204" pitchFamily="34" charset="0"/>
                        </a:rPr>
                        <a:t>en</a:t>
                      </a:r>
                      <a:r>
                        <a:rPr sz="1200" spc="-1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la</a:t>
                      </a:r>
                      <a:r>
                        <a:rPr sz="1200" spc="-5" dirty="0">
                          <a:latin typeface="Arial" panose="020B0604020202020204" pitchFamily="34" charset="0"/>
                          <a:cs typeface="Arial" panose="020B0604020202020204" pitchFamily="34" charset="0"/>
                        </a:rPr>
                        <a:t> gestión.</a:t>
                      </a:r>
                      <a:endParaRPr sz="1200" dirty="0">
                        <a:latin typeface="Arial" panose="020B0604020202020204" pitchFamily="34" charset="0"/>
                        <a:cs typeface="Arial" panose="020B0604020202020204" pitchFamily="34" charset="0"/>
                      </a:endParaRPr>
                    </a:p>
                  </a:txBody>
                  <a:tcPr marL="0" marR="0" marT="48260" marB="0">
                    <a:lnB w="19050">
                      <a:solidFill>
                        <a:srgbClr val="031B31"/>
                      </a:solidFill>
                      <a:prstDash val="solid"/>
                    </a:lnB>
                  </a:tcPr>
                </a:tc>
                <a:extLst>
                  <a:ext uri="{0D108BD9-81ED-4DB2-BD59-A6C34878D82A}">
                    <a16:rowId xmlns:a16="http://schemas.microsoft.com/office/drawing/2014/main" xmlns="" val="10000"/>
                  </a:ext>
                </a:extLst>
              </a:tr>
              <a:tr h="462000">
                <a:tc>
                  <a:txBody>
                    <a:bodyPr/>
                    <a:lstStyle/>
                    <a:p>
                      <a:pPr marL="204470" marR="112395" indent="-84455">
                        <a:lnSpc>
                          <a:spcPts val="1610"/>
                        </a:lnSpc>
                        <a:spcBef>
                          <a:spcPts val="1310"/>
                        </a:spcBef>
                      </a:pPr>
                      <a:r>
                        <a:rPr sz="1200" b="1" dirty="0">
                          <a:latin typeface="Arial" panose="020B0604020202020204" pitchFamily="34" charset="0"/>
                          <a:cs typeface="Arial" panose="020B0604020202020204" pitchFamily="34" charset="0"/>
                        </a:rPr>
                        <a:t>P</a:t>
                      </a:r>
                      <a:r>
                        <a:rPr sz="1200" b="1" spc="-10" dirty="0">
                          <a:latin typeface="Arial" panose="020B0604020202020204" pitchFamily="34" charset="0"/>
                          <a:cs typeface="Arial" panose="020B0604020202020204" pitchFamily="34" charset="0"/>
                        </a:rPr>
                        <a:t>ob</a:t>
                      </a:r>
                      <a:r>
                        <a:rPr sz="1200" b="1" spc="-5" dirty="0">
                          <a:latin typeface="Arial" panose="020B0604020202020204" pitchFamily="34" charset="0"/>
                          <a:cs typeface="Arial" panose="020B0604020202020204" pitchFamily="34" charset="0"/>
                        </a:rPr>
                        <a:t>laci</a:t>
                      </a:r>
                      <a:r>
                        <a:rPr sz="1200" b="1" spc="-10" dirty="0">
                          <a:latin typeface="Arial" panose="020B0604020202020204" pitchFamily="34" charset="0"/>
                          <a:cs typeface="Arial" panose="020B0604020202020204" pitchFamily="34" charset="0"/>
                        </a:rPr>
                        <a:t>ó</a:t>
                      </a:r>
                      <a:r>
                        <a:rPr sz="1200" b="1" dirty="0">
                          <a:latin typeface="Arial" panose="020B0604020202020204" pitchFamily="34" charset="0"/>
                          <a:cs typeface="Arial" panose="020B0604020202020204" pitchFamily="34" charset="0"/>
                        </a:rPr>
                        <a:t>n  </a:t>
                      </a:r>
                      <a:r>
                        <a:rPr sz="1200" b="1" spc="-10" dirty="0">
                          <a:latin typeface="Arial" panose="020B0604020202020204" pitchFamily="34" charset="0"/>
                          <a:cs typeface="Arial" panose="020B0604020202020204" pitchFamily="34" charset="0"/>
                        </a:rPr>
                        <a:t>objetivo</a:t>
                      </a:r>
                      <a:endParaRPr sz="1200" dirty="0">
                        <a:latin typeface="Arial" panose="020B0604020202020204" pitchFamily="34" charset="0"/>
                        <a:cs typeface="Arial" panose="020B0604020202020204" pitchFamily="34" charset="0"/>
                      </a:endParaRPr>
                    </a:p>
                  </a:txBody>
                  <a:tcPr marL="0" marR="0" marT="166370" marB="0">
                    <a:lnT w="19050">
                      <a:solidFill>
                        <a:srgbClr val="031B31"/>
                      </a:solidFill>
                      <a:prstDash val="solid"/>
                    </a:lnT>
                    <a:lnB w="19050">
                      <a:solidFill>
                        <a:srgbClr val="031B31"/>
                      </a:solidFill>
                      <a:prstDash val="solid"/>
                    </a:lnB>
                    <a:solidFill>
                      <a:srgbClr val="F2F2F2"/>
                    </a:solidFill>
                  </a:tcPr>
                </a:tc>
                <a:tc>
                  <a:txBody>
                    <a:bodyPr/>
                    <a:lstStyle/>
                    <a:p>
                      <a:pPr marL="90805" marR="219710">
                        <a:lnSpc>
                          <a:spcPct val="98600"/>
                        </a:lnSpc>
                        <a:spcBef>
                          <a:spcPts val="380"/>
                        </a:spcBef>
                      </a:pPr>
                      <a:r>
                        <a:rPr sz="1200" spc="-5" dirty="0">
                          <a:latin typeface="Arial" panose="020B0604020202020204" pitchFamily="34" charset="0"/>
                          <a:cs typeface="Arial" panose="020B0604020202020204" pitchFamily="34" charset="0"/>
                        </a:rPr>
                        <a:t>Servidores </a:t>
                      </a:r>
                      <a:r>
                        <a:rPr sz="1200" spc="-5" dirty="0" err="1">
                          <a:latin typeface="Arial" panose="020B0604020202020204" pitchFamily="34" charset="0"/>
                          <a:cs typeface="Arial" panose="020B0604020202020204" pitchFamily="34" charset="0"/>
                        </a:rPr>
                        <a:t>públicos</a:t>
                      </a:r>
                      <a:r>
                        <a:rPr sz="1200" spc="-5" dirty="0">
                          <a:latin typeface="Arial" panose="020B0604020202020204" pitchFamily="34" charset="0"/>
                          <a:cs typeface="Arial" panose="020B0604020202020204" pitchFamily="34" charset="0"/>
                        </a:rPr>
                        <a:t>, ciudadanos </a:t>
                      </a:r>
                      <a:r>
                        <a:rPr sz="1200" dirty="0">
                          <a:latin typeface="Arial" panose="020B0604020202020204" pitchFamily="34" charset="0"/>
                          <a:cs typeface="Arial" panose="020B0604020202020204" pitchFamily="34" charset="0"/>
                        </a:rPr>
                        <a:t>y </a:t>
                      </a:r>
                      <a:r>
                        <a:rPr sz="1200" spc="-5" dirty="0">
                          <a:latin typeface="Arial" panose="020B0604020202020204" pitchFamily="34" charset="0"/>
                          <a:cs typeface="Arial" panose="020B0604020202020204" pitchFamily="34" charset="0"/>
                        </a:rPr>
                        <a:t>demás </a:t>
                      </a:r>
                      <a:r>
                        <a:rPr sz="1200" spc="-5" dirty="0" err="1">
                          <a:latin typeface="Arial" panose="020B0604020202020204" pitchFamily="34" charset="0"/>
                          <a:cs typeface="Arial" panose="020B0604020202020204" pitchFamily="34" charset="0"/>
                        </a:rPr>
                        <a:t>grupos</a:t>
                      </a:r>
                      <a:r>
                        <a:rPr sz="1200" spc="-5" dirty="0">
                          <a:latin typeface="Arial" panose="020B0604020202020204" pitchFamily="34" charset="0"/>
                          <a:cs typeface="Arial" panose="020B0604020202020204" pitchFamily="34" charset="0"/>
                        </a:rPr>
                        <a:t> </a:t>
                      </a:r>
                      <a:r>
                        <a:rPr sz="1200" spc="-375" dirty="0">
                          <a:latin typeface="Arial" panose="020B0604020202020204" pitchFamily="34" charset="0"/>
                          <a:cs typeface="Arial" panose="020B0604020202020204" pitchFamily="34" charset="0"/>
                        </a:rPr>
                        <a:t> </a:t>
                      </a:r>
                      <a:r>
                        <a:rPr lang="es-ES" sz="1200" spc="-5" dirty="0" smtClean="0">
                          <a:latin typeface="Arial" panose="020B0604020202020204" pitchFamily="34" charset="0"/>
                          <a:cs typeface="Arial" panose="020B0604020202020204" pitchFamily="34" charset="0"/>
                        </a:rPr>
                        <a:t>de valor invitados.</a:t>
                      </a:r>
                      <a:endParaRPr sz="1200" dirty="0">
                        <a:latin typeface="Arial" panose="020B0604020202020204" pitchFamily="34" charset="0"/>
                        <a:cs typeface="Arial" panose="020B0604020202020204" pitchFamily="34" charset="0"/>
                      </a:endParaRPr>
                    </a:p>
                  </a:txBody>
                  <a:tcPr marL="0" marR="0" marT="48260" marB="0">
                    <a:lnT w="19050">
                      <a:solidFill>
                        <a:srgbClr val="031B31"/>
                      </a:solidFill>
                      <a:prstDash val="solid"/>
                    </a:lnT>
                    <a:lnB w="19050">
                      <a:solidFill>
                        <a:srgbClr val="031B31"/>
                      </a:solidFill>
                      <a:prstDash val="solid"/>
                    </a:lnB>
                  </a:tcPr>
                </a:tc>
                <a:extLst>
                  <a:ext uri="{0D108BD9-81ED-4DB2-BD59-A6C34878D82A}">
                    <a16:rowId xmlns:a16="http://schemas.microsoft.com/office/drawing/2014/main" xmlns="" val="10001"/>
                  </a:ext>
                </a:extLst>
              </a:tr>
              <a:tr h="456959">
                <a:tc>
                  <a:txBody>
                    <a:bodyPr/>
                    <a:lstStyle/>
                    <a:p>
                      <a:pPr marL="154940" marR="146685" indent="52705">
                        <a:lnSpc>
                          <a:spcPts val="1610"/>
                        </a:lnSpc>
                        <a:spcBef>
                          <a:spcPts val="470"/>
                        </a:spcBef>
                      </a:pPr>
                      <a:r>
                        <a:rPr sz="1200" b="1" spc="-5" dirty="0">
                          <a:latin typeface="Arial" panose="020B0604020202020204" pitchFamily="34" charset="0"/>
                          <a:cs typeface="Arial" panose="020B0604020202020204" pitchFamily="34" charset="0"/>
                        </a:rPr>
                        <a:t>Material </a:t>
                      </a:r>
                      <a:r>
                        <a:rPr sz="1200" b="1" spc="-375" dirty="0">
                          <a:latin typeface="Arial" panose="020B0604020202020204" pitchFamily="34" charset="0"/>
                          <a:cs typeface="Arial" panose="020B0604020202020204" pitchFamily="34" charset="0"/>
                        </a:rPr>
                        <a:t> </a:t>
                      </a:r>
                      <a:r>
                        <a:rPr sz="1200" b="1" spc="-5" dirty="0">
                          <a:latin typeface="Arial" panose="020B0604020202020204" pitchFamily="34" charset="0"/>
                          <a:cs typeface="Arial" panose="020B0604020202020204" pitchFamily="34" charset="0"/>
                        </a:rPr>
                        <a:t>de</a:t>
                      </a:r>
                      <a:r>
                        <a:rPr sz="1200" b="1" spc="-80" dirty="0">
                          <a:latin typeface="Arial" panose="020B0604020202020204" pitchFamily="34" charset="0"/>
                          <a:cs typeface="Arial" panose="020B0604020202020204" pitchFamily="34" charset="0"/>
                        </a:rPr>
                        <a:t> </a:t>
                      </a:r>
                      <a:r>
                        <a:rPr sz="1200" b="1" spc="-10" dirty="0">
                          <a:latin typeface="Arial" panose="020B0604020202020204" pitchFamily="34" charset="0"/>
                          <a:cs typeface="Arial" panose="020B0604020202020204" pitchFamily="34" charset="0"/>
                        </a:rPr>
                        <a:t>apoyo</a:t>
                      </a:r>
                      <a:endParaRPr sz="1200">
                        <a:latin typeface="Arial" panose="020B0604020202020204" pitchFamily="34" charset="0"/>
                        <a:cs typeface="Arial" panose="020B0604020202020204" pitchFamily="34" charset="0"/>
                      </a:endParaRPr>
                    </a:p>
                  </a:txBody>
                  <a:tcPr marL="0" marR="0" marT="59690" marB="0">
                    <a:lnT w="19050">
                      <a:solidFill>
                        <a:srgbClr val="031B31"/>
                      </a:solidFill>
                      <a:prstDash val="solid"/>
                    </a:lnT>
                    <a:solidFill>
                      <a:srgbClr val="F2F2F2"/>
                    </a:solidFill>
                  </a:tcPr>
                </a:tc>
                <a:tc>
                  <a:txBody>
                    <a:bodyPr/>
                    <a:lstStyle/>
                    <a:p>
                      <a:pPr marL="90805" marR="586105">
                        <a:lnSpc>
                          <a:spcPts val="1610"/>
                        </a:lnSpc>
                        <a:spcBef>
                          <a:spcPts val="470"/>
                        </a:spcBef>
                      </a:pPr>
                      <a:r>
                        <a:rPr sz="1200" spc="-5" dirty="0">
                          <a:latin typeface="Arial" panose="020B0604020202020204" pitchFamily="34" charset="0"/>
                          <a:cs typeface="Arial" panose="020B0604020202020204" pitchFamily="34" charset="0"/>
                        </a:rPr>
                        <a:t>Taller diseñado (ppt), </a:t>
                      </a:r>
                      <a:r>
                        <a:rPr sz="1200" spc="-5" dirty="0" smtClean="0">
                          <a:latin typeface="Arial" panose="020B0604020202020204" pitchFamily="34" charset="0"/>
                          <a:cs typeface="Arial" panose="020B0604020202020204" pitchFamily="34" charset="0"/>
                        </a:rPr>
                        <a:t>posters, </a:t>
                      </a:r>
                      <a:r>
                        <a:rPr sz="1200" spc="-375" dirty="0" smtClean="0">
                          <a:latin typeface="Arial" panose="020B0604020202020204" pitchFamily="34" charset="0"/>
                          <a:cs typeface="Arial" panose="020B0604020202020204" pitchFamily="34" charset="0"/>
                        </a:rPr>
                        <a:t> </a:t>
                      </a:r>
                      <a:r>
                        <a:rPr sz="1200" spc="-5" dirty="0">
                          <a:latin typeface="Arial" panose="020B0604020202020204" pitchFamily="34" charset="0"/>
                          <a:cs typeface="Arial" panose="020B0604020202020204" pitchFamily="34" charset="0"/>
                        </a:rPr>
                        <a:t>material impreso para apoyo.</a:t>
                      </a:r>
                      <a:endParaRPr sz="1200" dirty="0">
                        <a:latin typeface="Arial" panose="020B0604020202020204" pitchFamily="34" charset="0"/>
                        <a:cs typeface="Arial" panose="020B0604020202020204" pitchFamily="34" charset="0"/>
                      </a:endParaRPr>
                    </a:p>
                  </a:txBody>
                  <a:tcPr marL="0" marR="0" marT="59690" marB="0">
                    <a:lnT w="19050">
                      <a:solidFill>
                        <a:srgbClr val="031B31"/>
                      </a:solidFill>
                      <a:prstDash val="solid"/>
                    </a:lnT>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145991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BD22655-A2E8-EA37-4C88-45AE1B5CAC32}"/>
              </a:ext>
            </a:extLst>
          </p:cNvPr>
          <p:cNvSpPr txBox="1"/>
          <p:nvPr/>
        </p:nvSpPr>
        <p:spPr>
          <a:xfrm>
            <a:off x="675312" y="1008537"/>
            <a:ext cx="9559257" cy="830997"/>
          </a:xfrm>
          <a:prstGeom prst="rect">
            <a:avLst/>
          </a:prstGeom>
          <a:noFill/>
        </p:spPr>
        <p:txBody>
          <a:bodyPr wrap="square">
            <a:spAutoFit/>
          </a:bodyPr>
          <a:lstStyle/>
          <a:p>
            <a:r>
              <a:rPr lang="es-CO" sz="2400" b="1" spc="-5" smtClean="0">
                <a:solidFill>
                  <a:srgbClr val="212121"/>
                </a:solidFill>
                <a:latin typeface="Arial"/>
                <a:cs typeface="Arial"/>
              </a:rPr>
              <a:t>Componente Plan de Trabajo</a:t>
            </a:r>
          </a:p>
          <a:p>
            <a:endParaRPr lang="es-CO" sz="2400" b="1" dirty="0"/>
          </a:p>
        </p:txBody>
      </p:sp>
      <p:sp>
        <p:nvSpPr>
          <p:cNvPr id="10" name="Rectángulo 9">
            <a:extLst>
              <a:ext uri="{FF2B5EF4-FFF2-40B4-BE49-F238E27FC236}">
                <a16:creationId xmlns:a16="http://schemas.microsoft.com/office/drawing/2014/main" xmlns="" id="{370C36CC-0015-D141-6631-1C55FB738138}"/>
              </a:ext>
            </a:extLst>
          </p:cNvPr>
          <p:cNvSpPr/>
          <p:nvPr/>
        </p:nvSpPr>
        <p:spPr>
          <a:xfrm>
            <a:off x="2466364" y="1820548"/>
            <a:ext cx="8183458" cy="400110"/>
          </a:xfrm>
          <a:prstGeom prst="rect">
            <a:avLst/>
          </a:prstGeom>
        </p:spPr>
        <p:txBody>
          <a:bodyPr wrap="square">
            <a:spAutoFit/>
          </a:bodyPr>
          <a:lstStyle/>
          <a:p>
            <a:endParaRPr lang="es-CO" sz="2000" b="1" dirty="0">
              <a:solidFill>
                <a:srgbClr val="00206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3689916234"/>
              </p:ext>
            </p:extLst>
          </p:nvPr>
        </p:nvGraphicFramePr>
        <p:xfrm>
          <a:off x="813486" y="1581761"/>
          <a:ext cx="7397219" cy="1102850"/>
        </p:xfrm>
        <a:graphic>
          <a:graphicData uri="http://schemas.openxmlformats.org/drawingml/2006/table">
            <a:tbl>
              <a:tblPr/>
              <a:tblGrid>
                <a:gridCol w="1625446"/>
                <a:gridCol w="863069"/>
                <a:gridCol w="1456428"/>
                <a:gridCol w="863069"/>
                <a:gridCol w="863069"/>
                <a:gridCol w="863069"/>
                <a:gridCol w="863069"/>
              </a:tblGrid>
              <a:tr h="439594">
                <a:tc>
                  <a:txBody>
                    <a:bodyPr/>
                    <a:lstStyle/>
                    <a:p>
                      <a:pPr algn="l" fontAlgn="b"/>
                      <a:r>
                        <a:rPr lang="es-CO" sz="1100" b="1" i="0" u="none" strike="noStrike" dirty="0">
                          <a:solidFill>
                            <a:srgbClr val="000000"/>
                          </a:solidFill>
                          <a:effectLst/>
                          <a:latin typeface="Calibri" panose="020F0502020204030204" pitchFamily="34" charset="0"/>
                        </a:rPr>
                        <a:t>Acciones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Canal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Grupo de valor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Trimestre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Trimestre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Trimestre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1" i="0" u="none" strike="noStrike" dirty="0">
                          <a:solidFill>
                            <a:srgbClr val="000000"/>
                          </a:solidFill>
                          <a:effectLst/>
                          <a:latin typeface="Calibri" panose="020F0502020204030204" pitchFamily="34" charset="0"/>
                        </a:rPr>
                        <a:t>Trimestre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663256">
                <a:tc>
                  <a:txBody>
                    <a:bodyPr/>
                    <a:lstStyle/>
                    <a:p>
                      <a:pPr algn="ctr" fontAlgn="ctr"/>
                      <a:r>
                        <a:rPr lang="es-ES" sz="1100" b="0" i="0" u="none" strike="noStrike" dirty="0" smtClean="0">
                          <a:solidFill>
                            <a:srgbClr val="000000"/>
                          </a:solidFill>
                          <a:effectLst/>
                          <a:latin typeface="Calibri" panose="020F0502020204030204" pitchFamily="34" charset="0"/>
                        </a:rPr>
                        <a:t>Creación </a:t>
                      </a:r>
                      <a:r>
                        <a:rPr lang="es-ES" sz="1100" b="0" i="0" u="none" strike="noStrike" dirty="0">
                          <a:solidFill>
                            <a:srgbClr val="000000"/>
                          </a:solidFill>
                          <a:effectLst/>
                          <a:latin typeface="Calibri" panose="020F0502020204030204" pitchFamily="34" charset="0"/>
                        </a:rPr>
                        <a:t>y </a:t>
                      </a:r>
                      <a:r>
                        <a:rPr lang="es-ES" sz="1100" b="0" i="0" u="none" strike="noStrike" dirty="0" smtClean="0">
                          <a:solidFill>
                            <a:srgbClr val="000000"/>
                          </a:solidFill>
                          <a:effectLst/>
                          <a:latin typeface="Calibri" panose="020F0502020204030204" pitchFamily="34" charset="0"/>
                        </a:rPr>
                        <a:t>divulgación </a:t>
                      </a:r>
                      <a:r>
                        <a:rPr lang="es-ES" sz="1100" b="0" i="0" u="none" strike="noStrike" dirty="0">
                          <a:solidFill>
                            <a:srgbClr val="000000"/>
                          </a:solidFill>
                          <a:effectLst/>
                          <a:latin typeface="Calibri" panose="020F0502020204030204" pitchFamily="34" charset="0"/>
                        </a:rPr>
                        <a:t>video- Importancia del Plan de Participación ciudadana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Virtual- Redes sociales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Externo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6" name="object 21"/>
          <p:cNvGraphicFramePr>
            <a:graphicFrameLocks noGrp="1"/>
          </p:cNvGraphicFramePr>
          <p:nvPr>
            <p:extLst>
              <p:ext uri="{D42A27DB-BD31-4B8C-83A1-F6EECF244321}">
                <p14:modId xmlns:p14="http://schemas.microsoft.com/office/powerpoint/2010/main" val="3314386949"/>
              </p:ext>
            </p:extLst>
          </p:nvPr>
        </p:nvGraphicFramePr>
        <p:xfrm>
          <a:off x="832021" y="3798435"/>
          <a:ext cx="6095365" cy="2052900"/>
        </p:xfrm>
        <a:graphic>
          <a:graphicData uri="http://schemas.openxmlformats.org/drawingml/2006/table">
            <a:tbl>
              <a:tblPr firstRow="1" bandRow="1">
                <a:tableStyleId>{2D5ABB26-0587-4C30-8999-92F81FD0307C}</a:tableStyleId>
              </a:tblPr>
              <a:tblGrid>
                <a:gridCol w="1087120">
                  <a:extLst>
                    <a:ext uri="{9D8B030D-6E8A-4147-A177-3AD203B41FA5}">
                      <a16:colId xmlns:a16="http://schemas.microsoft.com/office/drawing/2014/main" xmlns="" val="20000"/>
                    </a:ext>
                  </a:extLst>
                </a:gridCol>
                <a:gridCol w="5008245">
                  <a:extLst>
                    <a:ext uri="{9D8B030D-6E8A-4147-A177-3AD203B41FA5}">
                      <a16:colId xmlns:a16="http://schemas.microsoft.com/office/drawing/2014/main" xmlns="" val="20001"/>
                    </a:ext>
                  </a:extLst>
                </a:gridCol>
              </a:tblGrid>
              <a:tr h="927270">
                <a:tc>
                  <a:txBody>
                    <a:bodyPr/>
                    <a:lstStyle/>
                    <a:p>
                      <a:pPr>
                        <a:lnSpc>
                          <a:spcPct val="100000"/>
                        </a:lnSpc>
                        <a:spcBef>
                          <a:spcPts val="55"/>
                        </a:spcBef>
                      </a:pPr>
                      <a:endParaRPr sz="2150" dirty="0">
                        <a:latin typeface="Times New Roman"/>
                        <a:cs typeface="Times New Roman"/>
                      </a:endParaRPr>
                    </a:p>
                    <a:p>
                      <a:pPr marL="189230">
                        <a:lnSpc>
                          <a:spcPct val="100000"/>
                        </a:lnSpc>
                      </a:pPr>
                      <a:r>
                        <a:rPr sz="1400" b="1" spc="-5" dirty="0">
                          <a:latin typeface="Arial"/>
                          <a:cs typeface="Arial"/>
                        </a:rPr>
                        <a:t>Objetivo</a:t>
                      </a:r>
                      <a:endParaRPr sz="1400" dirty="0">
                        <a:latin typeface="Arial"/>
                        <a:cs typeface="Arial"/>
                      </a:endParaRPr>
                    </a:p>
                  </a:txBody>
                  <a:tcPr marL="0" marR="0" marT="6985" marB="0">
                    <a:lnB w="19050">
                      <a:solidFill>
                        <a:srgbClr val="031B31"/>
                      </a:solidFill>
                      <a:prstDash val="solid"/>
                    </a:lnB>
                    <a:solidFill>
                      <a:srgbClr val="F2F2F2"/>
                    </a:solidFill>
                  </a:tcPr>
                </a:tc>
                <a:tc>
                  <a:txBody>
                    <a:bodyPr/>
                    <a:lstStyle/>
                    <a:p>
                      <a:pPr marL="90805" marR="84455" algn="just">
                        <a:lnSpc>
                          <a:spcPct val="97900"/>
                        </a:lnSpc>
                        <a:spcBef>
                          <a:spcPts val="400"/>
                        </a:spcBef>
                      </a:pPr>
                      <a:r>
                        <a:rPr sz="1400" spc="-5" dirty="0">
                          <a:latin typeface="Arial MT"/>
                          <a:cs typeface="Arial MT"/>
                        </a:rPr>
                        <a:t>Sensibilizar </a:t>
                      </a:r>
                      <a:r>
                        <a:rPr sz="1400" dirty="0">
                          <a:latin typeface="Arial MT"/>
                          <a:cs typeface="Arial MT"/>
                        </a:rPr>
                        <a:t>a </a:t>
                      </a:r>
                      <a:r>
                        <a:rPr sz="1400" spc="-5" dirty="0">
                          <a:latin typeface="Arial MT"/>
                          <a:cs typeface="Arial MT"/>
                        </a:rPr>
                        <a:t>los grupos de </a:t>
                      </a:r>
                      <a:r>
                        <a:rPr lang="es-ES" sz="1400" spc="-5" dirty="0">
                          <a:latin typeface="Arial MT"/>
                          <a:cs typeface="Arial MT"/>
                        </a:rPr>
                        <a:t>valor</a:t>
                      </a:r>
                      <a:r>
                        <a:rPr sz="1400" spc="-5" dirty="0">
                          <a:latin typeface="Arial MT"/>
                          <a:cs typeface="Arial MT"/>
                        </a:rPr>
                        <a:t> sobre </a:t>
                      </a:r>
                      <a:r>
                        <a:rPr sz="1400" dirty="0">
                          <a:latin typeface="Arial MT"/>
                          <a:cs typeface="Arial MT"/>
                        </a:rPr>
                        <a:t>la </a:t>
                      </a:r>
                      <a:r>
                        <a:rPr sz="1400" spc="-5" dirty="0">
                          <a:latin typeface="Arial MT"/>
                          <a:cs typeface="Arial MT"/>
                        </a:rPr>
                        <a:t>importancia </a:t>
                      </a:r>
                      <a:r>
                        <a:rPr sz="1400" dirty="0">
                          <a:latin typeface="Arial MT"/>
                          <a:cs typeface="Arial MT"/>
                        </a:rPr>
                        <a:t>y </a:t>
                      </a:r>
                      <a:r>
                        <a:rPr sz="1400" spc="5" dirty="0">
                          <a:latin typeface="Arial MT"/>
                          <a:cs typeface="Arial MT"/>
                        </a:rPr>
                        <a:t> </a:t>
                      </a:r>
                      <a:r>
                        <a:rPr sz="1400" spc="-5" dirty="0">
                          <a:latin typeface="Arial MT"/>
                          <a:cs typeface="Arial MT"/>
                        </a:rPr>
                        <a:t>oportunidades de </a:t>
                      </a:r>
                      <a:r>
                        <a:rPr sz="1400" dirty="0">
                          <a:latin typeface="Arial MT"/>
                          <a:cs typeface="Arial MT"/>
                        </a:rPr>
                        <a:t>la </a:t>
                      </a:r>
                      <a:r>
                        <a:rPr sz="1400" spc="-5" dirty="0">
                          <a:latin typeface="Arial MT"/>
                          <a:cs typeface="Arial MT"/>
                        </a:rPr>
                        <a:t>participación ciudadana </a:t>
                      </a:r>
                      <a:r>
                        <a:rPr sz="1400" dirty="0">
                          <a:latin typeface="Arial MT"/>
                          <a:cs typeface="Arial MT"/>
                        </a:rPr>
                        <a:t>e </a:t>
                      </a:r>
                      <a:r>
                        <a:rPr sz="1400" spc="-5" dirty="0">
                          <a:latin typeface="Arial MT"/>
                          <a:cs typeface="Arial MT"/>
                        </a:rPr>
                        <a:t>invitarlos </a:t>
                      </a:r>
                      <a:r>
                        <a:rPr sz="1400" dirty="0">
                          <a:latin typeface="Arial MT"/>
                          <a:cs typeface="Arial MT"/>
                        </a:rPr>
                        <a:t>a </a:t>
                      </a:r>
                      <a:r>
                        <a:rPr sz="1400" spc="5" dirty="0">
                          <a:latin typeface="Arial MT"/>
                          <a:cs typeface="Arial MT"/>
                        </a:rPr>
                        <a:t> </a:t>
                      </a:r>
                      <a:r>
                        <a:rPr sz="1400" spc="-5" dirty="0">
                          <a:latin typeface="Arial MT"/>
                          <a:cs typeface="Arial MT"/>
                        </a:rPr>
                        <a:t>incidir</a:t>
                      </a:r>
                      <a:r>
                        <a:rPr sz="1400" spc="-15" dirty="0">
                          <a:latin typeface="Arial MT"/>
                          <a:cs typeface="Arial MT"/>
                        </a:rPr>
                        <a:t> </a:t>
                      </a:r>
                      <a:r>
                        <a:rPr sz="1400" spc="-5" dirty="0" err="1">
                          <a:latin typeface="Arial MT"/>
                          <a:cs typeface="Arial MT"/>
                        </a:rPr>
                        <a:t>en</a:t>
                      </a:r>
                      <a:r>
                        <a:rPr sz="1400" spc="-10" dirty="0">
                          <a:latin typeface="Arial MT"/>
                          <a:cs typeface="Arial MT"/>
                        </a:rPr>
                        <a:t> </a:t>
                      </a:r>
                      <a:r>
                        <a:rPr sz="1400" spc="-5" dirty="0">
                          <a:latin typeface="Arial MT"/>
                          <a:cs typeface="Arial MT"/>
                        </a:rPr>
                        <a:t>l</a:t>
                      </a:r>
                      <a:r>
                        <a:rPr lang="es-ES" sz="1400" spc="-5" dirty="0">
                          <a:latin typeface="Arial MT"/>
                          <a:cs typeface="Arial MT"/>
                        </a:rPr>
                        <a:t>a</a:t>
                      </a:r>
                      <a:r>
                        <a:rPr sz="1400" dirty="0">
                          <a:latin typeface="Arial MT"/>
                          <a:cs typeface="Arial MT"/>
                        </a:rPr>
                        <a:t> </a:t>
                      </a:r>
                      <a:r>
                        <a:rPr sz="1400" spc="-5" dirty="0">
                          <a:latin typeface="Arial MT"/>
                          <a:cs typeface="Arial MT"/>
                        </a:rPr>
                        <a:t>gestión del Ministerio.</a:t>
                      </a:r>
                      <a:endParaRPr sz="1400" dirty="0">
                        <a:latin typeface="Arial MT"/>
                        <a:cs typeface="Arial MT"/>
                      </a:endParaRPr>
                    </a:p>
                  </a:txBody>
                  <a:tcPr marL="0" marR="0" marT="50800" marB="0">
                    <a:lnB w="19050">
                      <a:solidFill>
                        <a:srgbClr val="031B31"/>
                      </a:solidFill>
                      <a:prstDash val="solid"/>
                    </a:lnB>
                  </a:tcPr>
                </a:tc>
                <a:extLst>
                  <a:ext uri="{0D108BD9-81ED-4DB2-BD59-A6C34878D82A}">
                    <a16:rowId xmlns:a16="http://schemas.microsoft.com/office/drawing/2014/main" xmlns="" val="10000"/>
                  </a:ext>
                </a:extLst>
              </a:tr>
              <a:tr h="562815">
                <a:tc>
                  <a:txBody>
                    <a:bodyPr/>
                    <a:lstStyle/>
                    <a:p>
                      <a:pPr marL="204470" marR="112395" indent="-84455">
                        <a:lnSpc>
                          <a:spcPts val="1580"/>
                        </a:lnSpc>
                        <a:spcBef>
                          <a:spcPts val="500"/>
                        </a:spcBef>
                      </a:pPr>
                      <a:r>
                        <a:rPr sz="1400" b="1" dirty="0">
                          <a:latin typeface="Arial"/>
                          <a:cs typeface="Arial"/>
                        </a:rPr>
                        <a:t>P</a:t>
                      </a:r>
                      <a:r>
                        <a:rPr sz="1400" b="1" spc="-10" dirty="0">
                          <a:latin typeface="Arial"/>
                          <a:cs typeface="Arial"/>
                        </a:rPr>
                        <a:t>ob</a:t>
                      </a:r>
                      <a:r>
                        <a:rPr sz="1400" b="1" spc="-5" dirty="0">
                          <a:latin typeface="Arial"/>
                          <a:cs typeface="Arial"/>
                        </a:rPr>
                        <a:t>laci</a:t>
                      </a:r>
                      <a:r>
                        <a:rPr sz="1400" b="1" spc="-10" dirty="0">
                          <a:latin typeface="Arial"/>
                          <a:cs typeface="Arial"/>
                        </a:rPr>
                        <a:t>ó</a:t>
                      </a:r>
                      <a:r>
                        <a:rPr sz="1400" b="1" dirty="0">
                          <a:latin typeface="Arial"/>
                          <a:cs typeface="Arial"/>
                        </a:rPr>
                        <a:t>n  </a:t>
                      </a:r>
                      <a:r>
                        <a:rPr sz="1400" b="1" spc="-10" dirty="0">
                          <a:latin typeface="Arial"/>
                          <a:cs typeface="Arial"/>
                        </a:rPr>
                        <a:t>objetivo</a:t>
                      </a:r>
                      <a:endParaRPr sz="1400">
                        <a:latin typeface="Arial"/>
                        <a:cs typeface="Arial"/>
                      </a:endParaRPr>
                    </a:p>
                  </a:txBody>
                  <a:tcPr marL="0" marR="0" marT="63500" marB="0">
                    <a:lnT w="19050">
                      <a:solidFill>
                        <a:srgbClr val="031B31"/>
                      </a:solidFill>
                      <a:prstDash val="solid"/>
                    </a:lnT>
                    <a:lnB w="19050">
                      <a:solidFill>
                        <a:srgbClr val="031B31"/>
                      </a:solidFill>
                      <a:prstDash val="solid"/>
                    </a:lnB>
                    <a:solidFill>
                      <a:srgbClr val="F2F2F2"/>
                    </a:solidFill>
                  </a:tcPr>
                </a:tc>
                <a:tc>
                  <a:txBody>
                    <a:bodyPr/>
                    <a:lstStyle/>
                    <a:p>
                      <a:pPr marL="90805">
                        <a:lnSpc>
                          <a:spcPct val="100000"/>
                        </a:lnSpc>
                        <a:spcBef>
                          <a:spcPts val="365"/>
                        </a:spcBef>
                      </a:pPr>
                      <a:r>
                        <a:rPr sz="1400" spc="-5" dirty="0">
                          <a:latin typeface="Arial MT"/>
                          <a:cs typeface="Arial MT"/>
                        </a:rPr>
                        <a:t>Grupos</a:t>
                      </a:r>
                      <a:r>
                        <a:rPr sz="1400" spc="-15" dirty="0">
                          <a:latin typeface="Arial MT"/>
                          <a:cs typeface="Arial MT"/>
                        </a:rPr>
                        <a:t> </a:t>
                      </a:r>
                      <a:r>
                        <a:rPr sz="1400" spc="-5" dirty="0">
                          <a:latin typeface="Arial MT"/>
                          <a:cs typeface="Arial MT"/>
                        </a:rPr>
                        <a:t>de</a:t>
                      </a:r>
                      <a:r>
                        <a:rPr sz="1400" spc="-20" dirty="0">
                          <a:latin typeface="Arial MT"/>
                          <a:cs typeface="Arial MT"/>
                        </a:rPr>
                        <a:t> </a:t>
                      </a:r>
                      <a:r>
                        <a:rPr sz="1400" spc="-5" dirty="0">
                          <a:latin typeface="Arial MT"/>
                          <a:cs typeface="Arial MT"/>
                        </a:rPr>
                        <a:t>interés</a:t>
                      </a:r>
                      <a:r>
                        <a:rPr sz="1400" spc="-15" dirty="0">
                          <a:latin typeface="Arial MT"/>
                          <a:cs typeface="Arial MT"/>
                        </a:rPr>
                        <a:t> </a:t>
                      </a:r>
                      <a:r>
                        <a:rPr sz="1400" spc="-5" dirty="0">
                          <a:latin typeface="Arial MT"/>
                          <a:cs typeface="Arial MT"/>
                        </a:rPr>
                        <a:t>internos</a:t>
                      </a:r>
                      <a:r>
                        <a:rPr sz="1400" spc="-15" dirty="0">
                          <a:latin typeface="Arial MT"/>
                          <a:cs typeface="Arial MT"/>
                        </a:rPr>
                        <a:t> </a:t>
                      </a:r>
                      <a:r>
                        <a:rPr sz="1400" dirty="0">
                          <a:latin typeface="Arial MT"/>
                          <a:cs typeface="Arial MT"/>
                        </a:rPr>
                        <a:t>y</a:t>
                      </a:r>
                      <a:r>
                        <a:rPr sz="1400" spc="-10" dirty="0">
                          <a:latin typeface="Arial MT"/>
                          <a:cs typeface="Arial MT"/>
                        </a:rPr>
                        <a:t> </a:t>
                      </a:r>
                      <a:r>
                        <a:rPr sz="1400" spc="-5" dirty="0">
                          <a:latin typeface="Arial MT"/>
                          <a:cs typeface="Arial MT"/>
                        </a:rPr>
                        <a:t>externos.</a:t>
                      </a:r>
                      <a:endParaRPr sz="1400">
                        <a:latin typeface="Arial MT"/>
                        <a:cs typeface="Arial MT"/>
                      </a:endParaRPr>
                    </a:p>
                  </a:txBody>
                  <a:tcPr marL="0" marR="0" marT="46355" marB="0">
                    <a:lnT w="19050">
                      <a:solidFill>
                        <a:srgbClr val="031B31"/>
                      </a:solidFill>
                      <a:prstDash val="solid"/>
                    </a:lnT>
                    <a:lnB w="19050">
                      <a:solidFill>
                        <a:srgbClr val="031B31"/>
                      </a:solidFill>
                      <a:prstDash val="solid"/>
                    </a:lnB>
                  </a:tcPr>
                </a:tc>
                <a:extLst>
                  <a:ext uri="{0D108BD9-81ED-4DB2-BD59-A6C34878D82A}">
                    <a16:rowId xmlns:a16="http://schemas.microsoft.com/office/drawing/2014/main" xmlns="" val="10001"/>
                  </a:ext>
                </a:extLst>
              </a:tr>
              <a:tr h="562815">
                <a:tc>
                  <a:txBody>
                    <a:bodyPr/>
                    <a:lstStyle/>
                    <a:p>
                      <a:pPr marL="154940" marR="146685" indent="52705">
                        <a:lnSpc>
                          <a:spcPts val="1580"/>
                        </a:lnSpc>
                        <a:spcBef>
                          <a:spcPts val="500"/>
                        </a:spcBef>
                      </a:pPr>
                      <a:r>
                        <a:rPr sz="1400" b="1" spc="-5" dirty="0">
                          <a:latin typeface="Arial"/>
                          <a:cs typeface="Arial"/>
                        </a:rPr>
                        <a:t>Material </a:t>
                      </a:r>
                      <a:r>
                        <a:rPr sz="1400" b="1" spc="-375" dirty="0">
                          <a:latin typeface="Arial"/>
                          <a:cs typeface="Arial"/>
                        </a:rPr>
                        <a:t> </a:t>
                      </a:r>
                      <a:r>
                        <a:rPr sz="1400" b="1" spc="-5" dirty="0">
                          <a:latin typeface="Arial"/>
                          <a:cs typeface="Arial"/>
                        </a:rPr>
                        <a:t>de</a:t>
                      </a:r>
                      <a:r>
                        <a:rPr sz="1400" b="1" spc="-80" dirty="0">
                          <a:latin typeface="Arial"/>
                          <a:cs typeface="Arial"/>
                        </a:rPr>
                        <a:t> </a:t>
                      </a:r>
                      <a:r>
                        <a:rPr sz="1400" b="1" spc="-10" dirty="0">
                          <a:latin typeface="Arial"/>
                          <a:cs typeface="Arial"/>
                        </a:rPr>
                        <a:t>apoyo</a:t>
                      </a:r>
                      <a:endParaRPr sz="1400">
                        <a:latin typeface="Arial"/>
                        <a:cs typeface="Arial"/>
                      </a:endParaRPr>
                    </a:p>
                  </a:txBody>
                  <a:tcPr marL="0" marR="0" marT="63500" marB="0">
                    <a:lnT w="19050">
                      <a:solidFill>
                        <a:srgbClr val="031B31"/>
                      </a:solidFill>
                      <a:prstDash val="solid"/>
                    </a:lnT>
                    <a:solidFill>
                      <a:srgbClr val="F2F2F2"/>
                    </a:solidFill>
                  </a:tcPr>
                </a:tc>
                <a:tc>
                  <a:txBody>
                    <a:bodyPr/>
                    <a:lstStyle/>
                    <a:p>
                      <a:pPr marL="90805">
                        <a:lnSpc>
                          <a:spcPct val="100000"/>
                        </a:lnSpc>
                        <a:spcBef>
                          <a:spcPts val="1205"/>
                        </a:spcBef>
                      </a:pPr>
                      <a:r>
                        <a:rPr lang="es-ES" sz="1400" spc="-5" dirty="0" smtClean="0">
                          <a:latin typeface="Arial MT"/>
                          <a:cs typeface="Arial MT"/>
                        </a:rPr>
                        <a:t>V</a:t>
                      </a:r>
                      <a:r>
                        <a:rPr sz="1400" spc="-5" dirty="0" err="1" smtClean="0">
                          <a:latin typeface="Arial MT"/>
                          <a:cs typeface="Arial MT"/>
                        </a:rPr>
                        <a:t>ídeo</a:t>
                      </a:r>
                      <a:r>
                        <a:rPr sz="1400" spc="-5" dirty="0">
                          <a:latin typeface="Arial MT"/>
                          <a:cs typeface="Arial MT"/>
                        </a:rPr>
                        <a:t>.</a:t>
                      </a:r>
                      <a:endParaRPr sz="1400" dirty="0">
                        <a:latin typeface="Arial MT"/>
                        <a:cs typeface="Arial MT"/>
                      </a:endParaRPr>
                    </a:p>
                  </a:txBody>
                  <a:tcPr marL="0" marR="0" marT="153035" marB="0">
                    <a:lnT w="19050">
                      <a:solidFill>
                        <a:srgbClr val="031B31"/>
                      </a:solidFill>
                      <a:prstDash val="solid"/>
                    </a:lnT>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656710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BD22655-A2E8-EA37-4C88-45AE1B5CAC32}"/>
              </a:ext>
            </a:extLst>
          </p:cNvPr>
          <p:cNvSpPr txBox="1"/>
          <p:nvPr/>
        </p:nvSpPr>
        <p:spPr>
          <a:xfrm>
            <a:off x="675312" y="1008537"/>
            <a:ext cx="9559257" cy="830997"/>
          </a:xfrm>
          <a:prstGeom prst="rect">
            <a:avLst/>
          </a:prstGeom>
          <a:noFill/>
        </p:spPr>
        <p:txBody>
          <a:bodyPr wrap="square">
            <a:spAutoFit/>
          </a:bodyPr>
          <a:lstStyle/>
          <a:p>
            <a:r>
              <a:rPr lang="es-CO" sz="2400" b="1" spc="-5" smtClean="0">
                <a:solidFill>
                  <a:srgbClr val="212121"/>
                </a:solidFill>
                <a:latin typeface="Arial"/>
                <a:cs typeface="Arial"/>
              </a:rPr>
              <a:t>Componente Plan de Trabajo</a:t>
            </a:r>
          </a:p>
          <a:p>
            <a:endParaRPr lang="es-CO" sz="2400" b="1" dirty="0"/>
          </a:p>
        </p:txBody>
      </p:sp>
      <p:sp>
        <p:nvSpPr>
          <p:cNvPr id="10" name="Rectángulo 9">
            <a:extLst>
              <a:ext uri="{FF2B5EF4-FFF2-40B4-BE49-F238E27FC236}">
                <a16:creationId xmlns:a16="http://schemas.microsoft.com/office/drawing/2014/main" xmlns="" id="{370C36CC-0015-D141-6631-1C55FB738138}"/>
              </a:ext>
            </a:extLst>
          </p:cNvPr>
          <p:cNvSpPr/>
          <p:nvPr/>
        </p:nvSpPr>
        <p:spPr>
          <a:xfrm>
            <a:off x="2466364" y="1820548"/>
            <a:ext cx="8183458" cy="400110"/>
          </a:xfrm>
          <a:prstGeom prst="rect">
            <a:avLst/>
          </a:prstGeom>
        </p:spPr>
        <p:txBody>
          <a:bodyPr wrap="square">
            <a:spAutoFit/>
          </a:bodyPr>
          <a:lstStyle/>
          <a:p>
            <a:endParaRPr lang="es-CO" sz="2000" b="1" dirty="0">
              <a:solidFill>
                <a:srgbClr val="00206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3689916234"/>
              </p:ext>
            </p:extLst>
          </p:nvPr>
        </p:nvGraphicFramePr>
        <p:xfrm>
          <a:off x="813486" y="1581761"/>
          <a:ext cx="7397219" cy="1445434"/>
        </p:xfrm>
        <a:graphic>
          <a:graphicData uri="http://schemas.openxmlformats.org/drawingml/2006/table">
            <a:tbl>
              <a:tblPr/>
              <a:tblGrid>
                <a:gridCol w="1625446"/>
                <a:gridCol w="863069"/>
                <a:gridCol w="1456428"/>
                <a:gridCol w="863069"/>
                <a:gridCol w="863069"/>
                <a:gridCol w="863069"/>
                <a:gridCol w="863069"/>
              </a:tblGrid>
              <a:tr h="439594">
                <a:tc>
                  <a:txBody>
                    <a:bodyPr/>
                    <a:lstStyle/>
                    <a:p>
                      <a:pPr algn="l" fontAlgn="b"/>
                      <a:r>
                        <a:rPr lang="es-CO" sz="1100" b="1" i="0" u="none" strike="noStrike" dirty="0">
                          <a:solidFill>
                            <a:srgbClr val="000000"/>
                          </a:solidFill>
                          <a:effectLst/>
                          <a:latin typeface="Calibri" panose="020F0502020204030204" pitchFamily="34" charset="0"/>
                        </a:rPr>
                        <a:t>Acciones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Canal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Grupo de valor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Trimestre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Trimestre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Trimestre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1" i="0" u="none" strike="noStrike" dirty="0">
                          <a:solidFill>
                            <a:srgbClr val="000000"/>
                          </a:solidFill>
                          <a:effectLst/>
                          <a:latin typeface="Calibri" panose="020F0502020204030204" pitchFamily="34" charset="0"/>
                        </a:rPr>
                        <a:t>Trimestre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663256">
                <a:tc>
                  <a:txBody>
                    <a:bodyPr/>
                    <a:lstStyle/>
                    <a:p>
                      <a:pPr algn="ctr" fontAlgn="ctr"/>
                      <a:r>
                        <a:rPr lang="es-ES" sz="1100" b="0" i="0" u="none" strike="noStrike" dirty="0">
                          <a:solidFill>
                            <a:srgbClr val="000000"/>
                          </a:solidFill>
                          <a:effectLst/>
                          <a:latin typeface="Calibri" panose="020F0502020204030204" pitchFamily="34" charset="0"/>
                        </a:rPr>
                        <a:t>Convocatoria a grupos de interés</a:t>
                      </a:r>
                      <a:br>
                        <a:rPr lang="es-ES" sz="1100" b="0" i="0" u="none" strike="noStrike" dirty="0">
                          <a:solidFill>
                            <a:srgbClr val="000000"/>
                          </a:solidFill>
                          <a:effectLst/>
                          <a:latin typeface="Calibri" panose="020F0502020204030204" pitchFamily="34" charset="0"/>
                        </a:rPr>
                      </a:br>
                      <a:r>
                        <a:rPr lang="es-ES" sz="1100" b="0" i="0" u="none" strike="noStrike" dirty="0">
                          <a:solidFill>
                            <a:srgbClr val="000000"/>
                          </a:solidFill>
                          <a:effectLst/>
                          <a:latin typeface="Calibri" panose="020F0502020204030204" pitchFamily="34" charset="0"/>
                        </a:rPr>
                        <a:t>Contenidos ¿ Conoces el Plan de Participación ciudadana</a:t>
                      </a:r>
                      <a:br>
                        <a:rPr lang="es-ES" sz="1100" b="0" i="0" u="none" strike="noStrike" dirty="0">
                          <a:solidFill>
                            <a:srgbClr val="000000"/>
                          </a:solidFill>
                          <a:effectLst/>
                          <a:latin typeface="Calibri" panose="020F0502020204030204" pitchFamily="34" charset="0"/>
                        </a:rPr>
                      </a:br>
                      <a:endParaRPr lang="es-E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Virtual- Redes Sociales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Externo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7" name="object 20"/>
          <p:cNvGraphicFramePr>
            <a:graphicFrameLocks noGrp="1"/>
          </p:cNvGraphicFramePr>
          <p:nvPr>
            <p:extLst>
              <p:ext uri="{D42A27DB-BD31-4B8C-83A1-F6EECF244321}">
                <p14:modId xmlns:p14="http://schemas.microsoft.com/office/powerpoint/2010/main" val="114264183"/>
              </p:ext>
            </p:extLst>
          </p:nvPr>
        </p:nvGraphicFramePr>
        <p:xfrm>
          <a:off x="777860" y="3795752"/>
          <a:ext cx="6095365" cy="1890019"/>
        </p:xfrm>
        <a:graphic>
          <a:graphicData uri="http://schemas.openxmlformats.org/drawingml/2006/table">
            <a:tbl>
              <a:tblPr firstRow="1" bandRow="1">
                <a:tableStyleId>{2D5ABB26-0587-4C30-8999-92F81FD0307C}</a:tableStyleId>
              </a:tblPr>
              <a:tblGrid>
                <a:gridCol w="1087120">
                  <a:extLst>
                    <a:ext uri="{9D8B030D-6E8A-4147-A177-3AD203B41FA5}">
                      <a16:colId xmlns:a16="http://schemas.microsoft.com/office/drawing/2014/main" xmlns="" val="20000"/>
                    </a:ext>
                  </a:extLst>
                </a:gridCol>
                <a:gridCol w="5008245">
                  <a:extLst>
                    <a:ext uri="{9D8B030D-6E8A-4147-A177-3AD203B41FA5}">
                      <a16:colId xmlns:a16="http://schemas.microsoft.com/office/drawing/2014/main" xmlns="" val="20001"/>
                    </a:ext>
                  </a:extLst>
                </a:gridCol>
              </a:tblGrid>
              <a:tr h="853699">
                <a:tc>
                  <a:txBody>
                    <a:bodyPr/>
                    <a:lstStyle/>
                    <a:p>
                      <a:pPr>
                        <a:lnSpc>
                          <a:spcPct val="100000"/>
                        </a:lnSpc>
                        <a:spcBef>
                          <a:spcPts val="55"/>
                        </a:spcBef>
                      </a:pPr>
                      <a:endParaRPr sz="2150" dirty="0">
                        <a:latin typeface="Times New Roman"/>
                        <a:cs typeface="Times New Roman"/>
                      </a:endParaRPr>
                    </a:p>
                    <a:p>
                      <a:pPr marL="189230">
                        <a:lnSpc>
                          <a:spcPct val="100000"/>
                        </a:lnSpc>
                      </a:pPr>
                      <a:r>
                        <a:rPr sz="1400" b="1" spc="-5" dirty="0">
                          <a:latin typeface="Arial"/>
                          <a:cs typeface="Arial"/>
                        </a:rPr>
                        <a:t>Objetivo</a:t>
                      </a:r>
                      <a:endParaRPr sz="1400" dirty="0">
                        <a:latin typeface="Arial"/>
                        <a:cs typeface="Arial"/>
                      </a:endParaRPr>
                    </a:p>
                  </a:txBody>
                  <a:tcPr marL="0" marR="0" marT="6985" marB="0">
                    <a:lnB w="19050">
                      <a:solidFill>
                        <a:srgbClr val="031B31"/>
                      </a:solidFill>
                      <a:prstDash val="solid"/>
                    </a:lnB>
                    <a:solidFill>
                      <a:srgbClr val="F2F2F2"/>
                    </a:solidFill>
                  </a:tcPr>
                </a:tc>
                <a:tc>
                  <a:txBody>
                    <a:bodyPr/>
                    <a:lstStyle/>
                    <a:p>
                      <a:pPr marL="90805" marR="84455" algn="just">
                        <a:lnSpc>
                          <a:spcPct val="97900"/>
                        </a:lnSpc>
                        <a:spcBef>
                          <a:spcPts val="400"/>
                        </a:spcBef>
                      </a:pPr>
                      <a:r>
                        <a:rPr sz="1400" spc="-5" dirty="0">
                          <a:latin typeface="Arial MT"/>
                          <a:cs typeface="Arial MT"/>
                        </a:rPr>
                        <a:t>Socializar el plan de participación </a:t>
                      </a:r>
                      <a:r>
                        <a:rPr sz="1400" spc="-5" dirty="0" err="1">
                          <a:latin typeface="Arial MT"/>
                          <a:cs typeface="Arial MT"/>
                        </a:rPr>
                        <a:t>ciudadana</a:t>
                      </a:r>
                      <a:r>
                        <a:rPr sz="1400" spc="-5" dirty="0">
                          <a:latin typeface="Arial MT"/>
                          <a:cs typeface="Arial MT"/>
                        </a:rPr>
                        <a:t> </a:t>
                      </a:r>
                      <a:r>
                        <a:rPr sz="1400" spc="-5" dirty="0" smtClean="0">
                          <a:latin typeface="Arial MT"/>
                          <a:cs typeface="Arial MT"/>
                        </a:rPr>
                        <a:t>202</a:t>
                      </a:r>
                      <a:r>
                        <a:rPr lang="es-ES" sz="1400" spc="-5" dirty="0" smtClean="0">
                          <a:latin typeface="Arial MT"/>
                          <a:cs typeface="Arial MT"/>
                        </a:rPr>
                        <a:t>3</a:t>
                      </a:r>
                      <a:r>
                        <a:rPr sz="1400" spc="-5" dirty="0" smtClean="0">
                          <a:latin typeface="Arial MT"/>
                          <a:cs typeface="Arial MT"/>
                        </a:rPr>
                        <a:t> </a:t>
                      </a:r>
                      <a:r>
                        <a:rPr sz="1400" dirty="0">
                          <a:latin typeface="Arial MT"/>
                          <a:cs typeface="Arial MT"/>
                        </a:rPr>
                        <a:t>e </a:t>
                      </a:r>
                      <a:r>
                        <a:rPr sz="1400" spc="-5" dirty="0">
                          <a:latin typeface="Arial MT"/>
                          <a:cs typeface="Arial MT"/>
                        </a:rPr>
                        <a:t>invitar </a:t>
                      </a:r>
                      <a:r>
                        <a:rPr sz="1400" dirty="0">
                          <a:latin typeface="Arial MT"/>
                          <a:cs typeface="Arial MT"/>
                        </a:rPr>
                        <a:t>a </a:t>
                      </a:r>
                      <a:r>
                        <a:rPr sz="1400" spc="5" dirty="0">
                          <a:latin typeface="Arial MT"/>
                          <a:cs typeface="Arial MT"/>
                        </a:rPr>
                        <a:t> </a:t>
                      </a:r>
                      <a:r>
                        <a:rPr sz="1400" spc="-5" dirty="0">
                          <a:latin typeface="Arial MT"/>
                          <a:cs typeface="Arial MT"/>
                        </a:rPr>
                        <a:t>los grupos de </a:t>
                      </a:r>
                      <a:r>
                        <a:rPr lang="es-ES" sz="1400" spc="-5" dirty="0">
                          <a:latin typeface="Arial MT"/>
                          <a:cs typeface="Arial MT"/>
                        </a:rPr>
                        <a:t>valor</a:t>
                      </a:r>
                      <a:r>
                        <a:rPr sz="1400" spc="-5" dirty="0">
                          <a:latin typeface="Arial MT"/>
                          <a:cs typeface="Arial MT"/>
                        </a:rPr>
                        <a:t> </a:t>
                      </a:r>
                      <a:r>
                        <a:rPr sz="1400" dirty="0">
                          <a:latin typeface="Arial MT"/>
                          <a:cs typeface="Arial MT"/>
                        </a:rPr>
                        <a:t>a </a:t>
                      </a:r>
                      <a:r>
                        <a:rPr sz="1400" spc="-5" dirty="0">
                          <a:latin typeface="Arial MT"/>
                          <a:cs typeface="Arial MT"/>
                        </a:rPr>
                        <a:t>hacer parte de las actividades de </a:t>
                      </a:r>
                      <a:r>
                        <a:rPr sz="1400" dirty="0">
                          <a:latin typeface="Arial MT"/>
                          <a:cs typeface="Arial MT"/>
                        </a:rPr>
                        <a:t> </a:t>
                      </a:r>
                      <a:r>
                        <a:rPr sz="1400" spc="-5" dirty="0">
                          <a:latin typeface="Arial MT"/>
                          <a:cs typeface="Arial MT"/>
                        </a:rPr>
                        <a:t>diálogo.</a:t>
                      </a:r>
                      <a:endParaRPr sz="1400" dirty="0">
                        <a:latin typeface="Arial MT"/>
                        <a:cs typeface="Arial MT"/>
                      </a:endParaRPr>
                    </a:p>
                  </a:txBody>
                  <a:tcPr marL="0" marR="0" marT="50800" marB="0">
                    <a:lnB w="19050">
                      <a:solidFill>
                        <a:srgbClr val="031B31"/>
                      </a:solidFill>
                      <a:prstDash val="solid"/>
                    </a:lnB>
                  </a:tcPr>
                </a:tc>
                <a:extLst>
                  <a:ext uri="{0D108BD9-81ED-4DB2-BD59-A6C34878D82A}">
                    <a16:rowId xmlns:a16="http://schemas.microsoft.com/office/drawing/2014/main" xmlns="" val="10000"/>
                  </a:ext>
                </a:extLst>
              </a:tr>
              <a:tr h="518160">
                <a:tc>
                  <a:txBody>
                    <a:bodyPr/>
                    <a:lstStyle/>
                    <a:p>
                      <a:pPr marL="204470" marR="112395" indent="-84455">
                        <a:lnSpc>
                          <a:spcPts val="1580"/>
                        </a:lnSpc>
                        <a:spcBef>
                          <a:spcPts val="500"/>
                        </a:spcBef>
                      </a:pPr>
                      <a:r>
                        <a:rPr sz="1400" b="1" dirty="0">
                          <a:latin typeface="Arial"/>
                          <a:cs typeface="Arial"/>
                        </a:rPr>
                        <a:t>P</a:t>
                      </a:r>
                      <a:r>
                        <a:rPr sz="1400" b="1" spc="-10" dirty="0">
                          <a:latin typeface="Arial"/>
                          <a:cs typeface="Arial"/>
                        </a:rPr>
                        <a:t>ob</a:t>
                      </a:r>
                      <a:r>
                        <a:rPr sz="1400" b="1" spc="-5" dirty="0">
                          <a:latin typeface="Arial"/>
                          <a:cs typeface="Arial"/>
                        </a:rPr>
                        <a:t>laci</a:t>
                      </a:r>
                      <a:r>
                        <a:rPr sz="1400" b="1" spc="-10" dirty="0">
                          <a:latin typeface="Arial"/>
                          <a:cs typeface="Arial"/>
                        </a:rPr>
                        <a:t>ó</a:t>
                      </a:r>
                      <a:r>
                        <a:rPr sz="1400" b="1" dirty="0">
                          <a:latin typeface="Arial"/>
                          <a:cs typeface="Arial"/>
                        </a:rPr>
                        <a:t>n  </a:t>
                      </a:r>
                      <a:r>
                        <a:rPr sz="1400" b="1" spc="-10" dirty="0">
                          <a:latin typeface="Arial"/>
                          <a:cs typeface="Arial"/>
                        </a:rPr>
                        <a:t>objetivo</a:t>
                      </a:r>
                      <a:endParaRPr sz="1400">
                        <a:latin typeface="Arial"/>
                        <a:cs typeface="Arial"/>
                      </a:endParaRPr>
                    </a:p>
                  </a:txBody>
                  <a:tcPr marL="0" marR="0" marT="63500" marB="0">
                    <a:lnT w="19050">
                      <a:solidFill>
                        <a:srgbClr val="031B31"/>
                      </a:solidFill>
                      <a:prstDash val="solid"/>
                    </a:lnT>
                    <a:lnB w="19050">
                      <a:solidFill>
                        <a:srgbClr val="031B31"/>
                      </a:solidFill>
                      <a:prstDash val="solid"/>
                    </a:lnB>
                    <a:solidFill>
                      <a:srgbClr val="F2F2F2"/>
                    </a:solidFill>
                  </a:tcPr>
                </a:tc>
                <a:tc>
                  <a:txBody>
                    <a:bodyPr/>
                    <a:lstStyle/>
                    <a:p>
                      <a:pPr marL="90805">
                        <a:lnSpc>
                          <a:spcPct val="100000"/>
                        </a:lnSpc>
                        <a:spcBef>
                          <a:spcPts val="365"/>
                        </a:spcBef>
                      </a:pPr>
                      <a:r>
                        <a:rPr sz="1400" spc="-5" dirty="0">
                          <a:latin typeface="Arial MT"/>
                          <a:cs typeface="Arial MT"/>
                        </a:rPr>
                        <a:t>Grupos</a:t>
                      </a:r>
                      <a:r>
                        <a:rPr sz="1400" spc="-15" dirty="0">
                          <a:latin typeface="Arial MT"/>
                          <a:cs typeface="Arial MT"/>
                        </a:rPr>
                        <a:t> </a:t>
                      </a:r>
                      <a:r>
                        <a:rPr sz="1400" spc="-5" dirty="0">
                          <a:latin typeface="Arial MT"/>
                          <a:cs typeface="Arial MT"/>
                        </a:rPr>
                        <a:t>de</a:t>
                      </a:r>
                      <a:r>
                        <a:rPr sz="1400" spc="-20" dirty="0">
                          <a:latin typeface="Arial MT"/>
                          <a:cs typeface="Arial MT"/>
                        </a:rPr>
                        <a:t> </a:t>
                      </a:r>
                      <a:r>
                        <a:rPr sz="1400" spc="-5" dirty="0">
                          <a:latin typeface="Arial MT"/>
                          <a:cs typeface="Arial MT"/>
                        </a:rPr>
                        <a:t>interés</a:t>
                      </a:r>
                      <a:r>
                        <a:rPr sz="1400" spc="-15" dirty="0">
                          <a:latin typeface="Arial MT"/>
                          <a:cs typeface="Arial MT"/>
                        </a:rPr>
                        <a:t> </a:t>
                      </a:r>
                      <a:r>
                        <a:rPr sz="1400" spc="-5" dirty="0">
                          <a:latin typeface="Arial MT"/>
                          <a:cs typeface="Arial MT"/>
                        </a:rPr>
                        <a:t>internos</a:t>
                      </a:r>
                      <a:r>
                        <a:rPr sz="1400" spc="-15" dirty="0">
                          <a:latin typeface="Arial MT"/>
                          <a:cs typeface="Arial MT"/>
                        </a:rPr>
                        <a:t> </a:t>
                      </a:r>
                      <a:r>
                        <a:rPr sz="1400" dirty="0">
                          <a:latin typeface="Arial MT"/>
                          <a:cs typeface="Arial MT"/>
                        </a:rPr>
                        <a:t>y</a:t>
                      </a:r>
                      <a:r>
                        <a:rPr sz="1400" spc="-10" dirty="0">
                          <a:latin typeface="Arial MT"/>
                          <a:cs typeface="Arial MT"/>
                        </a:rPr>
                        <a:t> </a:t>
                      </a:r>
                      <a:r>
                        <a:rPr sz="1400" spc="-5" dirty="0">
                          <a:latin typeface="Arial MT"/>
                          <a:cs typeface="Arial MT"/>
                        </a:rPr>
                        <a:t>externos.</a:t>
                      </a:r>
                      <a:endParaRPr sz="1400" dirty="0">
                        <a:latin typeface="Arial MT"/>
                        <a:cs typeface="Arial MT"/>
                      </a:endParaRPr>
                    </a:p>
                  </a:txBody>
                  <a:tcPr marL="0" marR="0" marT="46355" marB="0">
                    <a:lnT w="19050">
                      <a:solidFill>
                        <a:srgbClr val="031B31"/>
                      </a:solidFill>
                      <a:prstDash val="solid"/>
                    </a:lnT>
                    <a:lnB w="19050">
                      <a:solidFill>
                        <a:srgbClr val="031B31"/>
                      </a:solidFill>
                      <a:prstDash val="solid"/>
                    </a:lnB>
                  </a:tcPr>
                </a:tc>
                <a:extLst>
                  <a:ext uri="{0D108BD9-81ED-4DB2-BD59-A6C34878D82A}">
                    <a16:rowId xmlns:a16="http://schemas.microsoft.com/office/drawing/2014/main" xmlns="" val="10001"/>
                  </a:ext>
                </a:extLst>
              </a:tr>
              <a:tr h="518160">
                <a:tc>
                  <a:txBody>
                    <a:bodyPr/>
                    <a:lstStyle/>
                    <a:p>
                      <a:pPr marL="154940" marR="146685" indent="52705">
                        <a:lnSpc>
                          <a:spcPts val="1580"/>
                        </a:lnSpc>
                        <a:spcBef>
                          <a:spcPts val="500"/>
                        </a:spcBef>
                      </a:pPr>
                      <a:r>
                        <a:rPr sz="1400" b="1" spc="-5" dirty="0">
                          <a:latin typeface="Arial"/>
                          <a:cs typeface="Arial"/>
                        </a:rPr>
                        <a:t>Material </a:t>
                      </a:r>
                      <a:r>
                        <a:rPr sz="1400" b="1" spc="-375" dirty="0">
                          <a:latin typeface="Arial"/>
                          <a:cs typeface="Arial"/>
                        </a:rPr>
                        <a:t> </a:t>
                      </a:r>
                      <a:r>
                        <a:rPr sz="1400" b="1" spc="-5" dirty="0">
                          <a:latin typeface="Arial"/>
                          <a:cs typeface="Arial"/>
                        </a:rPr>
                        <a:t>de</a:t>
                      </a:r>
                      <a:r>
                        <a:rPr sz="1400" b="1" spc="-80" dirty="0">
                          <a:latin typeface="Arial"/>
                          <a:cs typeface="Arial"/>
                        </a:rPr>
                        <a:t> </a:t>
                      </a:r>
                      <a:r>
                        <a:rPr sz="1400" b="1" spc="-10" dirty="0">
                          <a:latin typeface="Arial"/>
                          <a:cs typeface="Arial"/>
                        </a:rPr>
                        <a:t>apoyo</a:t>
                      </a:r>
                      <a:endParaRPr sz="1400">
                        <a:latin typeface="Arial"/>
                        <a:cs typeface="Arial"/>
                      </a:endParaRPr>
                    </a:p>
                  </a:txBody>
                  <a:tcPr marL="0" marR="0" marT="63500" marB="0">
                    <a:lnT w="19050">
                      <a:solidFill>
                        <a:srgbClr val="031B31"/>
                      </a:solidFill>
                      <a:prstDash val="solid"/>
                    </a:lnT>
                    <a:solidFill>
                      <a:srgbClr val="F2F2F2"/>
                    </a:solidFill>
                  </a:tcPr>
                </a:tc>
                <a:tc>
                  <a:txBody>
                    <a:bodyPr/>
                    <a:lstStyle/>
                    <a:p>
                      <a:pPr marL="90805">
                        <a:lnSpc>
                          <a:spcPct val="100000"/>
                        </a:lnSpc>
                        <a:spcBef>
                          <a:spcPts val="1205"/>
                        </a:spcBef>
                      </a:pPr>
                      <a:r>
                        <a:rPr sz="1400" spc="-5" dirty="0" err="1">
                          <a:latin typeface="Arial MT"/>
                          <a:cs typeface="Arial MT"/>
                        </a:rPr>
                        <a:t>Gui</a:t>
                      </a:r>
                      <a:r>
                        <a:rPr lang="es-ES" sz="1400" spc="-5" dirty="0" err="1">
                          <a:latin typeface="Arial MT"/>
                          <a:cs typeface="Arial MT"/>
                        </a:rPr>
                        <a:t>ó</a:t>
                      </a:r>
                      <a:r>
                        <a:rPr sz="1400" spc="-5" dirty="0">
                          <a:latin typeface="Arial MT"/>
                          <a:cs typeface="Arial MT"/>
                        </a:rPr>
                        <a:t>n</a:t>
                      </a:r>
                      <a:r>
                        <a:rPr sz="1400" spc="-30" dirty="0">
                          <a:latin typeface="Arial MT"/>
                          <a:cs typeface="Arial MT"/>
                        </a:rPr>
                        <a:t> </a:t>
                      </a:r>
                      <a:r>
                        <a:rPr sz="1400" spc="-5" dirty="0">
                          <a:latin typeface="Arial MT"/>
                          <a:cs typeface="Arial MT"/>
                        </a:rPr>
                        <a:t>del</a:t>
                      </a:r>
                      <a:r>
                        <a:rPr sz="1400" spc="-25" dirty="0">
                          <a:latin typeface="Arial MT"/>
                          <a:cs typeface="Arial MT"/>
                        </a:rPr>
                        <a:t> </a:t>
                      </a:r>
                      <a:r>
                        <a:rPr sz="1400" spc="-5" dirty="0">
                          <a:latin typeface="Arial MT"/>
                          <a:cs typeface="Arial MT"/>
                        </a:rPr>
                        <a:t>vídeo.</a:t>
                      </a:r>
                      <a:endParaRPr sz="1400" dirty="0">
                        <a:latin typeface="Arial MT"/>
                        <a:cs typeface="Arial MT"/>
                      </a:endParaRPr>
                    </a:p>
                  </a:txBody>
                  <a:tcPr marL="0" marR="0" marT="153035" marB="0">
                    <a:lnT w="19050">
                      <a:solidFill>
                        <a:srgbClr val="031B31"/>
                      </a:solidFill>
                      <a:prstDash val="solid"/>
                    </a:lnT>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055584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021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963E9FF8-726C-C90D-F2BB-C32B8EBE4472}"/>
              </a:ext>
            </a:extLst>
          </p:cNvPr>
          <p:cNvSpPr txBox="1"/>
          <p:nvPr/>
        </p:nvSpPr>
        <p:spPr>
          <a:xfrm>
            <a:off x="5206975" y="6639446"/>
            <a:ext cx="1778051" cy="261610"/>
          </a:xfrm>
          <a:prstGeom prst="rect">
            <a:avLst/>
          </a:prstGeom>
          <a:noFill/>
        </p:spPr>
        <p:txBody>
          <a:bodyPr wrap="none" rtlCol="0">
            <a:spAutoFit/>
          </a:bodyPr>
          <a:lstStyle/>
          <a:p>
            <a:pPr algn="ctr"/>
            <a:r>
              <a:rPr lang="es-CO" sz="1100" b="1" dirty="0" err="1">
                <a:solidFill>
                  <a:schemeClr val="bg1"/>
                </a:solidFill>
                <a:latin typeface="Helvetica" pitchFamily="2" charset="0"/>
              </a:rPr>
              <a:t>www.minjusticia.gov.co</a:t>
            </a:r>
            <a:endParaRPr lang="es-CO" sz="1100" b="1" dirty="0">
              <a:solidFill>
                <a:schemeClr val="bg1"/>
              </a:solidFill>
              <a:latin typeface="Helvetica" pitchFamily="2" charset="0"/>
            </a:endParaRPr>
          </a:p>
        </p:txBody>
      </p:sp>
      <p:sp>
        <p:nvSpPr>
          <p:cNvPr id="16" name="CuadroTexto 15">
            <a:extLst>
              <a:ext uri="{FF2B5EF4-FFF2-40B4-BE49-F238E27FC236}">
                <a16:creationId xmlns:a16="http://schemas.microsoft.com/office/drawing/2014/main" xmlns="" id="{BCF2933D-1173-7B82-4378-3A6C5F8E6566}"/>
              </a:ext>
            </a:extLst>
          </p:cNvPr>
          <p:cNvSpPr txBox="1"/>
          <p:nvPr/>
        </p:nvSpPr>
        <p:spPr>
          <a:xfrm>
            <a:off x="1180748" y="1579944"/>
            <a:ext cx="6098796" cy="341632"/>
          </a:xfrm>
          <a:prstGeom prst="rect">
            <a:avLst/>
          </a:prstGeom>
          <a:noFill/>
        </p:spPr>
        <p:txBody>
          <a:bodyPr wrap="square">
            <a:spAutoFit/>
          </a:bodyPr>
          <a:lstStyle/>
          <a:p>
            <a:pPr marL="342900" lvl="0" indent="-342900" algn="l" defTabSz="889000" rtl="0">
              <a:lnSpc>
                <a:spcPct val="90000"/>
              </a:lnSpc>
              <a:spcBef>
                <a:spcPct val="0"/>
              </a:spcBef>
              <a:spcAft>
                <a:spcPct val="35000"/>
              </a:spcAft>
              <a:buFont typeface="Arial" panose="020B0604020202020204" pitchFamily="34" charset="0"/>
              <a:buChar char="•"/>
            </a:pPr>
            <a:endParaRPr lang="es-CO" sz="1800" kern="1200" dirty="0">
              <a:solidFill>
                <a:schemeClr val="tx1"/>
              </a:solidFill>
            </a:endParaRPr>
          </a:p>
        </p:txBody>
      </p:sp>
      <p:pic>
        <p:nvPicPr>
          <p:cNvPr id="13" name="Imagen 12"/>
          <p:cNvPicPr>
            <a:picLocks noChangeAspect="1"/>
          </p:cNvPicPr>
          <p:nvPr/>
        </p:nvPicPr>
        <p:blipFill>
          <a:blip r:embed="rId2"/>
          <a:stretch>
            <a:fillRect/>
          </a:stretch>
        </p:blipFill>
        <p:spPr>
          <a:xfrm>
            <a:off x="2683476" y="1367483"/>
            <a:ext cx="6502400" cy="5143500"/>
          </a:xfrm>
          <a:prstGeom prst="rect">
            <a:avLst/>
          </a:prstGeom>
        </p:spPr>
      </p:pic>
      <p:sp>
        <p:nvSpPr>
          <p:cNvPr id="15" name="Rectángulo redondeado 14"/>
          <p:cNvSpPr/>
          <p:nvPr/>
        </p:nvSpPr>
        <p:spPr>
          <a:xfrm>
            <a:off x="4392827" y="3405832"/>
            <a:ext cx="3200400" cy="1066801"/>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Campaña de cualificación Participación </a:t>
            </a:r>
            <a:r>
              <a:rPr lang="es-ES" b="1" dirty="0"/>
              <a:t>Ciudadana Minjusticia te escucha 2023</a:t>
            </a:r>
            <a:endParaRPr lang="es-CO" b="1" dirty="0"/>
          </a:p>
        </p:txBody>
      </p:sp>
    </p:spTree>
    <p:extLst>
      <p:ext uri="{BB962C8B-B14F-4D97-AF65-F5344CB8AC3E}">
        <p14:creationId xmlns:p14="http://schemas.microsoft.com/office/powerpoint/2010/main" val="281066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E7DD871E-9050-4839-F60E-6051114C0399}"/>
              </a:ext>
            </a:extLst>
          </p:cNvPr>
          <p:cNvSpPr txBox="1"/>
          <p:nvPr/>
        </p:nvSpPr>
        <p:spPr>
          <a:xfrm>
            <a:off x="5242187" y="6372432"/>
            <a:ext cx="1741182" cy="261610"/>
          </a:xfrm>
          <a:prstGeom prst="rect">
            <a:avLst/>
          </a:prstGeom>
          <a:noFill/>
        </p:spPr>
        <p:txBody>
          <a:bodyPr wrap="none" rtlCol="0">
            <a:spAutoFit/>
          </a:bodyPr>
          <a:lstStyle/>
          <a:p>
            <a:r>
              <a:rPr lang="es-CO" sz="1100" b="1">
                <a:solidFill>
                  <a:schemeClr val="bg1"/>
                </a:solidFill>
                <a:latin typeface="Helvetica" pitchFamily="2" charset="0"/>
              </a:rPr>
              <a:t>www.---------------.gov.co</a:t>
            </a:r>
          </a:p>
        </p:txBody>
      </p:sp>
      <p:sp>
        <p:nvSpPr>
          <p:cNvPr id="3" name="CuadroTexto 2">
            <a:extLst>
              <a:ext uri="{FF2B5EF4-FFF2-40B4-BE49-F238E27FC236}">
                <a16:creationId xmlns:a16="http://schemas.microsoft.com/office/drawing/2014/main" xmlns="" id="{667A03BD-31EB-D682-F60A-FD6D5642C612}"/>
              </a:ext>
            </a:extLst>
          </p:cNvPr>
          <p:cNvSpPr txBox="1"/>
          <p:nvPr/>
        </p:nvSpPr>
        <p:spPr>
          <a:xfrm>
            <a:off x="524312" y="1003003"/>
            <a:ext cx="7185170" cy="461665"/>
          </a:xfrm>
          <a:prstGeom prst="rect">
            <a:avLst/>
          </a:prstGeom>
          <a:noFill/>
        </p:spPr>
        <p:txBody>
          <a:bodyPr wrap="square">
            <a:spAutoFit/>
          </a:bodyPr>
          <a:lstStyle/>
          <a:p>
            <a:r>
              <a:rPr lang="es-CO" sz="2400" b="1" dirty="0" smtClean="0"/>
              <a:t>Objetivo Campaña Cualificación</a:t>
            </a:r>
            <a:endParaRPr lang="es-CO" sz="2400" b="1" dirty="0"/>
          </a:p>
        </p:txBody>
      </p:sp>
      <p:sp>
        <p:nvSpPr>
          <p:cNvPr id="4" name="Rectángulo 3"/>
          <p:cNvSpPr/>
          <p:nvPr/>
        </p:nvSpPr>
        <p:spPr>
          <a:xfrm>
            <a:off x="-82378" y="1983226"/>
            <a:ext cx="6598508" cy="2330638"/>
          </a:xfrm>
          <a:prstGeom prst="rect">
            <a:avLst/>
          </a:prstGeom>
        </p:spPr>
        <p:txBody>
          <a:bodyPr wrap="square">
            <a:spAutoFit/>
          </a:bodyPr>
          <a:lstStyle/>
          <a:p>
            <a:pPr marL="209550" marR="201295" indent="-1270" algn="ctr">
              <a:lnSpc>
                <a:spcPct val="101400"/>
              </a:lnSpc>
              <a:spcBef>
                <a:spcPts val="225"/>
              </a:spcBef>
            </a:pPr>
            <a:r>
              <a:rPr lang="es-ES" sz="2400" spc="-5" dirty="0">
                <a:latin typeface="+mj-lt"/>
                <a:cs typeface="Arial MT"/>
              </a:rPr>
              <a:t>Seguir</a:t>
            </a:r>
            <a:r>
              <a:rPr lang="es-ES" sz="2400" spc="-10" dirty="0">
                <a:latin typeface="+mj-lt"/>
                <a:cs typeface="Arial MT"/>
              </a:rPr>
              <a:t> </a:t>
            </a:r>
            <a:r>
              <a:rPr lang="es-ES" sz="2400" spc="-5" dirty="0">
                <a:latin typeface="+mj-lt"/>
                <a:cs typeface="Arial MT"/>
              </a:rPr>
              <a:t>fortaleciendo el</a:t>
            </a:r>
            <a:r>
              <a:rPr lang="es-ES" sz="2400" dirty="0">
                <a:latin typeface="+mj-lt"/>
                <a:cs typeface="Arial MT"/>
              </a:rPr>
              <a:t> </a:t>
            </a:r>
            <a:r>
              <a:rPr lang="es-ES" sz="2400" spc="-5" dirty="0">
                <a:latin typeface="+mj-lt"/>
                <a:cs typeface="Arial MT"/>
              </a:rPr>
              <a:t>ecosistema de participación del </a:t>
            </a:r>
            <a:r>
              <a:rPr lang="es-ES" sz="2400" dirty="0">
                <a:latin typeface="+mj-lt"/>
                <a:cs typeface="Arial MT"/>
              </a:rPr>
              <a:t> </a:t>
            </a:r>
            <a:r>
              <a:rPr lang="es-ES" sz="2400" spc="-5" dirty="0" err="1">
                <a:latin typeface="+mj-lt"/>
                <a:cs typeface="Arial MT"/>
              </a:rPr>
              <a:t>MinJusticia</a:t>
            </a:r>
            <a:r>
              <a:rPr lang="es-ES" sz="2400" spc="-5" dirty="0">
                <a:latin typeface="+mj-lt"/>
                <a:cs typeface="Arial MT"/>
              </a:rPr>
              <a:t> realizando pedagogía sobre participación </a:t>
            </a:r>
            <a:r>
              <a:rPr lang="es-ES" sz="2400" dirty="0">
                <a:latin typeface="+mj-lt"/>
                <a:cs typeface="Arial MT"/>
              </a:rPr>
              <a:t> </a:t>
            </a:r>
            <a:r>
              <a:rPr lang="es-ES" sz="2400" spc="-5" dirty="0">
                <a:latin typeface="+mj-lt"/>
                <a:cs typeface="Arial MT"/>
              </a:rPr>
              <a:t>ciudadana </a:t>
            </a:r>
            <a:r>
              <a:rPr lang="es-ES" sz="2400" dirty="0">
                <a:latin typeface="+mj-lt"/>
                <a:cs typeface="Arial MT"/>
              </a:rPr>
              <a:t>a </a:t>
            </a:r>
            <a:r>
              <a:rPr lang="es-ES" sz="2400" spc="-5" dirty="0">
                <a:latin typeface="+mj-lt"/>
                <a:cs typeface="Arial MT"/>
              </a:rPr>
              <a:t>los grupos de </a:t>
            </a:r>
            <a:r>
              <a:rPr lang="es-ES" sz="2400" spc="-5" dirty="0" smtClean="0">
                <a:latin typeface="+mj-lt"/>
                <a:cs typeface="Arial MT"/>
              </a:rPr>
              <a:t>valor </a:t>
            </a:r>
            <a:r>
              <a:rPr lang="es-ES" sz="2400" spc="-5" dirty="0">
                <a:latin typeface="+mj-lt"/>
                <a:cs typeface="Arial MT"/>
              </a:rPr>
              <a:t>(internos </a:t>
            </a:r>
            <a:r>
              <a:rPr lang="es-ES" sz="2400" dirty="0">
                <a:latin typeface="+mj-lt"/>
                <a:cs typeface="Arial MT"/>
              </a:rPr>
              <a:t>y </a:t>
            </a:r>
            <a:r>
              <a:rPr lang="es-ES" sz="2400" spc="-5" dirty="0">
                <a:latin typeface="+mj-lt"/>
                <a:cs typeface="Arial MT"/>
              </a:rPr>
              <a:t>externos), para </a:t>
            </a:r>
            <a:r>
              <a:rPr lang="es-ES" sz="2400" spc="-375" dirty="0">
                <a:latin typeface="+mj-lt"/>
                <a:cs typeface="Arial MT"/>
              </a:rPr>
              <a:t> </a:t>
            </a:r>
            <a:r>
              <a:rPr lang="es-ES" sz="2400" spc="-5" dirty="0">
                <a:latin typeface="+mj-lt"/>
                <a:cs typeface="Arial MT"/>
              </a:rPr>
              <a:t>empoderar </a:t>
            </a:r>
            <a:r>
              <a:rPr lang="es-ES" sz="2400" dirty="0">
                <a:latin typeface="+mj-lt"/>
                <a:cs typeface="Arial MT"/>
              </a:rPr>
              <a:t>y </a:t>
            </a:r>
            <a:r>
              <a:rPr lang="es-ES" sz="2400" spc="-5" dirty="0">
                <a:latin typeface="+mj-lt"/>
                <a:cs typeface="Arial MT"/>
              </a:rPr>
              <a:t>facilitar </a:t>
            </a:r>
            <a:r>
              <a:rPr lang="es-ES" sz="2400" dirty="0">
                <a:latin typeface="+mj-lt"/>
                <a:cs typeface="Arial MT"/>
              </a:rPr>
              <a:t>su </a:t>
            </a:r>
            <a:r>
              <a:rPr lang="es-ES" sz="2400" spc="-5" dirty="0">
                <a:latin typeface="+mj-lt"/>
                <a:cs typeface="Arial MT"/>
              </a:rPr>
              <a:t>incidencia en </a:t>
            </a:r>
            <a:r>
              <a:rPr lang="es-ES" sz="2400" dirty="0">
                <a:latin typeface="+mj-lt"/>
                <a:cs typeface="Arial MT"/>
              </a:rPr>
              <a:t>la </a:t>
            </a:r>
            <a:r>
              <a:rPr lang="es-ES" sz="2400" spc="-5" dirty="0">
                <a:latin typeface="+mj-lt"/>
                <a:cs typeface="Arial MT"/>
              </a:rPr>
              <a:t>gestión pública de </a:t>
            </a:r>
            <a:r>
              <a:rPr lang="es-ES" sz="2400" dirty="0">
                <a:latin typeface="+mj-lt"/>
                <a:cs typeface="Arial MT"/>
              </a:rPr>
              <a:t>la </a:t>
            </a:r>
            <a:r>
              <a:rPr lang="es-ES" sz="2400" spc="-375" dirty="0">
                <a:latin typeface="+mj-lt"/>
                <a:cs typeface="Arial MT"/>
              </a:rPr>
              <a:t> </a:t>
            </a:r>
            <a:r>
              <a:rPr lang="es-ES" sz="2400" spc="-5" dirty="0">
                <a:latin typeface="+mj-lt"/>
                <a:cs typeface="Arial MT"/>
              </a:rPr>
              <a:t>Entidad.</a:t>
            </a:r>
            <a:endParaRPr lang="es-ES" sz="2400" dirty="0">
              <a:latin typeface="+mj-lt"/>
              <a:cs typeface="Arial MT"/>
            </a:endParaRPr>
          </a:p>
        </p:txBody>
      </p:sp>
      <p:pic>
        <p:nvPicPr>
          <p:cNvPr id="7" name="Imagen 6"/>
          <p:cNvPicPr>
            <a:picLocks noChangeAspect="1"/>
          </p:cNvPicPr>
          <p:nvPr/>
        </p:nvPicPr>
        <p:blipFill>
          <a:blip r:embed="rId2"/>
          <a:stretch>
            <a:fillRect/>
          </a:stretch>
        </p:blipFill>
        <p:spPr>
          <a:xfrm>
            <a:off x="7416976" y="891594"/>
            <a:ext cx="3481682" cy="3422270"/>
          </a:xfrm>
          <a:prstGeom prst="rect">
            <a:avLst/>
          </a:prstGeom>
        </p:spPr>
      </p:pic>
    </p:spTree>
    <p:extLst>
      <p:ext uri="{BB962C8B-B14F-4D97-AF65-F5344CB8AC3E}">
        <p14:creationId xmlns:p14="http://schemas.microsoft.com/office/powerpoint/2010/main" val="1012138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68FE2D33-CCE3-9890-4121-4A666F70576B}"/>
              </a:ext>
            </a:extLst>
          </p:cNvPr>
          <p:cNvSpPr/>
          <p:nvPr/>
        </p:nvSpPr>
        <p:spPr>
          <a:xfrm>
            <a:off x="2436198" y="307689"/>
            <a:ext cx="5883388" cy="539843"/>
          </a:xfrm>
          <a:prstGeom prst="rect">
            <a:avLst/>
          </a:prstGeom>
          <a:solidFill>
            <a:schemeClr val="bg1"/>
          </a:solidFill>
          <a:ln w="76200">
            <a:solidFill>
              <a:srgbClr val="FAC6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
              </a:spcBef>
              <a:buSzPct val="94444"/>
            </a:pPr>
            <a:r>
              <a:rPr lang="es-MX" sz="2400" b="1" dirty="0">
                <a:solidFill>
                  <a:schemeClr val="tx1"/>
                </a:solidFill>
                <a:latin typeface="Montserrat SemiBold" pitchFamily="2" charset="77"/>
              </a:rPr>
              <a:t>3 Estrategias del Plan  </a:t>
            </a:r>
            <a:endParaRPr lang="es-CO" sz="2400" b="1" dirty="0">
              <a:solidFill>
                <a:schemeClr val="tx1"/>
              </a:solidFill>
              <a:latin typeface="Montserrat SemiBold" pitchFamily="2" charset="77"/>
            </a:endParaRPr>
          </a:p>
        </p:txBody>
      </p:sp>
      <p:sp>
        <p:nvSpPr>
          <p:cNvPr id="5" name="Rectángulo 4">
            <a:extLst>
              <a:ext uri="{FF2B5EF4-FFF2-40B4-BE49-F238E27FC236}">
                <a16:creationId xmlns="" xmlns:a16="http://schemas.microsoft.com/office/drawing/2014/main" id="{38887B42-4398-E785-4D9F-F250F7A49761}"/>
              </a:ext>
            </a:extLst>
          </p:cNvPr>
          <p:cNvSpPr/>
          <p:nvPr/>
        </p:nvSpPr>
        <p:spPr>
          <a:xfrm>
            <a:off x="282974" y="2674212"/>
            <a:ext cx="3698367" cy="1152059"/>
          </a:xfrm>
          <a:prstGeom prst="rect">
            <a:avLst/>
          </a:prstGeom>
          <a:solidFill>
            <a:schemeClr val="bg1"/>
          </a:solidFill>
          <a:ln w="57150">
            <a:solidFill>
              <a:srgbClr val="264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r>
              <a:rPr lang="es-MX" sz="1600" dirty="0">
                <a:solidFill>
                  <a:schemeClr val="tx1"/>
                </a:solidFill>
                <a:latin typeface="Montserrat Medium" panose="020B0604020202020204" pitchFamily="2" charset="0"/>
              </a:rPr>
              <a:t>Promoción efectiva de la participación ciudadana en la gestión </a:t>
            </a:r>
            <a:endParaRPr lang="es-CO" sz="1600" dirty="0">
              <a:solidFill>
                <a:schemeClr val="tx1"/>
              </a:solidFill>
              <a:latin typeface="Montserrat Medium" panose="020B0604020202020204" pitchFamily="2" charset="0"/>
            </a:endParaRPr>
          </a:p>
        </p:txBody>
      </p:sp>
      <p:sp>
        <p:nvSpPr>
          <p:cNvPr id="6" name="Rectángulo 5">
            <a:extLst>
              <a:ext uri="{FF2B5EF4-FFF2-40B4-BE49-F238E27FC236}">
                <a16:creationId xmlns="" xmlns:a16="http://schemas.microsoft.com/office/drawing/2014/main" id="{A77F3F00-3FF1-5724-8780-E10775EB2808}"/>
              </a:ext>
            </a:extLst>
          </p:cNvPr>
          <p:cNvSpPr/>
          <p:nvPr/>
        </p:nvSpPr>
        <p:spPr>
          <a:xfrm>
            <a:off x="4429033" y="2717803"/>
            <a:ext cx="3927291" cy="1108468"/>
          </a:xfrm>
          <a:prstGeom prst="rect">
            <a:avLst/>
          </a:prstGeom>
          <a:solidFill>
            <a:schemeClr val="bg1"/>
          </a:solidFill>
          <a:ln w="57150">
            <a:solidFill>
              <a:srgbClr val="264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r>
              <a:rPr lang="es-MX" sz="1600" dirty="0">
                <a:solidFill>
                  <a:schemeClr val="tx1"/>
                </a:solidFill>
                <a:latin typeface="Montserrat Medium" panose="020B0604020202020204" pitchFamily="2" charset="0"/>
              </a:rPr>
              <a:t>Fortalecimiento de las condiciones institucionales para la promoción de la participación</a:t>
            </a:r>
            <a:endParaRPr lang="es-CO" sz="1600" dirty="0">
              <a:solidFill>
                <a:schemeClr val="tx1"/>
              </a:solidFill>
              <a:latin typeface="Montserrat Medium" panose="020B0604020202020204" pitchFamily="2" charset="0"/>
            </a:endParaRPr>
          </a:p>
        </p:txBody>
      </p:sp>
      <p:sp>
        <p:nvSpPr>
          <p:cNvPr id="7" name="Rectángulo 6">
            <a:extLst>
              <a:ext uri="{FF2B5EF4-FFF2-40B4-BE49-F238E27FC236}">
                <a16:creationId xmlns="" xmlns:a16="http://schemas.microsoft.com/office/drawing/2014/main" id="{D1F79899-BBEB-9FB5-35D4-630523EFD361}"/>
              </a:ext>
            </a:extLst>
          </p:cNvPr>
          <p:cNvSpPr/>
          <p:nvPr/>
        </p:nvSpPr>
        <p:spPr>
          <a:xfrm>
            <a:off x="8804017" y="2719343"/>
            <a:ext cx="3199840" cy="1070064"/>
          </a:xfrm>
          <a:prstGeom prst="rect">
            <a:avLst/>
          </a:prstGeom>
          <a:solidFill>
            <a:schemeClr val="bg1"/>
          </a:solidFill>
          <a:ln w="57150">
            <a:solidFill>
              <a:srgbClr val="264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r>
              <a:rPr lang="es-MX" sz="1600" dirty="0">
                <a:solidFill>
                  <a:schemeClr val="tx1"/>
                </a:solidFill>
                <a:latin typeface="Montserrat Medium" panose="020B0604020202020204" pitchFamily="2" charset="0"/>
              </a:rPr>
              <a:t>Fomento de la cultura de la participación en la gestión </a:t>
            </a:r>
            <a:endParaRPr lang="es-CO" sz="1600" dirty="0">
              <a:solidFill>
                <a:schemeClr val="tx1"/>
              </a:solidFill>
              <a:latin typeface="Montserrat Medium" panose="020B0604020202020204" pitchFamily="2" charset="0"/>
            </a:endParaRPr>
          </a:p>
        </p:txBody>
      </p:sp>
      <p:sp>
        <p:nvSpPr>
          <p:cNvPr id="11" name="Rectángulo 10">
            <a:extLst>
              <a:ext uri="{FF2B5EF4-FFF2-40B4-BE49-F238E27FC236}">
                <a16:creationId xmlns="" xmlns:a16="http://schemas.microsoft.com/office/drawing/2014/main" id="{C41938D7-B8C5-C9B9-5F72-D945CA82C3F3}"/>
              </a:ext>
            </a:extLst>
          </p:cNvPr>
          <p:cNvSpPr/>
          <p:nvPr/>
        </p:nvSpPr>
        <p:spPr>
          <a:xfrm>
            <a:off x="282974" y="4047351"/>
            <a:ext cx="3651917" cy="2473060"/>
          </a:xfrm>
          <a:prstGeom prst="rect">
            <a:avLst/>
          </a:prstGeom>
          <a:solidFill>
            <a:schemeClr val="bg1"/>
          </a:solidFill>
          <a:ln w="57150">
            <a:solidFill>
              <a:srgbClr val="CB1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indent="24130" algn="just">
              <a:spcBef>
                <a:spcPts val="105"/>
              </a:spcBef>
            </a:pPr>
            <a:r>
              <a:rPr lang="es-MX" sz="1600" dirty="0">
                <a:solidFill>
                  <a:schemeClr val="tx1"/>
                </a:solidFill>
                <a:latin typeface="Montserrat Medium" panose="020B0604020202020204" pitchFamily="2" charset="0"/>
              </a:rPr>
              <a:t>Son todas aquellas acciones de  diálogo de doble vía con los grupos de valor que se pueden desarrollar para  facilitar la participación ciudadana durante  todo el ciclo de la gestión pública.</a:t>
            </a:r>
          </a:p>
        </p:txBody>
      </p:sp>
      <p:sp>
        <p:nvSpPr>
          <p:cNvPr id="12" name="Rectángulo 11">
            <a:extLst>
              <a:ext uri="{FF2B5EF4-FFF2-40B4-BE49-F238E27FC236}">
                <a16:creationId xmlns="" xmlns:a16="http://schemas.microsoft.com/office/drawing/2014/main" id="{9FA34FDE-C9A3-676B-0A7D-D304F301EC0A}"/>
              </a:ext>
            </a:extLst>
          </p:cNvPr>
          <p:cNvSpPr/>
          <p:nvPr/>
        </p:nvSpPr>
        <p:spPr>
          <a:xfrm>
            <a:off x="4343627" y="4047351"/>
            <a:ext cx="4012696" cy="2473060"/>
          </a:xfrm>
          <a:prstGeom prst="rect">
            <a:avLst/>
          </a:prstGeom>
          <a:solidFill>
            <a:schemeClr val="bg1"/>
          </a:solidFill>
          <a:ln w="57150">
            <a:solidFill>
              <a:srgbClr val="CB1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indent="24130" algn="just">
              <a:spcBef>
                <a:spcPts val="105"/>
              </a:spcBef>
            </a:pPr>
            <a:r>
              <a:rPr lang="es-MX" sz="1600" dirty="0">
                <a:solidFill>
                  <a:schemeClr val="tx1"/>
                </a:solidFill>
                <a:latin typeface="Montserrat Medium" panose="020B0604020202020204" pitchFamily="2" charset="0"/>
              </a:rPr>
              <a:t>Incluye las acciones que se enfocan en  superar los retos para avanzar en el  cumplimiento de los requisitos  metodológicos de cada uno de los niveles de  madurez de la política de participación  ciudadana en la gestión pública,  establecidos por el Modelo Integrado de  planeación y Gestión.</a:t>
            </a:r>
            <a:endParaRPr lang="es-MX" sz="1600" b="1" dirty="0">
              <a:solidFill>
                <a:schemeClr val="tx1"/>
              </a:solidFill>
              <a:latin typeface="Montserrat SemiBold" pitchFamily="2" charset="77"/>
            </a:endParaRPr>
          </a:p>
        </p:txBody>
      </p:sp>
      <p:sp>
        <p:nvSpPr>
          <p:cNvPr id="13" name="Rectángulo 12">
            <a:extLst>
              <a:ext uri="{FF2B5EF4-FFF2-40B4-BE49-F238E27FC236}">
                <a16:creationId xmlns="" xmlns:a16="http://schemas.microsoft.com/office/drawing/2014/main" id="{2E5030FF-275F-A68A-499D-E6CBE62B2629}"/>
              </a:ext>
            </a:extLst>
          </p:cNvPr>
          <p:cNvSpPr/>
          <p:nvPr/>
        </p:nvSpPr>
        <p:spPr>
          <a:xfrm>
            <a:off x="8740347" y="4047351"/>
            <a:ext cx="3262195" cy="2473060"/>
          </a:xfrm>
          <a:prstGeom prst="rect">
            <a:avLst/>
          </a:prstGeom>
          <a:solidFill>
            <a:schemeClr val="bg1"/>
          </a:solidFill>
          <a:ln w="57150">
            <a:solidFill>
              <a:srgbClr val="CB1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indent="24130" algn="just">
              <a:spcBef>
                <a:spcPts val="105"/>
              </a:spcBef>
            </a:pPr>
            <a:r>
              <a:rPr lang="es-MX" sz="1600" dirty="0">
                <a:solidFill>
                  <a:schemeClr val="tx1"/>
                </a:solidFill>
                <a:latin typeface="Montserrat Medium" panose="020B0604020202020204" pitchFamily="2" charset="0"/>
              </a:rPr>
              <a:t>Son las acciones que por  iniciativa propia, la Entidad establece y desarrolla  para promover una cultura organizacional que  promueva e incorpore la participación de la ciudadanía.</a:t>
            </a:r>
          </a:p>
          <a:p>
            <a:pPr marL="12700" marR="5080" indent="24130" algn="ctr">
              <a:spcBef>
                <a:spcPts val="105"/>
              </a:spcBef>
            </a:pPr>
            <a:endParaRPr lang="es-MX" b="1" dirty="0">
              <a:solidFill>
                <a:schemeClr val="tx1"/>
              </a:solidFill>
              <a:latin typeface="Montserrat SemiBold" pitchFamily="2" charset="77"/>
            </a:endParaRPr>
          </a:p>
        </p:txBody>
      </p:sp>
      <p:sp>
        <p:nvSpPr>
          <p:cNvPr id="14" name="Estrella: 8 puntas 13">
            <a:extLst>
              <a:ext uri="{FF2B5EF4-FFF2-40B4-BE49-F238E27FC236}">
                <a16:creationId xmlns="" xmlns:a16="http://schemas.microsoft.com/office/drawing/2014/main" id="{611D8BBE-2495-C3FD-D57B-7372D52D365E}"/>
              </a:ext>
            </a:extLst>
          </p:cNvPr>
          <p:cNvSpPr/>
          <p:nvPr/>
        </p:nvSpPr>
        <p:spPr>
          <a:xfrm>
            <a:off x="1469530" y="2287965"/>
            <a:ext cx="1121625" cy="539843"/>
          </a:xfrm>
          <a:prstGeom prst="star8">
            <a:avLst/>
          </a:prstGeom>
          <a:solidFill>
            <a:schemeClr val="bg1"/>
          </a:solidFill>
          <a:ln w="38100">
            <a:solidFill>
              <a:srgbClr val="FAC6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tx1"/>
                </a:solidFill>
              </a:rPr>
              <a:t>1</a:t>
            </a:r>
            <a:endParaRPr lang="es-CO" sz="2800" b="1" dirty="0">
              <a:solidFill>
                <a:schemeClr val="tx1"/>
              </a:solidFill>
            </a:endParaRPr>
          </a:p>
        </p:txBody>
      </p:sp>
      <p:sp>
        <p:nvSpPr>
          <p:cNvPr id="19" name="Estrella: 8 puntas 18">
            <a:extLst>
              <a:ext uri="{FF2B5EF4-FFF2-40B4-BE49-F238E27FC236}">
                <a16:creationId xmlns="" xmlns:a16="http://schemas.microsoft.com/office/drawing/2014/main" id="{A76034A0-CBC7-D112-6A9E-CAF84E55CBC1}"/>
              </a:ext>
            </a:extLst>
          </p:cNvPr>
          <p:cNvSpPr/>
          <p:nvPr/>
        </p:nvSpPr>
        <p:spPr>
          <a:xfrm>
            <a:off x="5789164" y="2337341"/>
            <a:ext cx="1121625" cy="539843"/>
          </a:xfrm>
          <a:prstGeom prst="star8">
            <a:avLst/>
          </a:prstGeom>
          <a:solidFill>
            <a:schemeClr val="bg1"/>
          </a:solidFill>
          <a:ln w="38100">
            <a:solidFill>
              <a:srgbClr val="FAC6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tx1"/>
                </a:solidFill>
              </a:rPr>
              <a:t>2</a:t>
            </a:r>
            <a:endParaRPr lang="es-CO" sz="2800" b="1" dirty="0">
              <a:solidFill>
                <a:schemeClr val="tx1"/>
              </a:solidFill>
            </a:endParaRPr>
          </a:p>
        </p:txBody>
      </p:sp>
      <p:sp>
        <p:nvSpPr>
          <p:cNvPr id="20" name="Estrella: 8 puntas 19">
            <a:extLst>
              <a:ext uri="{FF2B5EF4-FFF2-40B4-BE49-F238E27FC236}">
                <a16:creationId xmlns="" xmlns:a16="http://schemas.microsoft.com/office/drawing/2014/main" id="{5F9D1384-EFEB-0E24-05C2-222414064053}"/>
              </a:ext>
            </a:extLst>
          </p:cNvPr>
          <p:cNvSpPr/>
          <p:nvPr/>
        </p:nvSpPr>
        <p:spPr>
          <a:xfrm>
            <a:off x="10025488" y="2404289"/>
            <a:ext cx="1121625" cy="539843"/>
          </a:xfrm>
          <a:prstGeom prst="star8">
            <a:avLst/>
          </a:prstGeom>
          <a:solidFill>
            <a:schemeClr val="bg1"/>
          </a:solidFill>
          <a:ln w="38100">
            <a:solidFill>
              <a:srgbClr val="FAC6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tx1"/>
                </a:solidFill>
              </a:rPr>
              <a:t>3</a:t>
            </a:r>
            <a:endParaRPr lang="es-CO" sz="2800" b="1" dirty="0">
              <a:solidFill>
                <a:schemeClr val="tx1"/>
              </a:solidFill>
            </a:endParaRPr>
          </a:p>
        </p:txBody>
      </p:sp>
      <p:pic>
        <p:nvPicPr>
          <p:cNvPr id="15" name="Imagen 14">
            <a:extLst>
              <a:ext uri="{FF2B5EF4-FFF2-40B4-BE49-F238E27FC236}">
                <a16:creationId xmlns="" xmlns:a16="http://schemas.microsoft.com/office/drawing/2014/main" id="{A77F3101-D65A-0A76-B4C5-90CCF4081F90}"/>
              </a:ext>
            </a:extLst>
          </p:cNvPr>
          <p:cNvPicPr>
            <a:picLocks noChangeAspect="1"/>
          </p:cNvPicPr>
          <p:nvPr/>
        </p:nvPicPr>
        <p:blipFill>
          <a:blip r:embed="rId2"/>
          <a:stretch>
            <a:fillRect/>
          </a:stretch>
        </p:blipFill>
        <p:spPr>
          <a:xfrm>
            <a:off x="1194487" y="970175"/>
            <a:ext cx="1396668" cy="1265560"/>
          </a:xfrm>
          <a:prstGeom prst="rect">
            <a:avLst/>
          </a:prstGeom>
        </p:spPr>
      </p:pic>
      <p:pic>
        <p:nvPicPr>
          <p:cNvPr id="16" name="Imagen 15">
            <a:extLst>
              <a:ext uri="{FF2B5EF4-FFF2-40B4-BE49-F238E27FC236}">
                <a16:creationId xmlns="" xmlns:a16="http://schemas.microsoft.com/office/drawing/2014/main" id="{128F64D9-0DEB-BB1B-8BFB-85B3B1CA8AC2}"/>
              </a:ext>
            </a:extLst>
          </p:cNvPr>
          <p:cNvPicPr>
            <a:picLocks noChangeAspect="1"/>
          </p:cNvPicPr>
          <p:nvPr/>
        </p:nvPicPr>
        <p:blipFill>
          <a:blip r:embed="rId3"/>
          <a:stretch>
            <a:fillRect/>
          </a:stretch>
        </p:blipFill>
        <p:spPr>
          <a:xfrm>
            <a:off x="5330326" y="1068613"/>
            <a:ext cx="2039297" cy="1160775"/>
          </a:xfrm>
          <a:prstGeom prst="roundRect">
            <a:avLst>
              <a:gd name="adj" fmla="val 8594"/>
            </a:avLst>
          </a:prstGeom>
          <a:solidFill>
            <a:srgbClr val="FFFFFF">
              <a:shade val="85000"/>
            </a:srgbClr>
          </a:solidFill>
          <a:ln>
            <a:solidFill>
              <a:srgbClr val="264488"/>
            </a:solidFill>
          </a:ln>
          <a:effectLst>
            <a:reflection blurRad="12700" stA="38000" endPos="28000" dist="5000" dir="5400000" sy="-100000" algn="bl" rotWithShape="0"/>
          </a:effectLst>
        </p:spPr>
      </p:pic>
      <p:pic>
        <p:nvPicPr>
          <p:cNvPr id="17" name="Imagen 16">
            <a:extLst>
              <a:ext uri="{FF2B5EF4-FFF2-40B4-BE49-F238E27FC236}">
                <a16:creationId xmlns="" xmlns:a16="http://schemas.microsoft.com/office/drawing/2014/main" id="{AA1CDC5A-7FF2-CC4A-2A93-3C7B2AA6DABA}"/>
              </a:ext>
            </a:extLst>
          </p:cNvPr>
          <p:cNvPicPr>
            <a:picLocks noChangeAspect="1"/>
          </p:cNvPicPr>
          <p:nvPr/>
        </p:nvPicPr>
        <p:blipFill>
          <a:blip r:embed="rId4"/>
          <a:stretch>
            <a:fillRect/>
          </a:stretch>
        </p:blipFill>
        <p:spPr>
          <a:xfrm>
            <a:off x="9408643" y="970175"/>
            <a:ext cx="2153217" cy="1310985"/>
          </a:xfrm>
          <a:prstGeom prst="rect">
            <a:avLst/>
          </a:prstGeom>
          <a:ln>
            <a:noFill/>
          </a:ln>
          <a:effectLst>
            <a:softEdge rad="112500"/>
          </a:effectLst>
        </p:spPr>
      </p:pic>
    </p:spTree>
    <p:extLst>
      <p:ext uri="{BB962C8B-B14F-4D97-AF65-F5344CB8AC3E}">
        <p14:creationId xmlns:p14="http://schemas.microsoft.com/office/powerpoint/2010/main" val="2121539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texto 2"/>
          <p:cNvSpPr>
            <a:spLocks noGrp="1"/>
          </p:cNvSpPr>
          <p:nvPr>
            <p:ph type="body" idx="1"/>
          </p:nvPr>
        </p:nvSpPr>
        <p:spPr/>
        <p:txBody>
          <a:bodyPr/>
          <a:lstStyle/>
          <a:p>
            <a:endParaRPr lang="es-CO"/>
          </a:p>
        </p:txBody>
      </p:sp>
      <p:pic>
        <p:nvPicPr>
          <p:cNvPr id="4" name="Imagen 3"/>
          <p:cNvPicPr>
            <a:picLocks noChangeAspect="1"/>
          </p:cNvPicPr>
          <p:nvPr/>
        </p:nvPicPr>
        <p:blipFill>
          <a:blip r:embed="rId3"/>
          <a:stretch>
            <a:fillRect/>
          </a:stretch>
        </p:blipFill>
        <p:spPr>
          <a:xfrm>
            <a:off x="0" y="123568"/>
            <a:ext cx="12192000" cy="6491415"/>
          </a:xfrm>
          <a:prstGeom prst="rect">
            <a:avLst/>
          </a:prstGeom>
        </p:spPr>
      </p:pic>
    </p:spTree>
    <p:extLst>
      <p:ext uri="{BB962C8B-B14F-4D97-AF65-F5344CB8AC3E}">
        <p14:creationId xmlns:p14="http://schemas.microsoft.com/office/powerpoint/2010/main" val="2770972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E7DD871E-9050-4839-F60E-6051114C0399}"/>
              </a:ext>
            </a:extLst>
          </p:cNvPr>
          <p:cNvSpPr txBox="1"/>
          <p:nvPr/>
        </p:nvSpPr>
        <p:spPr>
          <a:xfrm>
            <a:off x="5242187" y="6372432"/>
            <a:ext cx="1741182" cy="261610"/>
          </a:xfrm>
          <a:prstGeom prst="rect">
            <a:avLst/>
          </a:prstGeom>
          <a:noFill/>
        </p:spPr>
        <p:txBody>
          <a:bodyPr wrap="none" rtlCol="0">
            <a:spAutoFit/>
          </a:bodyPr>
          <a:lstStyle/>
          <a:p>
            <a:r>
              <a:rPr lang="es-CO" sz="1100" b="1">
                <a:solidFill>
                  <a:schemeClr val="bg1"/>
                </a:solidFill>
                <a:latin typeface="Helvetica" pitchFamily="2" charset="0"/>
              </a:rPr>
              <a:t>www.---------------.gov.co</a:t>
            </a:r>
          </a:p>
        </p:txBody>
      </p:sp>
      <p:sp>
        <p:nvSpPr>
          <p:cNvPr id="3" name="CuadroTexto 2">
            <a:extLst>
              <a:ext uri="{FF2B5EF4-FFF2-40B4-BE49-F238E27FC236}">
                <a16:creationId xmlns:a16="http://schemas.microsoft.com/office/drawing/2014/main" xmlns="" id="{667A03BD-31EB-D682-F60A-FD6D5642C612}"/>
              </a:ext>
            </a:extLst>
          </p:cNvPr>
          <p:cNvSpPr txBox="1"/>
          <p:nvPr/>
        </p:nvSpPr>
        <p:spPr>
          <a:xfrm>
            <a:off x="524312" y="1003003"/>
            <a:ext cx="7185170" cy="461665"/>
          </a:xfrm>
          <a:prstGeom prst="rect">
            <a:avLst/>
          </a:prstGeom>
          <a:noFill/>
        </p:spPr>
        <p:txBody>
          <a:bodyPr wrap="square">
            <a:spAutoFit/>
          </a:bodyPr>
          <a:lstStyle/>
          <a:p>
            <a:r>
              <a:rPr lang="es-CO" sz="2400" b="1" dirty="0" smtClean="0"/>
              <a:t>Ecosistema Plan de Participación</a:t>
            </a:r>
            <a:endParaRPr lang="es-CO" sz="2400" b="1" dirty="0"/>
          </a:p>
        </p:txBody>
      </p:sp>
      <p:pic>
        <p:nvPicPr>
          <p:cNvPr id="19" name="Imagen 18">
            <a:extLst>
              <a:ext uri="{FF2B5EF4-FFF2-40B4-BE49-F238E27FC236}">
                <a16:creationId xmlns:a16="http://schemas.microsoft.com/office/drawing/2014/main" xmlns="" id="{DE52FD38-ABDC-0B1B-5785-39FE789507B9}"/>
              </a:ext>
            </a:extLst>
          </p:cNvPr>
          <p:cNvPicPr>
            <a:picLocks noChangeAspect="1"/>
          </p:cNvPicPr>
          <p:nvPr/>
        </p:nvPicPr>
        <p:blipFill>
          <a:blip r:embed="rId2"/>
          <a:stretch>
            <a:fillRect/>
          </a:stretch>
        </p:blipFill>
        <p:spPr>
          <a:xfrm>
            <a:off x="718750" y="2032171"/>
            <a:ext cx="9051325" cy="4556715"/>
          </a:xfrm>
          <a:prstGeom prst="rect">
            <a:avLst/>
          </a:prstGeom>
        </p:spPr>
      </p:pic>
    </p:spTree>
    <p:extLst>
      <p:ext uri="{BB962C8B-B14F-4D97-AF65-F5344CB8AC3E}">
        <p14:creationId xmlns:p14="http://schemas.microsoft.com/office/powerpoint/2010/main" val="1287694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E7DD871E-9050-4839-F60E-6051114C0399}"/>
              </a:ext>
            </a:extLst>
          </p:cNvPr>
          <p:cNvSpPr txBox="1"/>
          <p:nvPr/>
        </p:nvSpPr>
        <p:spPr>
          <a:xfrm>
            <a:off x="5242187" y="6372432"/>
            <a:ext cx="1741182" cy="261610"/>
          </a:xfrm>
          <a:prstGeom prst="rect">
            <a:avLst/>
          </a:prstGeom>
          <a:noFill/>
        </p:spPr>
        <p:txBody>
          <a:bodyPr wrap="none" rtlCol="0">
            <a:spAutoFit/>
          </a:bodyPr>
          <a:lstStyle/>
          <a:p>
            <a:r>
              <a:rPr lang="es-CO" sz="1100" b="1">
                <a:solidFill>
                  <a:schemeClr val="bg1"/>
                </a:solidFill>
                <a:latin typeface="Helvetica" pitchFamily="2" charset="0"/>
              </a:rPr>
              <a:t>www.---------------.gov.co</a:t>
            </a:r>
          </a:p>
        </p:txBody>
      </p:sp>
      <p:sp>
        <p:nvSpPr>
          <p:cNvPr id="3" name="CuadroTexto 2">
            <a:extLst>
              <a:ext uri="{FF2B5EF4-FFF2-40B4-BE49-F238E27FC236}">
                <a16:creationId xmlns:a16="http://schemas.microsoft.com/office/drawing/2014/main" xmlns="" id="{667A03BD-31EB-D682-F60A-FD6D5642C612}"/>
              </a:ext>
            </a:extLst>
          </p:cNvPr>
          <p:cNvSpPr txBox="1"/>
          <p:nvPr/>
        </p:nvSpPr>
        <p:spPr>
          <a:xfrm>
            <a:off x="524312" y="1003003"/>
            <a:ext cx="7185170" cy="461665"/>
          </a:xfrm>
          <a:prstGeom prst="rect">
            <a:avLst/>
          </a:prstGeom>
          <a:noFill/>
        </p:spPr>
        <p:txBody>
          <a:bodyPr wrap="square">
            <a:spAutoFit/>
          </a:bodyPr>
          <a:lstStyle/>
          <a:p>
            <a:r>
              <a:rPr lang="es-CO" sz="2400" b="1" dirty="0" smtClean="0"/>
              <a:t>Plan de Trabajo Campaña</a:t>
            </a:r>
            <a:endParaRPr lang="es-CO" sz="2400" b="1" dirty="0"/>
          </a:p>
        </p:txBody>
      </p:sp>
      <p:graphicFrame>
        <p:nvGraphicFramePr>
          <p:cNvPr id="2" name="Tabla 1"/>
          <p:cNvGraphicFramePr>
            <a:graphicFrameLocks noGrp="1"/>
          </p:cNvGraphicFramePr>
          <p:nvPr>
            <p:extLst>
              <p:ext uri="{D42A27DB-BD31-4B8C-83A1-F6EECF244321}">
                <p14:modId xmlns:p14="http://schemas.microsoft.com/office/powerpoint/2010/main" val="1182606498"/>
              </p:ext>
            </p:extLst>
          </p:nvPr>
        </p:nvGraphicFramePr>
        <p:xfrm>
          <a:off x="718515" y="1800911"/>
          <a:ext cx="9537592" cy="4731693"/>
        </p:xfrm>
        <a:graphic>
          <a:graphicData uri="http://schemas.openxmlformats.org/drawingml/2006/table">
            <a:tbl>
              <a:tblPr/>
              <a:tblGrid>
                <a:gridCol w="1531819"/>
                <a:gridCol w="1535851"/>
                <a:gridCol w="967465"/>
                <a:gridCol w="1632597"/>
                <a:gridCol w="967465"/>
                <a:gridCol w="967465"/>
                <a:gridCol w="967465"/>
                <a:gridCol w="967465"/>
              </a:tblGrid>
              <a:tr h="198334">
                <a:tc>
                  <a:txBody>
                    <a:bodyPr/>
                    <a:lstStyle/>
                    <a:p>
                      <a:pPr algn="l" fontAlgn="b"/>
                      <a:r>
                        <a:rPr lang="es-CO" sz="1100" b="1" i="0" u="none" strike="noStrike" dirty="0">
                          <a:solidFill>
                            <a:srgbClr val="000000"/>
                          </a:solidFill>
                          <a:effectLst/>
                          <a:latin typeface="Calibri" panose="020F0502020204030204" pitchFamily="34" charset="0"/>
                        </a:rPr>
                        <a:t>Estrategia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panose="020F0502020204030204" pitchFamily="34" charset="0"/>
                        </a:rPr>
                        <a:t>Acciones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panose="020F0502020204030204" pitchFamily="34" charset="0"/>
                        </a:rPr>
                        <a:t>Canal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panose="020F0502020204030204" pitchFamily="34" charset="0"/>
                        </a:rPr>
                        <a:t>Grupo de valor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panose="020F0502020204030204" pitchFamily="34" charset="0"/>
                        </a:rPr>
                        <a:t>Trimestre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panose="020F0502020204030204" pitchFamily="34" charset="0"/>
                        </a:rPr>
                        <a:t>Trimestre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panose="020F0502020204030204" pitchFamily="34" charset="0"/>
                        </a:rPr>
                        <a:t>Trimestre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panose="020F0502020204030204" pitchFamily="34" charset="0"/>
                        </a:rPr>
                        <a:t>Trimestre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3340">
                <a:tc rowSpan="4">
                  <a:txBody>
                    <a:bodyPr/>
                    <a:lstStyle/>
                    <a:p>
                      <a:pPr algn="ctr" fontAlgn="b"/>
                      <a:r>
                        <a:rPr lang="es-ES" sz="1300" b="1" i="0" u="none" strike="noStrike" dirty="0">
                          <a:solidFill>
                            <a:srgbClr val="000000"/>
                          </a:solidFill>
                          <a:effectLst/>
                          <a:latin typeface="Calibri" panose="020F0502020204030204" pitchFamily="34" charset="0"/>
                        </a:rPr>
                        <a:t>Promoción efectiva de la participación ciudadana en la gestión </a:t>
                      </a:r>
                      <a:br>
                        <a:rPr lang="es-ES" sz="1300" b="1" i="0" u="none" strike="noStrike" dirty="0">
                          <a:solidFill>
                            <a:srgbClr val="000000"/>
                          </a:solidFill>
                          <a:effectLst/>
                          <a:latin typeface="Calibri" panose="020F0502020204030204" pitchFamily="34" charset="0"/>
                        </a:rPr>
                      </a:br>
                      <a:endParaRPr lang="es-ES" sz="1300" b="1" i="0" u="none" strike="noStrike" dirty="0">
                        <a:solidFill>
                          <a:srgbClr val="000000"/>
                        </a:solidFill>
                        <a:effectLst/>
                        <a:latin typeface="Calibri" panose="020F0502020204030204" pitchFamily="34" charset="0"/>
                      </a:endParaRP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effectLst/>
                          <a:latin typeface="Calibri" panose="020F0502020204030204" pitchFamily="34" charset="0"/>
                        </a:rPr>
                        <a:t>Realizar  jornada de </a:t>
                      </a:r>
                      <a:r>
                        <a:rPr lang="es-ES" sz="1000" b="0" i="0" u="none" strike="noStrike" dirty="0" smtClean="0">
                          <a:solidFill>
                            <a:srgbClr val="000000"/>
                          </a:solidFill>
                          <a:effectLst/>
                          <a:latin typeface="Calibri" panose="020F0502020204030204" pitchFamily="34" charset="0"/>
                        </a:rPr>
                        <a:t>capacitación y mesas de trabajo </a:t>
                      </a:r>
                      <a:r>
                        <a:rPr lang="es-ES" sz="1000" b="0" i="0" u="none" strike="noStrike" dirty="0">
                          <a:solidFill>
                            <a:srgbClr val="000000"/>
                          </a:solidFill>
                          <a:effectLst/>
                          <a:latin typeface="Calibri" panose="020F0502020204030204" pitchFamily="34" charset="0"/>
                        </a:rPr>
                        <a:t>para  articuladores de participación del </a:t>
                      </a:r>
                      <a:r>
                        <a:rPr lang="es-ES" sz="1000" b="0" i="0" u="none" strike="noStrike" dirty="0" err="1">
                          <a:solidFill>
                            <a:srgbClr val="000000"/>
                          </a:solidFill>
                          <a:effectLst/>
                          <a:latin typeface="Calibri" panose="020F0502020204030204" pitchFamily="34" charset="0"/>
                        </a:rPr>
                        <a:t>MinJusticia</a:t>
                      </a:r>
                      <a:r>
                        <a:rPr lang="es-ES" sz="1000" b="0" i="0" u="none" strike="noStrike" dirty="0">
                          <a:solidFill>
                            <a:srgbClr val="000000"/>
                          </a:solidFill>
                          <a:effectLst/>
                          <a:latin typeface="Calibri" panose="020F0502020204030204" pitchFamily="34" charset="0"/>
                        </a:rPr>
                        <a:t/>
                      </a:r>
                      <a:br>
                        <a:rPr lang="es-ES" sz="1000" b="0" i="0" u="none" strike="noStrike" dirty="0">
                          <a:solidFill>
                            <a:srgbClr val="000000"/>
                          </a:solidFill>
                          <a:effectLst/>
                          <a:latin typeface="Calibri" panose="020F0502020204030204" pitchFamily="34" charset="0"/>
                        </a:rPr>
                      </a:br>
                      <a:endParaRPr lang="es-ES" sz="10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 </a:t>
                      </a:r>
                      <a:r>
                        <a:rPr lang="es-CO" sz="1000" b="0" i="0" u="none" strike="noStrike" dirty="0" smtClean="0">
                          <a:solidFill>
                            <a:srgbClr val="000000"/>
                          </a:solidFill>
                          <a:effectLst/>
                          <a:latin typeface="Calibri" panose="020F0502020204030204" pitchFamily="34" charset="0"/>
                        </a:rPr>
                        <a:t>Virtual</a:t>
                      </a:r>
                      <a:endParaRPr lang="es-CO" sz="10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Interno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s-CO"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1120">
                <a:tc vMerge="1">
                  <a:txBody>
                    <a:bodyPr/>
                    <a:lstStyle/>
                    <a:p>
                      <a:endParaRPr lang="es-CO"/>
                    </a:p>
                  </a:txBody>
                  <a:tcPr/>
                </a:tc>
                <a:tc>
                  <a:txBody>
                    <a:bodyPr/>
                    <a:lstStyle/>
                    <a:p>
                      <a:pPr algn="ctr" fontAlgn="ctr"/>
                      <a:r>
                        <a:rPr lang="es-ES" sz="1000" b="0" i="0" u="none" strike="noStrike" dirty="0">
                          <a:solidFill>
                            <a:srgbClr val="000000"/>
                          </a:solidFill>
                          <a:effectLst/>
                          <a:latin typeface="Calibri" panose="020F0502020204030204" pitchFamily="34" charset="0"/>
                        </a:rPr>
                        <a:t>Realizar  jornada de </a:t>
                      </a:r>
                      <a:r>
                        <a:rPr lang="es-ES" sz="1000" b="0" i="0" u="none" strike="noStrike" dirty="0" smtClean="0">
                          <a:solidFill>
                            <a:srgbClr val="000000"/>
                          </a:solidFill>
                          <a:effectLst/>
                          <a:latin typeface="Calibri" panose="020F0502020204030204" pitchFamily="34" charset="0"/>
                        </a:rPr>
                        <a:t>socialización </a:t>
                      </a:r>
                      <a:r>
                        <a:rPr lang="es-ES" sz="1000" b="0" i="0" u="none" strike="noStrike" dirty="0">
                          <a:solidFill>
                            <a:srgbClr val="000000"/>
                          </a:solidFill>
                          <a:effectLst/>
                          <a:latin typeface="Calibri" panose="020F0502020204030204" pitchFamily="34" charset="0"/>
                        </a:rPr>
                        <a:t>del informe de dialogo con los grupos de valor, para  articuladores de participación del </a:t>
                      </a:r>
                      <a:r>
                        <a:rPr lang="es-ES" sz="1000" b="0" i="0" u="none" strike="noStrike" dirty="0" err="1">
                          <a:solidFill>
                            <a:srgbClr val="000000"/>
                          </a:solidFill>
                          <a:effectLst/>
                          <a:latin typeface="Calibri" panose="020F0502020204030204" pitchFamily="34" charset="0"/>
                        </a:rPr>
                        <a:t>MinJusticia</a:t>
                      </a:r>
                      <a:endParaRPr lang="es-ES"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 </a:t>
                      </a:r>
                      <a:r>
                        <a:rPr lang="es-CO" sz="1000" b="0" i="0" u="none" strike="noStrike" dirty="0" smtClean="0">
                          <a:solidFill>
                            <a:srgbClr val="000000"/>
                          </a:solidFill>
                          <a:effectLst/>
                          <a:latin typeface="Calibri" panose="020F0502020204030204" pitchFamily="34" charset="0"/>
                        </a:rPr>
                        <a:t>Virtual</a:t>
                      </a:r>
                      <a:endParaRPr lang="es-CO" sz="10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Interno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s-CO"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6669">
                <a:tc vMerge="1">
                  <a:txBody>
                    <a:bodyPr/>
                    <a:lstStyle/>
                    <a:p>
                      <a:endParaRPr lang="es-CO"/>
                    </a:p>
                  </a:txBody>
                  <a:tcPr/>
                </a:tc>
                <a:tc>
                  <a:txBody>
                    <a:bodyPr/>
                    <a:lstStyle/>
                    <a:p>
                      <a:pPr algn="ctr" fontAlgn="ctr"/>
                      <a:r>
                        <a:rPr lang="es-ES" sz="1000" b="0" i="0" u="none" strike="noStrike" dirty="0">
                          <a:solidFill>
                            <a:srgbClr val="000000"/>
                          </a:solidFill>
                          <a:effectLst/>
                          <a:latin typeface="Calibri" panose="020F0502020204030204" pitchFamily="34" charset="0"/>
                        </a:rPr>
                        <a:t>Socialización guía caracterización Grupos de Valor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 </a:t>
                      </a:r>
                      <a:r>
                        <a:rPr lang="es-CO" sz="1000" b="0" i="0" u="none" strike="noStrike" dirty="0" smtClean="0">
                          <a:solidFill>
                            <a:srgbClr val="000000"/>
                          </a:solidFill>
                          <a:effectLst/>
                          <a:latin typeface="Calibri" panose="020F0502020204030204" pitchFamily="34" charset="0"/>
                        </a:rPr>
                        <a:t>Virtual</a:t>
                      </a:r>
                      <a:endParaRPr lang="es-CO" sz="10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Interno/ externo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s-CO"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2230">
                <a:tc vMerge="1">
                  <a:txBody>
                    <a:bodyPr/>
                    <a:lstStyle/>
                    <a:p>
                      <a:endParaRPr lang="es-CO"/>
                    </a:p>
                  </a:txBody>
                  <a:tcPr/>
                </a:tc>
                <a:tc>
                  <a:txBody>
                    <a:bodyPr/>
                    <a:lstStyle/>
                    <a:p>
                      <a:pPr algn="ctr" fontAlgn="ctr"/>
                      <a:r>
                        <a:rPr lang="es-ES" sz="1000" b="0" i="0" u="none" strike="noStrike" dirty="0">
                          <a:solidFill>
                            <a:srgbClr val="000000"/>
                          </a:solidFill>
                          <a:effectLst/>
                          <a:latin typeface="Calibri" panose="020F0502020204030204" pitchFamily="34" charset="0"/>
                        </a:rPr>
                        <a:t>Realizar jornada de seguimiento del Plan de Participación ciudadana con los articuladores del Minjusticia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 </a:t>
                      </a:r>
                      <a:r>
                        <a:rPr lang="es-CO" sz="1000" b="0" i="0" u="none" strike="noStrike" dirty="0" smtClean="0">
                          <a:solidFill>
                            <a:srgbClr val="000000"/>
                          </a:solidFill>
                          <a:effectLst/>
                          <a:latin typeface="Calibri" panose="020F0502020204030204" pitchFamily="34" charset="0"/>
                        </a:rPr>
                        <a:t>Virtual</a:t>
                      </a:r>
                      <a:endParaRPr lang="es-CO" sz="10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Interno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s-CO"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bl>
          </a:graphicData>
        </a:graphic>
      </p:graphicFrame>
    </p:spTree>
    <p:extLst>
      <p:ext uri="{BB962C8B-B14F-4D97-AF65-F5344CB8AC3E}">
        <p14:creationId xmlns:p14="http://schemas.microsoft.com/office/powerpoint/2010/main" val="1800397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E7DD871E-9050-4839-F60E-6051114C0399}"/>
              </a:ext>
            </a:extLst>
          </p:cNvPr>
          <p:cNvSpPr txBox="1"/>
          <p:nvPr/>
        </p:nvSpPr>
        <p:spPr>
          <a:xfrm>
            <a:off x="5242187" y="6372432"/>
            <a:ext cx="1741182" cy="261610"/>
          </a:xfrm>
          <a:prstGeom prst="rect">
            <a:avLst/>
          </a:prstGeom>
          <a:noFill/>
        </p:spPr>
        <p:txBody>
          <a:bodyPr wrap="none" rtlCol="0">
            <a:spAutoFit/>
          </a:bodyPr>
          <a:lstStyle/>
          <a:p>
            <a:r>
              <a:rPr lang="es-CO" sz="1100" b="1">
                <a:solidFill>
                  <a:schemeClr val="bg1"/>
                </a:solidFill>
                <a:latin typeface="Helvetica" pitchFamily="2" charset="0"/>
              </a:rPr>
              <a:t>www.---------------.gov.co</a:t>
            </a:r>
          </a:p>
        </p:txBody>
      </p:sp>
      <p:sp>
        <p:nvSpPr>
          <p:cNvPr id="3" name="CuadroTexto 2">
            <a:extLst>
              <a:ext uri="{FF2B5EF4-FFF2-40B4-BE49-F238E27FC236}">
                <a16:creationId xmlns:a16="http://schemas.microsoft.com/office/drawing/2014/main" xmlns="" id="{667A03BD-31EB-D682-F60A-FD6D5642C612}"/>
              </a:ext>
            </a:extLst>
          </p:cNvPr>
          <p:cNvSpPr txBox="1"/>
          <p:nvPr/>
        </p:nvSpPr>
        <p:spPr>
          <a:xfrm>
            <a:off x="524312" y="1003003"/>
            <a:ext cx="7185170" cy="461665"/>
          </a:xfrm>
          <a:prstGeom prst="rect">
            <a:avLst/>
          </a:prstGeom>
          <a:noFill/>
        </p:spPr>
        <p:txBody>
          <a:bodyPr wrap="square">
            <a:spAutoFit/>
          </a:bodyPr>
          <a:lstStyle/>
          <a:p>
            <a:r>
              <a:rPr lang="es-CO" sz="2400" b="1" dirty="0" smtClean="0"/>
              <a:t>Plan de Trabajo Campaña</a:t>
            </a:r>
            <a:endParaRPr lang="es-CO" sz="2400" b="1" dirty="0"/>
          </a:p>
        </p:txBody>
      </p:sp>
      <p:graphicFrame>
        <p:nvGraphicFramePr>
          <p:cNvPr id="4" name="Tabla 3"/>
          <p:cNvGraphicFramePr>
            <a:graphicFrameLocks noGrp="1"/>
          </p:cNvGraphicFramePr>
          <p:nvPr>
            <p:extLst>
              <p:ext uri="{D42A27DB-BD31-4B8C-83A1-F6EECF244321}">
                <p14:modId xmlns:p14="http://schemas.microsoft.com/office/powerpoint/2010/main" val="1867171478"/>
              </p:ext>
            </p:extLst>
          </p:nvPr>
        </p:nvGraphicFramePr>
        <p:xfrm>
          <a:off x="615606" y="1860871"/>
          <a:ext cx="9022665" cy="4309269"/>
        </p:xfrm>
        <a:graphic>
          <a:graphicData uri="http://schemas.openxmlformats.org/drawingml/2006/table">
            <a:tbl>
              <a:tblPr/>
              <a:tblGrid>
                <a:gridCol w="1625446"/>
                <a:gridCol w="1625446"/>
                <a:gridCol w="863069"/>
                <a:gridCol w="1456428"/>
                <a:gridCol w="863069"/>
                <a:gridCol w="863069"/>
                <a:gridCol w="863069"/>
                <a:gridCol w="863069"/>
              </a:tblGrid>
              <a:tr h="225672">
                <a:tc>
                  <a:txBody>
                    <a:bodyPr/>
                    <a:lstStyle/>
                    <a:p>
                      <a:pPr algn="l" fontAlgn="b"/>
                      <a:r>
                        <a:rPr lang="es-CO" sz="1200" b="1" i="0" u="none" strike="noStrike" dirty="0">
                          <a:solidFill>
                            <a:srgbClr val="000000"/>
                          </a:solidFill>
                          <a:effectLst/>
                          <a:latin typeface="Calibri" panose="020F0502020204030204" pitchFamily="34" charset="0"/>
                        </a:rPr>
                        <a:t>Estrategia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a:solidFill>
                            <a:srgbClr val="000000"/>
                          </a:solidFill>
                          <a:effectLst/>
                          <a:latin typeface="Calibri" panose="020F0502020204030204" pitchFamily="34" charset="0"/>
                        </a:rPr>
                        <a:t>Acciones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a:solidFill>
                            <a:srgbClr val="000000"/>
                          </a:solidFill>
                          <a:effectLst/>
                          <a:latin typeface="Calibri" panose="020F0502020204030204" pitchFamily="34" charset="0"/>
                        </a:rPr>
                        <a:t>Canal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a:solidFill>
                            <a:srgbClr val="000000"/>
                          </a:solidFill>
                          <a:effectLst/>
                          <a:latin typeface="Calibri" panose="020F0502020204030204" pitchFamily="34" charset="0"/>
                        </a:rPr>
                        <a:t>Grupo de valor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a:solidFill>
                            <a:srgbClr val="000000"/>
                          </a:solidFill>
                          <a:effectLst/>
                          <a:latin typeface="Calibri" panose="020F0502020204030204" pitchFamily="34" charset="0"/>
                        </a:rPr>
                        <a:t>Trimestre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a:solidFill>
                            <a:srgbClr val="000000"/>
                          </a:solidFill>
                          <a:effectLst/>
                          <a:latin typeface="Calibri" panose="020F0502020204030204" pitchFamily="34" charset="0"/>
                        </a:rPr>
                        <a:t>Trimestre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a:solidFill>
                            <a:srgbClr val="000000"/>
                          </a:solidFill>
                          <a:effectLst/>
                          <a:latin typeface="Calibri" panose="020F0502020204030204" pitchFamily="34" charset="0"/>
                        </a:rPr>
                        <a:t>Trimestre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a:solidFill>
                            <a:srgbClr val="000000"/>
                          </a:solidFill>
                          <a:effectLst/>
                          <a:latin typeface="Calibri" panose="020F0502020204030204" pitchFamily="34" charset="0"/>
                        </a:rPr>
                        <a:t>Trimestre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89557">
                <a:tc rowSpan="3">
                  <a:txBody>
                    <a:bodyPr/>
                    <a:lstStyle/>
                    <a:p>
                      <a:pPr algn="ctr" fontAlgn="b"/>
                      <a:r>
                        <a:rPr lang="es-ES" sz="1400" b="1" i="0" u="none" strike="noStrike" dirty="0">
                          <a:solidFill>
                            <a:srgbClr val="000000"/>
                          </a:solidFill>
                          <a:effectLst/>
                          <a:latin typeface="Calibri" panose="020F0502020204030204" pitchFamily="34" charset="0"/>
                        </a:rPr>
                        <a:t>Fortalecimiento de las condiciones institucionales para la promoción de la participación</a:t>
                      </a:r>
                      <a:br>
                        <a:rPr lang="es-ES" sz="1400" b="1" i="0" u="none" strike="noStrike" dirty="0">
                          <a:solidFill>
                            <a:srgbClr val="000000"/>
                          </a:solidFill>
                          <a:effectLst/>
                          <a:latin typeface="Calibri" panose="020F0502020204030204" pitchFamily="34" charset="0"/>
                        </a:rPr>
                      </a:br>
                      <a:endParaRPr lang="es-ES" sz="1400" b="1" i="0" u="none" strike="noStrike" dirty="0">
                        <a:solidFill>
                          <a:srgbClr val="000000"/>
                        </a:solidFill>
                        <a:effectLst/>
                        <a:latin typeface="Calibri" panose="020F0502020204030204" pitchFamily="34" charset="0"/>
                      </a:endParaRP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dirty="0" err="1">
                          <a:solidFill>
                            <a:srgbClr val="000000"/>
                          </a:solidFill>
                          <a:effectLst/>
                          <a:latin typeface="Calibri" panose="020F0502020204030204" pitchFamily="34" charset="0"/>
                        </a:rPr>
                        <a:t>Socializacion</a:t>
                      </a:r>
                      <a:r>
                        <a:rPr lang="es-ES" sz="1100" b="0" i="0" u="none" strike="noStrike" dirty="0">
                          <a:solidFill>
                            <a:srgbClr val="000000"/>
                          </a:solidFill>
                          <a:effectLst/>
                          <a:latin typeface="Calibri" panose="020F0502020204030204" pitchFamily="34" charset="0"/>
                        </a:rPr>
                        <a:t> y seguimiento Plan de Participación Ciudadano 2023 a los grupos de valor de Minjusticia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Virtual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Interno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206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s-CO" sz="1100" b="0" i="0" u="none" strike="noStrike" dirty="0">
                          <a:solidFill>
                            <a:srgbClr val="00206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1504483">
                <a:tc vMerge="1">
                  <a:txBody>
                    <a:bodyPr/>
                    <a:lstStyle/>
                    <a:p>
                      <a:endParaRPr lang="es-CO"/>
                    </a:p>
                  </a:txBody>
                  <a:tcPr/>
                </a:tc>
                <a:tc>
                  <a:txBody>
                    <a:bodyPr/>
                    <a:lstStyle/>
                    <a:p>
                      <a:pPr algn="ctr" fontAlgn="ctr"/>
                      <a:r>
                        <a:rPr lang="es-ES" sz="1100" b="0" i="0" u="none" strike="noStrike" dirty="0">
                          <a:solidFill>
                            <a:srgbClr val="000000"/>
                          </a:solidFill>
                          <a:effectLst/>
                          <a:latin typeface="Calibri" panose="020F0502020204030204" pitchFamily="34" charset="0"/>
                        </a:rPr>
                        <a:t>Acompañamiento y </a:t>
                      </a:r>
                      <a:r>
                        <a:rPr lang="es-ES" sz="1100" b="0" i="0" u="none" strike="noStrike" dirty="0" smtClean="0">
                          <a:solidFill>
                            <a:srgbClr val="000000"/>
                          </a:solidFill>
                          <a:effectLst/>
                          <a:latin typeface="Calibri" panose="020F0502020204030204" pitchFamily="34" charset="0"/>
                        </a:rPr>
                        <a:t>participación </a:t>
                      </a:r>
                      <a:r>
                        <a:rPr lang="es-ES" sz="1100" b="0" i="0" u="none" strike="noStrike" dirty="0">
                          <a:solidFill>
                            <a:srgbClr val="000000"/>
                          </a:solidFill>
                          <a:effectLst/>
                          <a:latin typeface="Calibri" panose="020F0502020204030204" pitchFamily="34" charset="0"/>
                        </a:rPr>
                        <a:t>en las Ferias del Servicio al Ciudadano "</a:t>
                      </a:r>
                      <a:r>
                        <a:rPr lang="es-ES" sz="1100" b="0" i="0" u="none" strike="noStrike" dirty="0" err="1">
                          <a:solidFill>
                            <a:srgbClr val="000000"/>
                          </a:solidFill>
                          <a:effectLst/>
                          <a:latin typeface="Calibri" panose="020F0502020204030204" pitchFamily="34" charset="0"/>
                        </a:rPr>
                        <a:t>Juntanzas"realizadas</a:t>
                      </a:r>
                      <a:r>
                        <a:rPr lang="es-ES" sz="1100" b="0" i="0" u="none" strike="noStrike" dirty="0">
                          <a:solidFill>
                            <a:srgbClr val="000000"/>
                          </a:solidFill>
                          <a:effectLst/>
                          <a:latin typeface="Calibri" panose="020F0502020204030204" pitchFamily="34" charset="0"/>
                        </a:rPr>
                        <a:t> por el DAFP.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smtClean="0">
                          <a:solidFill>
                            <a:srgbClr val="000000"/>
                          </a:solidFill>
                          <a:effectLst/>
                          <a:latin typeface="Calibri" panose="020F0502020204030204" pitchFamily="34" charset="0"/>
                        </a:rPr>
                        <a:t>Presencia</a:t>
                      </a:r>
                      <a:endParaRPr lang="es-CO" sz="11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smtClean="0">
                          <a:solidFill>
                            <a:srgbClr val="000000"/>
                          </a:solidFill>
                          <a:effectLst/>
                          <a:latin typeface="Calibri" panose="020F0502020204030204" pitchFamily="34" charset="0"/>
                        </a:rPr>
                        <a:t>Interno/ externo</a:t>
                      </a:r>
                      <a:endParaRPr lang="es-CO" sz="11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1289557">
                <a:tc vMerge="1">
                  <a:txBody>
                    <a:bodyPr/>
                    <a:lstStyle/>
                    <a:p>
                      <a:endParaRPr lang="es-CO"/>
                    </a:p>
                  </a:txBody>
                  <a:tcPr/>
                </a:tc>
                <a:tc>
                  <a:txBody>
                    <a:bodyPr/>
                    <a:lstStyle/>
                    <a:p>
                      <a:pPr algn="ctr" fontAlgn="ctr"/>
                      <a:r>
                        <a:rPr lang="es-ES" sz="1100" b="0" i="0" u="none" strike="noStrike" dirty="0" err="1">
                          <a:solidFill>
                            <a:srgbClr val="000000"/>
                          </a:solidFill>
                          <a:effectLst/>
                          <a:latin typeface="Calibri" panose="020F0502020204030204" pitchFamily="34" charset="0"/>
                        </a:rPr>
                        <a:t>Construccion</a:t>
                      </a:r>
                      <a:r>
                        <a:rPr lang="es-ES" sz="1100" b="0" i="0" u="none" strike="noStrike" dirty="0">
                          <a:solidFill>
                            <a:srgbClr val="000000"/>
                          </a:solidFill>
                          <a:effectLst/>
                          <a:latin typeface="Calibri" panose="020F0502020204030204" pitchFamily="34" charset="0"/>
                        </a:rPr>
                        <a:t> y participación en los 3 </a:t>
                      </a:r>
                      <a:r>
                        <a:rPr lang="es-ES" sz="1100" b="0" i="0" u="none" strike="noStrike" dirty="0" err="1">
                          <a:solidFill>
                            <a:srgbClr val="000000"/>
                          </a:solidFill>
                          <a:effectLst/>
                          <a:latin typeface="Calibri" panose="020F0502020204030204" pitchFamily="34" charset="0"/>
                        </a:rPr>
                        <a:t>cafes</a:t>
                      </a:r>
                      <a:r>
                        <a:rPr lang="es-ES" sz="1100" b="0" i="0" u="none" strike="noStrike" dirty="0">
                          <a:solidFill>
                            <a:srgbClr val="000000"/>
                          </a:solidFill>
                          <a:effectLst/>
                          <a:latin typeface="Calibri" panose="020F0502020204030204" pitchFamily="34" charset="0"/>
                        </a:rPr>
                        <a:t> del mundo desarrollados por Minjusticia.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dirty="0" smtClean="0">
                          <a:solidFill>
                            <a:srgbClr val="000000"/>
                          </a:solidFill>
                          <a:effectLst/>
                          <a:latin typeface="Calibri" panose="020F0502020204030204" pitchFamily="34" charset="0"/>
                        </a:rPr>
                        <a:t>Presencial</a:t>
                      </a:r>
                      <a:endParaRPr lang="es-CO" sz="11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Interno/ externo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bl>
          </a:graphicData>
        </a:graphic>
      </p:graphicFrame>
    </p:spTree>
    <p:extLst>
      <p:ext uri="{BB962C8B-B14F-4D97-AF65-F5344CB8AC3E}">
        <p14:creationId xmlns:p14="http://schemas.microsoft.com/office/powerpoint/2010/main" val="3230505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BD22655-A2E8-EA37-4C88-45AE1B5CAC32}"/>
              </a:ext>
            </a:extLst>
          </p:cNvPr>
          <p:cNvSpPr txBox="1"/>
          <p:nvPr/>
        </p:nvSpPr>
        <p:spPr>
          <a:xfrm>
            <a:off x="675312" y="1008537"/>
            <a:ext cx="9559257" cy="461665"/>
          </a:xfrm>
          <a:prstGeom prst="rect">
            <a:avLst/>
          </a:prstGeom>
          <a:noFill/>
        </p:spPr>
        <p:txBody>
          <a:bodyPr wrap="square">
            <a:spAutoFit/>
          </a:bodyPr>
          <a:lstStyle/>
          <a:p>
            <a:r>
              <a:rPr lang="es-CO" sz="2400" b="1" dirty="0"/>
              <a:t>Plan de Trabajo Campaña</a:t>
            </a:r>
          </a:p>
        </p:txBody>
      </p:sp>
      <p:sp>
        <p:nvSpPr>
          <p:cNvPr id="10" name="Rectángulo 9">
            <a:extLst>
              <a:ext uri="{FF2B5EF4-FFF2-40B4-BE49-F238E27FC236}">
                <a16:creationId xmlns:a16="http://schemas.microsoft.com/office/drawing/2014/main" xmlns="" id="{370C36CC-0015-D141-6631-1C55FB738138}"/>
              </a:ext>
            </a:extLst>
          </p:cNvPr>
          <p:cNvSpPr/>
          <p:nvPr/>
        </p:nvSpPr>
        <p:spPr>
          <a:xfrm>
            <a:off x="2466364" y="1820548"/>
            <a:ext cx="8183458" cy="400110"/>
          </a:xfrm>
          <a:prstGeom prst="rect">
            <a:avLst/>
          </a:prstGeom>
        </p:spPr>
        <p:txBody>
          <a:bodyPr wrap="square">
            <a:spAutoFit/>
          </a:bodyPr>
          <a:lstStyle/>
          <a:p>
            <a:endParaRPr lang="es-CO" sz="2000" b="1" dirty="0">
              <a:solidFill>
                <a:srgbClr val="00206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2787097653"/>
              </p:ext>
            </p:extLst>
          </p:nvPr>
        </p:nvGraphicFramePr>
        <p:xfrm>
          <a:off x="840261" y="1614616"/>
          <a:ext cx="9037596" cy="4562347"/>
        </p:xfrm>
        <a:graphic>
          <a:graphicData uri="http://schemas.openxmlformats.org/drawingml/2006/table">
            <a:tbl>
              <a:tblPr/>
              <a:tblGrid>
                <a:gridCol w="1628136"/>
                <a:gridCol w="1628136"/>
                <a:gridCol w="864497"/>
                <a:gridCol w="1458839"/>
                <a:gridCol w="864497"/>
                <a:gridCol w="864497"/>
                <a:gridCol w="864497"/>
                <a:gridCol w="864497"/>
              </a:tblGrid>
              <a:tr h="207829">
                <a:tc>
                  <a:txBody>
                    <a:bodyPr/>
                    <a:lstStyle/>
                    <a:p>
                      <a:pPr algn="l" fontAlgn="b"/>
                      <a:r>
                        <a:rPr lang="es-CO" sz="1200" b="1" i="0" u="none" strike="noStrike" dirty="0">
                          <a:solidFill>
                            <a:srgbClr val="000000"/>
                          </a:solidFill>
                          <a:effectLst/>
                          <a:latin typeface="Calibri" panose="020F0502020204030204" pitchFamily="34" charset="0"/>
                        </a:rPr>
                        <a:t>Estrategia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a:solidFill>
                            <a:srgbClr val="000000"/>
                          </a:solidFill>
                          <a:effectLst/>
                          <a:latin typeface="Calibri" panose="020F0502020204030204" pitchFamily="34" charset="0"/>
                        </a:rPr>
                        <a:t>Acciones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a:solidFill>
                            <a:srgbClr val="000000"/>
                          </a:solidFill>
                          <a:effectLst/>
                          <a:latin typeface="Calibri" panose="020F0502020204030204" pitchFamily="34" charset="0"/>
                        </a:rPr>
                        <a:t>Canal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a:solidFill>
                            <a:srgbClr val="000000"/>
                          </a:solidFill>
                          <a:effectLst/>
                          <a:latin typeface="Calibri" panose="020F0502020204030204" pitchFamily="34" charset="0"/>
                        </a:rPr>
                        <a:t>Grupo de valor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a:solidFill>
                            <a:srgbClr val="000000"/>
                          </a:solidFill>
                          <a:effectLst/>
                          <a:latin typeface="Calibri" panose="020F0502020204030204" pitchFamily="34" charset="0"/>
                        </a:rPr>
                        <a:t>Trimestre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a:solidFill>
                            <a:srgbClr val="000000"/>
                          </a:solidFill>
                          <a:effectLst/>
                          <a:latin typeface="Calibri" panose="020F0502020204030204" pitchFamily="34" charset="0"/>
                        </a:rPr>
                        <a:t>Trimestre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a:solidFill>
                            <a:srgbClr val="000000"/>
                          </a:solidFill>
                          <a:effectLst/>
                          <a:latin typeface="Calibri" panose="020F0502020204030204" pitchFamily="34" charset="0"/>
                        </a:rPr>
                        <a:t>Trimestre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a:solidFill>
                            <a:srgbClr val="000000"/>
                          </a:solidFill>
                          <a:effectLst/>
                          <a:latin typeface="Calibri" panose="020F0502020204030204" pitchFamily="34" charset="0"/>
                        </a:rPr>
                        <a:t>Trimestre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87595">
                <a:tc rowSpan="4">
                  <a:txBody>
                    <a:bodyPr/>
                    <a:lstStyle/>
                    <a:p>
                      <a:pPr algn="ctr" fontAlgn="b"/>
                      <a:r>
                        <a:rPr lang="es-ES" sz="1400" b="1" i="0" u="none" strike="noStrike">
                          <a:solidFill>
                            <a:srgbClr val="000000"/>
                          </a:solidFill>
                          <a:effectLst/>
                          <a:latin typeface="Calibri" panose="020F0502020204030204" pitchFamily="34" charset="0"/>
                        </a:rPr>
                        <a:t>Fomento de la cultura de la participación en la gestión </a:t>
                      </a:r>
                      <a:br>
                        <a:rPr lang="es-ES" sz="1400" b="1" i="0" u="none" strike="noStrike">
                          <a:solidFill>
                            <a:srgbClr val="000000"/>
                          </a:solidFill>
                          <a:effectLst/>
                          <a:latin typeface="Calibri" panose="020F0502020204030204" pitchFamily="34" charset="0"/>
                        </a:rPr>
                      </a:br>
                      <a:endParaRPr lang="es-ES" sz="1400" b="1" i="0" u="none" strike="noStrike">
                        <a:solidFill>
                          <a:srgbClr val="000000"/>
                        </a:solidFill>
                        <a:effectLst/>
                        <a:latin typeface="Calibri" panose="020F0502020204030204" pitchFamily="34" charset="0"/>
                      </a:endParaRP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Notas de prensa en el portal gov.co “El  MinJusticia se fortalece con la participación de la ciudadanía”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Virtual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Externo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s-CO" sz="1100" b="0" i="0" u="none" strike="noStrike">
                          <a:solidFill>
                            <a:srgbClr val="00206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206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989663">
                <a:tc vMerge="1">
                  <a:txBody>
                    <a:bodyPr/>
                    <a:lstStyle/>
                    <a:p>
                      <a:endParaRPr lang="es-CO"/>
                    </a:p>
                  </a:txBody>
                  <a:tcPr/>
                </a:tc>
                <a:tc>
                  <a:txBody>
                    <a:bodyPr/>
                    <a:lstStyle/>
                    <a:p>
                      <a:pPr algn="ctr" fontAlgn="ctr"/>
                      <a:r>
                        <a:rPr lang="es-ES" sz="1100" b="0" i="0" u="none" strike="noStrike">
                          <a:solidFill>
                            <a:srgbClr val="000000"/>
                          </a:solidFill>
                          <a:effectLst/>
                          <a:latin typeface="Calibri" panose="020F0502020204030204" pitchFamily="34" charset="0"/>
                        </a:rPr>
                        <a:t>Creación y divulgación el video-Haz parte del plan de participación ciudadana 2023</a:t>
                      </a:r>
                      <a:br>
                        <a:rPr lang="es-ES" sz="1100" b="0" i="0" u="none" strike="noStrike">
                          <a:solidFill>
                            <a:srgbClr val="000000"/>
                          </a:solidFill>
                          <a:effectLst/>
                          <a:latin typeface="Calibri" panose="020F0502020204030204" pitchFamily="34" charset="0"/>
                        </a:rPr>
                      </a:br>
                      <a:endParaRPr lang="es-ES"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Virtual- Redes sociales y Correo Electronico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Externo- Interno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85529">
                <a:tc vMerge="1">
                  <a:txBody>
                    <a:bodyPr/>
                    <a:lstStyle/>
                    <a:p>
                      <a:endParaRPr lang="es-CO"/>
                    </a:p>
                  </a:txBody>
                  <a:tcPr/>
                </a:tc>
                <a:tc>
                  <a:txBody>
                    <a:bodyPr/>
                    <a:lstStyle/>
                    <a:p>
                      <a:pPr algn="ctr" fontAlgn="ctr"/>
                      <a:r>
                        <a:rPr lang="es-ES" sz="1100" b="0" i="0" u="none" strike="noStrike" dirty="0">
                          <a:solidFill>
                            <a:srgbClr val="000000"/>
                          </a:solidFill>
                          <a:effectLst/>
                          <a:latin typeface="Calibri" panose="020F0502020204030204" pitchFamily="34" charset="0"/>
                        </a:rPr>
                        <a:t>Convocatoria a grupos de interés</a:t>
                      </a:r>
                      <a:br>
                        <a:rPr lang="es-ES" sz="1100" b="0" i="0" u="none" strike="noStrike" dirty="0">
                          <a:solidFill>
                            <a:srgbClr val="000000"/>
                          </a:solidFill>
                          <a:effectLst/>
                          <a:latin typeface="Calibri" panose="020F0502020204030204" pitchFamily="34" charset="0"/>
                        </a:rPr>
                      </a:br>
                      <a:r>
                        <a:rPr lang="es-ES" sz="1100" b="0" i="0" u="none" strike="noStrike" dirty="0">
                          <a:solidFill>
                            <a:srgbClr val="000000"/>
                          </a:solidFill>
                          <a:effectLst/>
                          <a:latin typeface="Calibri" panose="020F0502020204030204" pitchFamily="34" charset="0"/>
                        </a:rPr>
                        <a:t>Contenidos ¿ Conoces el Plan de Participación ciudadana</a:t>
                      </a:r>
                      <a:br>
                        <a:rPr lang="es-ES" sz="1100" b="0" i="0" u="none" strike="noStrike" dirty="0">
                          <a:solidFill>
                            <a:srgbClr val="000000"/>
                          </a:solidFill>
                          <a:effectLst/>
                          <a:latin typeface="Calibri" panose="020F0502020204030204" pitchFamily="34" charset="0"/>
                        </a:rPr>
                      </a:br>
                      <a:endParaRPr lang="es-E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Virtual- Redes Sociales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Externo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91731">
                <a:tc vMerge="1">
                  <a:txBody>
                    <a:bodyPr/>
                    <a:lstStyle/>
                    <a:p>
                      <a:endParaRPr lang="es-CO"/>
                    </a:p>
                  </a:txBody>
                  <a:tcPr/>
                </a:tc>
                <a:tc>
                  <a:txBody>
                    <a:bodyPr/>
                    <a:lstStyle/>
                    <a:p>
                      <a:pPr algn="ctr" fontAlgn="ctr"/>
                      <a:r>
                        <a:rPr lang="es-ES" sz="1100" b="0" i="0" u="none" strike="noStrike" dirty="0" err="1">
                          <a:solidFill>
                            <a:srgbClr val="000000"/>
                          </a:solidFill>
                          <a:effectLst/>
                          <a:latin typeface="Calibri" panose="020F0502020204030204" pitchFamily="34" charset="0"/>
                        </a:rPr>
                        <a:t>Creacion</a:t>
                      </a:r>
                      <a:r>
                        <a:rPr lang="es-ES" sz="1100" b="0" i="0" u="none" strike="noStrike" dirty="0">
                          <a:solidFill>
                            <a:srgbClr val="000000"/>
                          </a:solidFill>
                          <a:effectLst/>
                          <a:latin typeface="Calibri" panose="020F0502020204030204" pitchFamily="34" charset="0"/>
                        </a:rPr>
                        <a:t> y </a:t>
                      </a:r>
                      <a:r>
                        <a:rPr lang="es-ES" sz="1100" b="0" i="0" u="none" strike="noStrike" dirty="0" err="1">
                          <a:solidFill>
                            <a:srgbClr val="000000"/>
                          </a:solidFill>
                          <a:effectLst/>
                          <a:latin typeface="Calibri" panose="020F0502020204030204" pitchFamily="34" charset="0"/>
                        </a:rPr>
                        <a:t>divulgacion</a:t>
                      </a:r>
                      <a:r>
                        <a:rPr lang="es-ES" sz="1100" b="0" i="0" u="none" strike="noStrike" dirty="0">
                          <a:solidFill>
                            <a:srgbClr val="000000"/>
                          </a:solidFill>
                          <a:effectLst/>
                          <a:latin typeface="Calibri" panose="020F0502020204030204" pitchFamily="34" charset="0"/>
                        </a:rPr>
                        <a:t> video- Importancia del Plan de Participación ciudadana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Virtual- Redes sociales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Externo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958197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BIERNO DEL CAMBIO">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81cc8fc0-8d1e-4295-8f37-5d076116407c">2TV4CCKVFCYA-327339268-443</_dlc_DocId>
    <_dlc_DocIdUrl xmlns="81cc8fc0-8d1e-4295-8f37-5d076116407c">
      <Url>https://www.minjusticia.gov.co/servicio-ciudadano/_layouts/15/DocIdRedir.aspx?ID=2TV4CCKVFCYA-327339268-443</Url>
      <Description>2TV4CCKVFCYA-327339268-443</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o" ma:contentTypeID="0x01010041D9B3A7E810704192948A19B3CC5B80" ma:contentTypeVersion="1" ma:contentTypeDescription="Crear nuevo documento." ma:contentTypeScope="" ma:versionID="3f6fa390ab0ca861e1ca19160ebe8b05">
  <xsd:schema xmlns:xsd="http://www.w3.org/2001/XMLSchema" xmlns:xs="http://www.w3.org/2001/XMLSchema" xmlns:p="http://schemas.microsoft.com/office/2006/metadata/properties" xmlns:ns1="http://schemas.microsoft.com/sharepoint/v3" xmlns:ns2="81cc8fc0-8d1e-4295-8f37-5d076116407c" targetNamespace="http://schemas.microsoft.com/office/2006/metadata/properties" ma:root="true" ma:fieldsID="0ca9f3ac2d15db8bb029348aee8f1b74" ns1:_="" ns2:_="">
    <xsd:import namespace="http://schemas.microsoft.com/sharepoint/v3"/>
    <xsd:import namespace="81cc8fc0-8d1e-4295-8f37-5d076116407c"/>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cc8fc0-8d1e-4295-8f37-5d076116407c" elementFormDefault="qualified">
    <xsd:import namespace="http://schemas.microsoft.com/office/2006/documentManagement/types"/>
    <xsd:import namespace="http://schemas.microsoft.com/office/infopath/2007/PartnerControls"/>
    <xsd:element name="_dlc_DocId" ma:index="10" nillable="true" ma:displayName="Valor de Id. de documento" ma:description="El valor del identificador de documento asignado a este elemento." ma:internalName="_dlc_DocId" ma:readOnly="true">
      <xsd:simpleType>
        <xsd:restriction base="dms:Text"/>
      </xsd:simpleType>
    </xsd:element>
    <xsd:element name="_dlc_DocIdUrl" ma:index="11"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954CF4-1793-4F76-B4A8-B8CF662795A6}"/>
</file>

<file path=customXml/itemProps2.xml><?xml version="1.0" encoding="utf-8"?>
<ds:datastoreItem xmlns:ds="http://schemas.openxmlformats.org/officeDocument/2006/customXml" ds:itemID="{A43B38D5-9797-4E5C-9244-2C77802A0F88}"/>
</file>

<file path=customXml/itemProps3.xml><?xml version="1.0" encoding="utf-8"?>
<ds:datastoreItem xmlns:ds="http://schemas.openxmlformats.org/officeDocument/2006/customXml" ds:itemID="{B6CA7C5D-5E37-4F4D-96D8-2E847D68E76E}"/>
</file>

<file path=customXml/itemProps4.xml><?xml version="1.0" encoding="utf-8"?>
<ds:datastoreItem xmlns:ds="http://schemas.openxmlformats.org/officeDocument/2006/customXml" ds:itemID="{483198D0-FD6B-4079-B2A0-F015650514C0}"/>
</file>

<file path=docProps/app.xml><?xml version="1.0" encoding="utf-8"?>
<Properties xmlns="http://schemas.openxmlformats.org/officeDocument/2006/extended-properties" xmlns:vt="http://schemas.openxmlformats.org/officeDocument/2006/docPropsVTypes">
  <TotalTime>320</TotalTime>
  <Words>1227</Words>
  <Application>Microsoft Office PowerPoint</Application>
  <PresentationFormat>Panorámica</PresentationFormat>
  <Paragraphs>326</Paragraphs>
  <Slides>19</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19</vt:i4>
      </vt:variant>
    </vt:vector>
  </HeadingPairs>
  <TitlesOfParts>
    <vt:vector size="29" baseType="lpstr">
      <vt:lpstr>Arial</vt:lpstr>
      <vt:lpstr>Arial MT</vt:lpstr>
      <vt:lpstr>Calibri</vt:lpstr>
      <vt:lpstr>Helvetica</vt:lpstr>
      <vt:lpstr>Montserrat Medium</vt:lpstr>
      <vt:lpstr>Montserrat SemiBold</vt:lpstr>
      <vt:lpstr>Times New Roman</vt:lpstr>
      <vt:lpstr>Trebuchet MS</vt:lpstr>
      <vt:lpstr>Work Sans SemiBold</vt:lpstr>
      <vt:lpstr>Tema de Office</vt:lpstr>
      <vt:lpstr>Campaña de cualificación  institucional a grupos de interés  internos y externos sobre  participación ciudadana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William Camilo  Baracaldo Godoy</dc:creator>
  <cp:lastModifiedBy>JAVIER ANDRES VIDAL MELO</cp:lastModifiedBy>
  <cp:revision>108</cp:revision>
  <dcterms:created xsi:type="dcterms:W3CDTF">2023-05-08T00:34:42Z</dcterms:created>
  <dcterms:modified xsi:type="dcterms:W3CDTF">2023-07-04T21:26:36Z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0x01010041D9B3A7E810704192948A19B3CC5B80</vt:lpwstr>
  </property>
  <property fmtid="{D5CDD505-2E9C-101B-9397-08002B2CF9AE}" pid="3" name="_dlc_DocIdItemGuid">
    <vt:lpwstr>844544de-f228-48dd-9781-2fa1bd798f64</vt:lpwstr>
  </property>
</Properties>
</file>