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authors.xml" ContentType="application/vnd.ms-powerpoint.author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8" r:id="rId3"/>
    <p:sldId id="2147174410" r:id="rId4"/>
    <p:sldId id="2145706751" r:id="rId5"/>
    <p:sldId id="2147174426" r:id="rId6"/>
    <p:sldId id="2147174427" r:id="rId7"/>
    <p:sldId id="2147174428" r:id="rId8"/>
    <p:sldId id="2147174429" r:id="rId9"/>
    <p:sldId id="2147174430" r:id="rId10"/>
    <p:sldId id="2147174431" r:id="rId11"/>
    <p:sldId id="2147174432" r:id="rId12"/>
    <p:sldId id="2147174433" r:id="rId13"/>
    <p:sldId id="2147174434" r:id="rId14"/>
    <p:sldId id="2147174435" r:id="rId15"/>
    <p:sldId id="2147174436" r:id="rId16"/>
    <p:sldId id="2147174425" r:id="rId17"/>
    <p:sldId id="2147174437" r:id="rId18"/>
    <p:sldId id="2147174438" r:id="rId19"/>
    <p:sldId id="267" r:id="rId2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39F427-85F0-D021-898B-F2BEB15EBF5C}" name="OMAR ENRIQUE HANGGI VALOYES" initials="OH" userId="S::omar.hanggi@minjusticia.gov.co::ce3d3fcb-b567-4451-9432-9ec534e87ebc" providerId="AD"/>
  <p188:author id="{F78E8E57-44BE-973E-7624-E7EFE4AA3829}" name="alejandro barrantes" initials="ab" userId="ff9ed2dc9e7313a5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5083"/>
    <a:srgbClr val="A9DE64"/>
    <a:srgbClr val="FFDA6B"/>
    <a:srgbClr val="93AAF2"/>
    <a:srgbClr val="DFCEFF"/>
    <a:srgbClr val="E3BBF6"/>
    <a:srgbClr val="8EE0E6"/>
    <a:srgbClr val="FCD2C3"/>
    <a:srgbClr val="EDB1D6"/>
    <a:srgbClr val="93BB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03" autoAdjust="0"/>
    <p:restoredTop sz="92712"/>
  </p:normalViewPr>
  <p:slideViewPr>
    <p:cSldViewPr snapToGrid="0">
      <p:cViewPr>
        <p:scale>
          <a:sx n="75" d="100"/>
          <a:sy n="75" d="100"/>
        </p:scale>
        <p:origin x="2214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DE8F55E-3564-59E0-6AB4-0A68F59932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C491CA-AD82-21DA-B6AF-104C3C6492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5CE21-4FFD-43E4-9BE1-44B69E389DE4}" type="datetimeFigureOut">
              <a:rPr lang="es-CO" smtClean="0"/>
              <a:t>19/01/2026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018EA8-D50D-6048-06A1-98CC923A5F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885154-3EB1-CC47-4591-C970E8A90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97CF-0428-44F3-9C91-0685A4FB6EB6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0061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195B6-43F4-694A-915A-404E166E820E}" type="datetimeFigureOut">
              <a:rPr lang="es-CO" smtClean="0"/>
              <a:t>19/01/2026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22E72-1C70-A24B-8C24-6806283168E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44839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22E72-1C70-A24B-8C24-6806283168E0}" type="slidenum">
              <a:rPr lang="es-CO" smtClean="0"/>
              <a:t>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36668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C3A3-FFBD-827F-1823-7892319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D4BCCE-1F75-2F91-EB78-956C5E9EA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95BD71-4A7A-8297-BEEE-52A77987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9C3E21-31EC-1863-0075-5675D824D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22E72-1C70-A24B-8C24-6806283168E0}" type="slidenum">
              <a:rPr lang="es-CO" smtClean="0"/>
              <a:t>13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5426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C3A3-FFBD-827F-1823-7892319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D4BCCE-1F75-2F91-EB78-956C5E9EA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95BD71-4A7A-8297-BEEE-52A77987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9C3E21-31EC-1863-0075-5675D824D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22E72-1C70-A24B-8C24-6806283168E0}" type="slidenum">
              <a:rPr lang="es-CO" smtClean="0"/>
              <a:t>14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20789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C3A3-FFBD-827F-1823-7892319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D4BCCE-1F75-2F91-EB78-956C5E9EA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95BD71-4A7A-8297-BEEE-52A77987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9C3E21-31EC-1863-0075-5675D824D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22E72-1C70-A24B-8C24-6806283168E0}" type="slidenum">
              <a:rPr lang="es-CO" smtClean="0"/>
              <a:t>15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1503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C3A3-FFBD-827F-1823-7892319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D4BCCE-1F75-2F91-EB78-956C5E9EA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95BD71-4A7A-8297-BEEE-52A77987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9C3E21-31EC-1863-0075-5675D824D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22E72-1C70-A24B-8C24-6806283168E0}" type="slidenum">
              <a:rPr lang="es-CO" smtClean="0"/>
              <a:t>17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55859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C3A3-FFBD-827F-1823-7892319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D4BCCE-1F75-2F91-EB78-956C5E9EA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95BD71-4A7A-8297-BEEE-52A77987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9C3E21-31EC-1863-0075-5675D824D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22E72-1C70-A24B-8C24-6806283168E0}" type="slidenum">
              <a:rPr lang="es-CO" smtClean="0"/>
              <a:t>18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12040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22E72-1C70-A24B-8C24-6806283168E0}" type="slidenum">
              <a:rPr lang="es-CO" smtClean="0"/>
              <a:t>19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89994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C3A3-FFBD-827F-1823-7892319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D4BCCE-1F75-2F91-EB78-956C5E9EA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95BD71-4A7A-8297-BEEE-52A77987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9C3E21-31EC-1863-0075-5675D824D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22E72-1C70-A24B-8C24-6806283168E0}" type="slidenum">
              <a:rPr lang="es-CO" smtClean="0"/>
              <a:t>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41424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C3A3-FFBD-827F-1823-7892319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D4BCCE-1F75-2F91-EB78-956C5E9EA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95BD71-4A7A-8297-BEEE-52A77987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9C3E21-31EC-1863-0075-5675D824D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22E72-1C70-A24B-8C24-6806283168E0}" type="slidenum">
              <a:rPr lang="es-CO" smtClean="0"/>
              <a:t>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38031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C3A3-FFBD-827F-1823-7892319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D4BCCE-1F75-2F91-EB78-956C5E9EA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95BD71-4A7A-8297-BEEE-52A77987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9C3E21-31EC-1863-0075-5675D824D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22E72-1C70-A24B-8C24-6806283168E0}" type="slidenum">
              <a:rPr lang="es-CO" smtClean="0"/>
              <a:t>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60219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C3A3-FFBD-827F-1823-7892319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D4BCCE-1F75-2F91-EB78-956C5E9EA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95BD71-4A7A-8297-BEEE-52A77987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9C3E21-31EC-1863-0075-5675D824D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22E72-1C70-A24B-8C24-6806283168E0}" type="slidenum">
              <a:rPr lang="es-CO" smtClean="0"/>
              <a:t>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8937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C3A3-FFBD-827F-1823-7892319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D4BCCE-1F75-2F91-EB78-956C5E9EA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95BD71-4A7A-8297-BEEE-52A77987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9C3E21-31EC-1863-0075-5675D824D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22E72-1C70-A24B-8C24-6806283168E0}" type="slidenum">
              <a:rPr lang="es-CO" smtClean="0"/>
              <a:t>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08382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C3A3-FFBD-827F-1823-7892319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D4BCCE-1F75-2F91-EB78-956C5E9EA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95BD71-4A7A-8297-BEEE-52A77987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9C3E21-31EC-1863-0075-5675D824D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22E72-1C70-A24B-8C24-6806283168E0}" type="slidenum">
              <a:rPr lang="es-CO" smtClean="0"/>
              <a:t>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65758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C3A3-FFBD-827F-1823-7892319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D4BCCE-1F75-2F91-EB78-956C5E9EA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95BD71-4A7A-8297-BEEE-52A77987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9C3E21-31EC-1863-0075-5675D824D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22E72-1C70-A24B-8C24-6806283168E0}" type="slidenum">
              <a:rPr lang="es-CO" smtClean="0"/>
              <a:t>10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512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C3A3-FFBD-827F-1823-7892319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D4BCCE-1F75-2F91-EB78-956C5E9EA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95BD71-4A7A-8297-BEEE-52A77987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9C3E21-31EC-1863-0075-5675D824D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22E72-1C70-A24B-8C24-6806283168E0}" type="slidenum">
              <a:rPr lang="es-CO" smtClean="0"/>
              <a:t>11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58386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0BC7462-2500-5E8F-9EAF-90FABE69D3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19/01/2026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345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822BBE3-AB92-BE0D-1464-5A1A330CC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608" y="0"/>
            <a:ext cx="12213608" cy="687015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15" y="3691053"/>
            <a:ext cx="10157987" cy="2912095"/>
          </a:xfrm>
        </p:spPr>
        <p:txBody>
          <a:bodyPr anchor="b">
            <a:noAutofit/>
          </a:bodyPr>
          <a:lstStyle>
            <a:lvl1pPr>
              <a:defRPr sz="48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115" y="2013414"/>
            <a:ext cx="5080466" cy="1527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56371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833740A-9155-A003-1FA8-341F47EA89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19/01/2026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92472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7540369-50F8-F2C1-8E2F-FC717CD6A1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19/01/2026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77523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80888BF-5AF4-85FB-394F-99160C9AE0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0A0128F-3548-EBBF-BD29-1EB1D245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11771-8F44-52FC-9741-53E17FE3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0D0EFA-890A-CDAE-F1B6-CDA7C84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19/01/2026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3C958-22C5-59D4-D584-C88407A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441F80-8960-189A-2E8E-15505E6A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FA9D7E4-7BA0-40B7-FF99-DD7B5CDE5C94}"/>
              </a:ext>
            </a:extLst>
          </p:cNvPr>
          <p:cNvSpPr/>
          <p:nvPr userDrawn="1"/>
        </p:nvSpPr>
        <p:spPr>
          <a:xfrm>
            <a:off x="0" y="6721474"/>
            <a:ext cx="12192000" cy="136525"/>
          </a:xfrm>
          <a:prstGeom prst="rect">
            <a:avLst/>
          </a:prstGeom>
          <a:solidFill>
            <a:srgbClr val="2550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46970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1F210-8371-C703-B82E-47C593C7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5A348-98B3-3879-5E17-CB0127E64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F33D3A-1132-9B1A-B962-CD60ABDB6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E0D49E-7178-69A3-8F58-4D4C48A6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19/01/2026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CC090-A935-39EC-1352-2703D777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F37035-180E-0152-1228-EECA4427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26693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AB338-F339-66BE-83C6-7A3F6FE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35FC1-EFEA-9E70-C955-E0F46AFA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2A0A90-FD8F-D098-9E3C-8B3903C7E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F47486-611C-6371-6BFF-C8AADB90A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A5BFE2-9B56-F9FE-1317-1698B3D8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8251A3-C7BF-3DF9-1006-6349C94F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19/01/2026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4687DF-C287-0B90-0384-AC46566F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92D22D-0268-7F05-56E0-5963F89C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57333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FE461-F01D-222B-4C7C-57D2AA86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FB908D-19D2-F83C-4039-D58C06EC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19/01/2026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7D68EF-BFF2-A72E-07EE-5E72D7A4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8FE25A-BF2A-CF99-7E87-C956434B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71424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9DC9B7-1E4F-7D26-4BD7-745061F4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19/01/2026</a:t>
            </a:fld>
            <a:endParaRPr lang="es-CO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5816B9-11D6-2A5A-0FD1-DB0FC94D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A788D0-F4D3-2B6C-9239-17F5823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62749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1F9C-4982-DC10-47A7-6087D797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D4D84-B18F-DC4C-91BD-C2D2452F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A5BCA-21FB-4F80-5D90-71B92FADA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4DC66-6DB7-E14E-1352-1E2E2ED4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19/01/2026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AEA652-EF40-005F-FF90-AD253E40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9AB725-99AA-BB55-8E39-F039EB14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5096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65C95-5503-7D88-003E-0E2E5F91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AC4D1E-48F0-A1F3-F9C4-7B875CE88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0E517-DE99-33E7-2751-3A45597C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92408-C707-58E8-CE35-B1C506B7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19/01/2026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5293AC-92C2-E7E4-0ECB-1F609042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B57530-0A48-7CB0-27F9-91E0655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5266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70CD512-11C1-472C-0026-93F8CDB277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15255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5C3E2-E170-9268-25A1-AE60BCD4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DC4665-0C8C-E09A-7C93-4DB3CB0A6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3F176-85B0-9D54-437B-996F56A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19/01/2026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FF4C6-8C08-CBB4-3CE2-59E6FA53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7E2D5-E6C7-D872-FB2D-BAF97048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28054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AB6635-A1FA-05FB-BAB0-2B865D525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005000-C67B-39FC-C963-1BE222E2F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B06B-FF69-1B1F-5058-EED75F49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19/01/2026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1E3432-7CD9-B690-69AF-9AB3EC20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FBBF71-D1BB-B37A-0A5C-4B7A1432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8226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DE2A98E-3D76-220C-BE3A-D11015E6DA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239" y="482601"/>
            <a:ext cx="9144000" cy="1357350"/>
          </a:xfrm>
        </p:spPr>
        <p:txBody>
          <a:bodyPr anchor="b">
            <a:normAutofit/>
          </a:bodyPr>
          <a:lstStyle>
            <a:lvl1pPr algn="l">
              <a:defRPr sz="48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63A175-52FA-6661-1F93-E14E5215D728}"/>
              </a:ext>
            </a:extLst>
          </p:cNvPr>
          <p:cNvSpPr/>
          <p:nvPr userDrawn="1"/>
        </p:nvSpPr>
        <p:spPr>
          <a:xfrm>
            <a:off x="0" y="6721474"/>
            <a:ext cx="12192000" cy="136525"/>
          </a:xfrm>
          <a:prstGeom prst="rect">
            <a:avLst/>
          </a:prstGeom>
          <a:solidFill>
            <a:srgbClr val="2550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7220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822BBE3-AB92-BE0D-1464-5A1A330CC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57"/>
            <a:ext cx="12213612" cy="687015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6984" y="1271239"/>
            <a:ext cx="5080465" cy="2912095"/>
          </a:xfrm>
        </p:spPr>
        <p:txBody>
          <a:bodyPr anchor="b">
            <a:noAutofit/>
          </a:bodyPr>
          <a:lstStyle>
            <a:lvl1pPr>
              <a:defRPr sz="48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6984" y="4444380"/>
            <a:ext cx="5080466" cy="1527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52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822BBE3-AB92-BE0D-1464-5A1A330CC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806" y="0"/>
            <a:ext cx="12213612" cy="68701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847" y="1561171"/>
            <a:ext cx="5080465" cy="2912095"/>
          </a:xfrm>
        </p:spPr>
        <p:txBody>
          <a:bodyPr anchor="b">
            <a:noAutofit/>
          </a:bodyPr>
          <a:lstStyle>
            <a:lvl1pPr>
              <a:defRPr sz="48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6847" y="4734312"/>
            <a:ext cx="5080466" cy="1527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19112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822BBE3-AB92-BE0D-1464-5A1A330CC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805" y="0"/>
            <a:ext cx="12213610" cy="68701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847" y="1561171"/>
            <a:ext cx="5080465" cy="2912095"/>
          </a:xfrm>
        </p:spPr>
        <p:txBody>
          <a:bodyPr anchor="b">
            <a:noAutofit/>
          </a:bodyPr>
          <a:lstStyle>
            <a:lvl1pPr>
              <a:defRPr sz="48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6847" y="4734312"/>
            <a:ext cx="5080466" cy="1527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97662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822BBE3-AB92-BE0D-1464-5A1A330CC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805" y="0"/>
            <a:ext cx="12213610" cy="687015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535" y="1483112"/>
            <a:ext cx="5080465" cy="2912095"/>
          </a:xfrm>
        </p:spPr>
        <p:txBody>
          <a:bodyPr anchor="b">
            <a:noAutofit/>
          </a:bodyPr>
          <a:lstStyle>
            <a:lvl1pPr>
              <a:defRPr sz="48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6554" y="1611970"/>
            <a:ext cx="5080466" cy="1527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72498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822BBE3-AB92-BE0D-1464-5A1A330CC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804" y="0"/>
            <a:ext cx="12213608" cy="687015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535" y="1483112"/>
            <a:ext cx="5080465" cy="2912095"/>
          </a:xfrm>
        </p:spPr>
        <p:txBody>
          <a:bodyPr anchor="b">
            <a:noAutofit/>
          </a:bodyPr>
          <a:lstStyle>
            <a:lvl1pPr>
              <a:defRPr sz="48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6554" y="1611970"/>
            <a:ext cx="5080466" cy="1527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0506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822BBE3-AB92-BE0D-1464-5A1A330CC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804" y="0"/>
            <a:ext cx="12213608" cy="687015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15" y="3691053"/>
            <a:ext cx="10157987" cy="2912095"/>
          </a:xfrm>
        </p:spPr>
        <p:txBody>
          <a:bodyPr anchor="b">
            <a:noAutofit/>
          </a:bodyPr>
          <a:lstStyle>
            <a:lvl1pPr>
              <a:defRPr sz="48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115" y="2013414"/>
            <a:ext cx="5080466" cy="1527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468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19/01/2026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2606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1" r:id="rId4"/>
    <p:sldLayoutId id="2147483667" r:id="rId5"/>
    <p:sldLayoutId id="2147483668" r:id="rId6"/>
    <p:sldLayoutId id="2147483669" r:id="rId7"/>
    <p:sldLayoutId id="2147483671" r:id="rId8"/>
    <p:sldLayoutId id="2147483670" r:id="rId9"/>
    <p:sldLayoutId id="2147483672" r:id="rId10"/>
    <p:sldLayoutId id="2147483662" r:id="rId11"/>
    <p:sldLayoutId id="2147483663" r:id="rId12"/>
    <p:sldLayoutId id="2147483650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09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62BB-83BE-3425-A568-FC412051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BD01AB-82B6-F93D-4F81-5DD088BECC6B}"/>
              </a:ext>
            </a:extLst>
          </p:cNvPr>
          <p:cNvSpPr/>
          <p:nvPr/>
        </p:nvSpPr>
        <p:spPr>
          <a:xfrm>
            <a:off x="121952" y="6737170"/>
            <a:ext cx="12192000" cy="128015"/>
          </a:xfrm>
          <a:prstGeom prst="rect">
            <a:avLst/>
          </a:prstGeom>
          <a:solidFill>
            <a:srgbClr val="235F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dirty="0">
                <a:latin typeface=""/>
              </a:rPr>
              <a:t>www.minjusticia.gov.co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370E8-6175-49C0-8991-3375CE35090F}"/>
              </a:ext>
            </a:extLst>
          </p:cNvPr>
          <p:cNvSpPr txBox="1"/>
          <p:nvPr/>
        </p:nvSpPr>
        <p:spPr>
          <a:xfrm>
            <a:off x="3888628" y="321735"/>
            <a:ext cx="465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i="0" u="none" strike="noStrike" baseline="0" dirty="0">
                <a:solidFill>
                  <a:srgbClr val="203864"/>
                </a:solidFill>
                <a:latin typeface="Nunito Sans,Bold"/>
              </a:rPr>
              <a:t>Viceministerio de Promoción de la Justicia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A3D1F0-5B1A-4116-A8DA-44DD8747E7DA}"/>
              </a:ext>
            </a:extLst>
          </p:cNvPr>
          <p:cNvSpPr txBox="1"/>
          <p:nvPr/>
        </p:nvSpPr>
        <p:spPr>
          <a:xfrm>
            <a:off x="901699" y="1130068"/>
            <a:ext cx="615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Dirección de Métodos Alternativos de Solución de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Conflictos</a:t>
            </a:r>
            <a:endParaRPr lang="es-CO" b="0" dirty="0">
              <a:effectLst/>
            </a:endParaRPr>
          </a:p>
        </p:txBody>
      </p:sp>
      <p:pic>
        <p:nvPicPr>
          <p:cNvPr id="1030" name="Picture 6" descr="icono de vector de gestión de proyectos 30384143 Vector en Vecteezy">
            <a:extLst>
              <a:ext uri="{FF2B5EF4-FFF2-40B4-BE49-F238E27FC236}">
                <a16:creationId xmlns:a16="http://schemas.microsoft.com/office/drawing/2014/main" id="{6665CBA3-F1F4-4376-A527-465A12EB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8" y="1918266"/>
            <a:ext cx="590784" cy="6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49A9FEB-541E-4FC0-BE93-2D0914411DAF}"/>
              </a:ext>
            </a:extLst>
          </p:cNvPr>
          <p:cNvSpPr txBox="1"/>
          <p:nvPr/>
        </p:nvSpPr>
        <p:spPr>
          <a:xfrm>
            <a:off x="1655232" y="1938401"/>
            <a:ext cx="55066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800" b="1" i="0" u="none" strike="noStrike" baseline="0" dirty="0">
                <a:solidFill>
                  <a:srgbClr val="0F4662"/>
                </a:solidFill>
                <a:latin typeface="Nunito Sans,Bold"/>
              </a:rPr>
              <a:t>Proyecto (1/2)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Mejoramiento del acceso a la justicia a través de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los Sistemas Locales de Justicia y de los modelos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de atención del Programa Nacional de Casas de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Justicia y Convivencia Ciudadana a nivel nacional. .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(BPIN 202400000000101)</a:t>
            </a:r>
            <a:endParaRPr lang="es-CO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CFA492-199A-4876-9902-3F7B6A1AC71A}"/>
              </a:ext>
            </a:extLst>
          </p:cNvPr>
          <p:cNvSpPr txBox="1"/>
          <p:nvPr/>
        </p:nvSpPr>
        <p:spPr>
          <a:xfrm>
            <a:off x="595547" y="4208182"/>
            <a:ext cx="615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800" b="1" i="0" u="none" strike="noStrike" baseline="0" dirty="0">
                <a:solidFill>
                  <a:srgbClr val="0F4662"/>
                </a:solidFill>
                <a:latin typeface="Nunito Sans,Bold"/>
              </a:rPr>
              <a:t>Objetivo: </a:t>
            </a:r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Fortalecer los modelos territoriales de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acceso a la justicia.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9D55F18-C6FB-4158-BFC3-5652AA64C63E}"/>
              </a:ext>
            </a:extLst>
          </p:cNvPr>
          <p:cNvSpPr txBox="1"/>
          <p:nvPr/>
        </p:nvSpPr>
        <p:spPr>
          <a:xfrm>
            <a:off x="7161854" y="2045791"/>
            <a:ext cx="4472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chemeClr val="accent1"/>
                </a:solidFill>
              </a:rPr>
              <a:t>$6.263.465.071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9346A6-18DD-491B-9057-EF507C30E52C}"/>
              </a:ext>
            </a:extLst>
          </p:cNvPr>
          <p:cNvSpPr txBox="1"/>
          <p:nvPr/>
        </p:nvSpPr>
        <p:spPr>
          <a:xfrm>
            <a:off x="7658100" y="1676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255083"/>
                </a:solidFill>
              </a:rPr>
              <a:t>Apropiación 2026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F6A6F5F-0A45-42E2-9DC1-1FA28C86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50" y="3534684"/>
            <a:ext cx="2271157" cy="2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258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62BB-83BE-3425-A568-FC412051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BD01AB-82B6-F93D-4F81-5DD088BECC6B}"/>
              </a:ext>
            </a:extLst>
          </p:cNvPr>
          <p:cNvSpPr/>
          <p:nvPr/>
        </p:nvSpPr>
        <p:spPr>
          <a:xfrm>
            <a:off x="121952" y="6737170"/>
            <a:ext cx="12192000" cy="128015"/>
          </a:xfrm>
          <a:prstGeom prst="rect">
            <a:avLst/>
          </a:prstGeom>
          <a:solidFill>
            <a:srgbClr val="235F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dirty="0">
                <a:latin typeface=""/>
              </a:rPr>
              <a:t>www.minjusticia.gov.co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370E8-6175-49C0-8991-3375CE35090F}"/>
              </a:ext>
            </a:extLst>
          </p:cNvPr>
          <p:cNvSpPr txBox="1"/>
          <p:nvPr/>
        </p:nvSpPr>
        <p:spPr>
          <a:xfrm>
            <a:off x="3888628" y="321735"/>
            <a:ext cx="465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i="0" u="none" strike="noStrike" baseline="0" dirty="0">
                <a:solidFill>
                  <a:srgbClr val="203864"/>
                </a:solidFill>
                <a:latin typeface="Nunito Sans,Bold"/>
              </a:rPr>
              <a:t>Viceministerio de Promoción de la Justicia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A3D1F0-5B1A-4116-A8DA-44DD8747E7DA}"/>
              </a:ext>
            </a:extLst>
          </p:cNvPr>
          <p:cNvSpPr txBox="1"/>
          <p:nvPr/>
        </p:nvSpPr>
        <p:spPr>
          <a:xfrm>
            <a:off x="901699" y="1130068"/>
            <a:ext cx="615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Dirección de Métodos Alternativos de Solución de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Conflictos</a:t>
            </a:r>
            <a:endParaRPr lang="es-CO" b="0" dirty="0">
              <a:effectLst/>
            </a:endParaRPr>
          </a:p>
        </p:txBody>
      </p:sp>
      <p:pic>
        <p:nvPicPr>
          <p:cNvPr id="1030" name="Picture 6" descr="icono de vector de gestión de proyectos 30384143 Vector en Vecteezy">
            <a:extLst>
              <a:ext uri="{FF2B5EF4-FFF2-40B4-BE49-F238E27FC236}">
                <a16:creationId xmlns:a16="http://schemas.microsoft.com/office/drawing/2014/main" id="{6665CBA3-F1F4-4376-A527-465A12EB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8" y="1918266"/>
            <a:ext cx="590784" cy="6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49A9FEB-541E-4FC0-BE93-2D0914411DAF}"/>
              </a:ext>
            </a:extLst>
          </p:cNvPr>
          <p:cNvSpPr txBox="1"/>
          <p:nvPr/>
        </p:nvSpPr>
        <p:spPr>
          <a:xfrm>
            <a:off x="1655232" y="1938401"/>
            <a:ext cx="5506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800" b="1" i="0" u="none" strike="noStrike" baseline="0" dirty="0">
                <a:solidFill>
                  <a:srgbClr val="0F4662"/>
                </a:solidFill>
                <a:latin typeface="Nunito Sans,Bold"/>
              </a:rPr>
              <a:t>Proyecto (2/2)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Desarrollo integral de los métodos de resolución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de conflictos a nivel nacional. (BPIN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2020011000085)</a:t>
            </a:r>
            <a:endParaRPr lang="es-CO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CFA492-199A-4876-9902-3F7B6A1AC71A}"/>
              </a:ext>
            </a:extLst>
          </p:cNvPr>
          <p:cNvSpPr txBox="1"/>
          <p:nvPr/>
        </p:nvSpPr>
        <p:spPr>
          <a:xfrm>
            <a:off x="595547" y="4208182"/>
            <a:ext cx="615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800" b="1" i="0" u="none" strike="noStrike" baseline="0" dirty="0">
                <a:solidFill>
                  <a:srgbClr val="0F4662"/>
                </a:solidFill>
                <a:latin typeface="Nunito Sans,Bold"/>
              </a:rPr>
              <a:t>Objetivo: </a:t>
            </a:r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Fortalecer los mecanismos de acceso a la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justicia en los territorios.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9D55F18-C6FB-4158-BFC3-5652AA64C63E}"/>
              </a:ext>
            </a:extLst>
          </p:cNvPr>
          <p:cNvSpPr txBox="1"/>
          <p:nvPr/>
        </p:nvSpPr>
        <p:spPr>
          <a:xfrm>
            <a:off x="7161854" y="2045791"/>
            <a:ext cx="4472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chemeClr val="accent1"/>
                </a:solidFill>
              </a:rPr>
              <a:t>$4.025.824.092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9346A6-18DD-491B-9057-EF507C30E52C}"/>
              </a:ext>
            </a:extLst>
          </p:cNvPr>
          <p:cNvSpPr txBox="1"/>
          <p:nvPr/>
        </p:nvSpPr>
        <p:spPr>
          <a:xfrm>
            <a:off x="7658100" y="1676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255083"/>
                </a:solidFill>
              </a:rPr>
              <a:t>Apropiación 2026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F6A6F5F-0A45-42E2-9DC1-1FA28C86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50" y="3534684"/>
            <a:ext cx="2271157" cy="2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700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B7381-7F9E-EC9A-D62A-3E1091929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140CFD6-3168-120E-F833-790E47D8D07E}"/>
              </a:ext>
            </a:extLst>
          </p:cNvPr>
          <p:cNvSpPr txBox="1">
            <a:spLocks/>
          </p:cNvSpPr>
          <p:nvPr/>
        </p:nvSpPr>
        <p:spPr>
          <a:xfrm>
            <a:off x="6560349" y="1870528"/>
            <a:ext cx="5160163" cy="22363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chemeClr val="accent5">
                    <a:lumMod val="50000"/>
                  </a:schemeClr>
                </a:solidFill>
                <a:latin typeface="Nunito Sans Normal" pitchFamily="2" charset="77"/>
                <a:ea typeface="Tahoma" panose="020B0604030504040204" pitchFamily="34" charset="0"/>
                <a:cs typeface="Tahoma" panose="020B0604030504040204" pitchFamily="34" charset="0"/>
              </a:rPr>
              <a:t>Viceministerio de Política Criminal y Justicia Restaurativa</a:t>
            </a:r>
            <a:endParaRPr lang="es-CO" sz="4000" b="1" dirty="0">
              <a:solidFill>
                <a:schemeClr val="accent5">
                  <a:lumMod val="50000"/>
                </a:schemeClr>
              </a:solidFill>
              <a:latin typeface="Nunito Sans Normal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4" descr="https://powerpoint.officeapps.live.com/pods/GetClipboardImage.ashx?Id=e3f84200-69ca-498f-8820-0a5c67809155&amp;DC=PUS15&amp;pkey=d0ed9a4b-3778-48a4-b225-dbb3f65965c7&amp;wdwaccluster=PUS15">
            <a:extLst>
              <a:ext uri="{FF2B5EF4-FFF2-40B4-BE49-F238E27FC236}">
                <a16:creationId xmlns:a16="http://schemas.microsoft.com/office/drawing/2014/main" id="{4A9DD54D-50A1-9473-2B08-B52E5253DA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87792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62BB-83BE-3425-A568-FC412051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BD01AB-82B6-F93D-4F81-5DD088BECC6B}"/>
              </a:ext>
            </a:extLst>
          </p:cNvPr>
          <p:cNvSpPr/>
          <p:nvPr/>
        </p:nvSpPr>
        <p:spPr>
          <a:xfrm>
            <a:off x="121952" y="6737170"/>
            <a:ext cx="12192000" cy="128015"/>
          </a:xfrm>
          <a:prstGeom prst="rect">
            <a:avLst/>
          </a:prstGeom>
          <a:solidFill>
            <a:srgbClr val="235F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dirty="0">
                <a:latin typeface=""/>
              </a:rPr>
              <a:t>www.minjusticia.gov.co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370E8-6175-49C0-8991-3375CE35090F}"/>
              </a:ext>
            </a:extLst>
          </p:cNvPr>
          <p:cNvSpPr txBox="1"/>
          <p:nvPr/>
        </p:nvSpPr>
        <p:spPr>
          <a:xfrm>
            <a:off x="3104492" y="297968"/>
            <a:ext cx="6293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800" b="1" i="0" u="none" strike="noStrike" baseline="0" dirty="0">
                <a:solidFill>
                  <a:srgbClr val="203864"/>
                </a:solidFill>
                <a:latin typeface="Nunito Sans,Bold"/>
              </a:rPr>
              <a:t>Viceministerio de Política Criminal y Justicia Restaurativa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A3D1F0-5B1A-4116-A8DA-44DD8747E7DA}"/>
              </a:ext>
            </a:extLst>
          </p:cNvPr>
          <p:cNvSpPr txBox="1"/>
          <p:nvPr/>
        </p:nvSpPr>
        <p:spPr>
          <a:xfrm>
            <a:off x="901699" y="1130068"/>
            <a:ext cx="615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Dirección de Justicia Transicional</a:t>
            </a:r>
            <a:endParaRPr lang="es-CO" b="0" dirty="0">
              <a:effectLst/>
            </a:endParaRPr>
          </a:p>
        </p:txBody>
      </p:sp>
      <p:pic>
        <p:nvPicPr>
          <p:cNvPr id="1030" name="Picture 6" descr="icono de vector de gestión de proyectos 30384143 Vector en Vecteezy">
            <a:extLst>
              <a:ext uri="{FF2B5EF4-FFF2-40B4-BE49-F238E27FC236}">
                <a16:creationId xmlns:a16="http://schemas.microsoft.com/office/drawing/2014/main" id="{6665CBA3-F1F4-4376-A527-465A12EB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8" y="1918266"/>
            <a:ext cx="590784" cy="6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49A9FEB-541E-4FC0-BE93-2D0914411DAF}"/>
              </a:ext>
            </a:extLst>
          </p:cNvPr>
          <p:cNvSpPr txBox="1"/>
          <p:nvPr/>
        </p:nvSpPr>
        <p:spPr>
          <a:xfrm>
            <a:off x="1655232" y="1938401"/>
            <a:ext cx="5506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800" b="1" i="0" u="none" strike="noStrike" baseline="0" dirty="0">
                <a:solidFill>
                  <a:srgbClr val="0F4662"/>
                </a:solidFill>
                <a:latin typeface="Nunito Sans,Bold"/>
              </a:rPr>
              <a:t>Proyecto (1/1)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Mejoramiento del acceso a la justicia transicional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restaurativa para contribuir a la paz en el territorio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nacional. (BPIN 202400000000112)</a:t>
            </a:r>
            <a:endParaRPr lang="es-CO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CFA492-199A-4876-9902-3F7B6A1AC71A}"/>
              </a:ext>
            </a:extLst>
          </p:cNvPr>
          <p:cNvSpPr txBox="1"/>
          <p:nvPr/>
        </p:nvSpPr>
        <p:spPr>
          <a:xfrm>
            <a:off x="595547" y="4208182"/>
            <a:ext cx="61552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800" b="1" i="0" u="none" strike="noStrike" baseline="0" dirty="0">
                <a:solidFill>
                  <a:srgbClr val="0F4662"/>
                </a:solidFill>
                <a:latin typeface="Nunito Sans,Bold"/>
              </a:rPr>
              <a:t>Objetivo: </a:t>
            </a:r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Incrementar capacidad institucional en la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aplicación de la justicia transicional y restaurativa en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los territorios.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9D55F18-C6FB-4158-BFC3-5652AA64C63E}"/>
              </a:ext>
            </a:extLst>
          </p:cNvPr>
          <p:cNvSpPr txBox="1"/>
          <p:nvPr/>
        </p:nvSpPr>
        <p:spPr>
          <a:xfrm>
            <a:off x="7161854" y="2045791"/>
            <a:ext cx="4472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chemeClr val="accent1"/>
                </a:solidFill>
              </a:rPr>
              <a:t>$5.726.625.555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9346A6-18DD-491B-9057-EF507C30E52C}"/>
              </a:ext>
            </a:extLst>
          </p:cNvPr>
          <p:cNvSpPr txBox="1"/>
          <p:nvPr/>
        </p:nvSpPr>
        <p:spPr>
          <a:xfrm>
            <a:off x="7658100" y="1676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255083"/>
                </a:solidFill>
              </a:rPr>
              <a:t>Apropiación 2026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F6A6F5F-0A45-42E2-9DC1-1FA28C86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50" y="3534684"/>
            <a:ext cx="2271157" cy="2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609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62BB-83BE-3425-A568-FC412051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BD01AB-82B6-F93D-4F81-5DD088BECC6B}"/>
              </a:ext>
            </a:extLst>
          </p:cNvPr>
          <p:cNvSpPr/>
          <p:nvPr/>
        </p:nvSpPr>
        <p:spPr>
          <a:xfrm>
            <a:off x="121952" y="6737170"/>
            <a:ext cx="12192000" cy="128015"/>
          </a:xfrm>
          <a:prstGeom prst="rect">
            <a:avLst/>
          </a:prstGeom>
          <a:solidFill>
            <a:srgbClr val="235F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dirty="0">
                <a:latin typeface=""/>
              </a:rPr>
              <a:t>www.minjusticia.gov.co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370E8-6175-49C0-8991-3375CE35090F}"/>
              </a:ext>
            </a:extLst>
          </p:cNvPr>
          <p:cNvSpPr txBox="1"/>
          <p:nvPr/>
        </p:nvSpPr>
        <p:spPr>
          <a:xfrm>
            <a:off x="3104492" y="297968"/>
            <a:ext cx="6293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800" b="1" i="0" u="none" strike="noStrike" baseline="0" dirty="0">
                <a:solidFill>
                  <a:srgbClr val="203864"/>
                </a:solidFill>
                <a:latin typeface="Nunito Sans,Bold"/>
              </a:rPr>
              <a:t>Viceministerio de Política Criminal y Justicia Restaurativa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A3D1F0-5B1A-4116-A8DA-44DD8747E7DA}"/>
              </a:ext>
            </a:extLst>
          </p:cNvPr>
          <p:cNvSpPr txBox="1"/>
          <p:nvPr/>
        </p:nvSpPr>
        <p:spPr>
          <a:xfrm>
            <a:off x="901699" y="1130068"/>
            <a:ext cx="615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Dirección de Política Criminal y Penitenciaria</a:t>
            </a:r>
            <a:endParaRPr lang="es-CO" b="0" dirty="0">
              <a:effectLst/>
            </a:endParaRPr>
          </a:p>
        </p:txBody>
      </p:sp>
      <p:pic>
        <p:nvPicPr>
          <p:cNvPr id="1030" name="Picture 6" descr="icono de vector de gestión de proyectos 30384143 Vector en Vecteezy">
            <a:extLst>
              <a:ext uri="{FF2B5EF4-FFF2-40B4-BE49-F238E27FC236}">
                <a16:creationId xmlns:a16="http://schemas.microsoft.com/office/drawing/2014/main" id="{6665CBA3-F1F4-4376-A527-465A12EB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8" y="1918266"/>
            <a:ext cx="590784" cy="6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49A9FEB-541E-4FC0-BE93-2D0914411DAF}"/>
              </a:ext>
            </a:extLst>
          </p:cNvPr>
          <p:cNvSpPr txBox="1"/>
          <p:nvPr/>
        </p:nvSpPr>
        <p:spPr>
          <a:xfrm>
            <a:off x="1655232" y="1938401"/>
            <a:ext cx="55066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800" b="1" i="0" u="none" strike="noStrike" baseline="0" dirty="0">
                <a:solidFill>
                  <a:srgbClr val="0F4662"/>
                </a:solidFill>
                <a:latin typeface="Nunito Sans,Bold"/>
              </a:rPr>
              <a:t>Proyecto (1/2)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Humanización de la política criminal y penitenciaria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a nivel nacional. (BPIN 202400000000122)</a:t>
            </a:r>
            <a:endParaRPr lang="es-CO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CFA492-199A-4876-9902-3F7B6A1AC71A}"/>
              </a:ext>
            </a:extLst>
          </p:cNvPr>
          <p:cNvSpPr txBox="1"/>
          <p:nvPr/>
        </p:nvSpPr>
        <p:spPr>
          <a:xfrm>
            <a:off x="595547" y="4208182"/>
            <a:ext cx="615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800" b="1" i="0" u="none" strike="noStrike" baseline="0" dirty="0">
                <a:solidFill>
                  <a:srgbClr val="0F4662"/>
                </a:solidFill>
                <a:latin typeface="Nunito Sans,Bold"/>
              </a:rPr>
              <a:t>Objetivo: </a:t>
            </a:r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Humanizar la Política Criminal y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Penitenciaria.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9D55F18-C6FB-4158-BFC3-5652AA64C63E}"/>
              </a:ext>
            </a:extLst>
          </p:cNvPr>
          <p:cNvSpPr txBox="1"/>
          <p:nvPr/>
        </p:nvSpPr>
        <p:spPr>
          <a:xfrm>
            <a:off x="7161854" y="2045791"/>
            <a:ext cx="4472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chemeClr val="accent1"/>
                </a:solidFill>
              </a:rPr>
              <a:t>$7.714.938.348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9346A6-18DD-491B-9057-EF507C30E52C}"/>
              </a:ext>
            </a:extLst>
          </p:cNvPr>
          <p:cNvSpPr txBox="1"/>
          <p:nvPr/>
        </p:nvSpPr>
        <p:spPr>
          <a:xfrm>
            <a:off x="7658100" y="1676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255083"/>
                </a:solidFill>
              </a:rPr>
              <a:t>Apropiación 2026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F6A6F5F-0A45-42E2-9DC1-1FA28C86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50" y="3534684"/>
            <a:ext cx="2271157" cy="2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477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62BB-83BE-3425-A568-FC412051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BD01AB-82B6-F93D-4F81-5DD088BECC6B}"/>
              </a:ext>
            </a:extLst>
          </p:cNvPr>
          <p:cNvSpPr/>
          <p:nvPr/>
        </p:nvSpPr>
        <p:spPr>
          <a:xfrm>
            <a:off x="121952" y="6737170"/>
            <a:ext cx="12192000" cy="128015"/>
          </a:xfrm>
          <a:prstGeom prst="rect">
            <a:avLst/>
          </a:prstGeom>
          <a:solidFill>
            <a:srgbClr val="235F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dirty="0">
                <a:latin typeface=""/>
              </a:rPr>
              <a:t>www.minjusticia.gov.co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370E8-6175-49C0-8991-3375CE35090F}"/>
              </a:ext>
            </a:extLst>
          </p:cNvPr>
          <p:cNvSpPr txBox="1"/>
          <p:nvPr/>
        </p:nvSpPr>
        <p:spPr>
          <a:xfrm>
            <a:off x="3104492" y="297968"/>
            <a:ext cx="6293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800" b="1" i="0" u="none" strike="noStrike" baseline="0" dirty="0">
                <a:solidFill>
                  <a:srgbClr val="203864"/>
                </a:solidFill>
                <a:latin typeface="Nunito Sans,Bold"/>
              </a:rPr>
              <a:t>Viceministerio de Política Criminal y Justicia Restaurativa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A3D1F0-5B1A-4116-A8DA-44DD8747E7DA}"/>
              </a:ext>
            </a:extLst>
          </p:cNvPr>
          <p:cNvSpPr txBox="1"/>
          <p:nvPr/>
        </p:nvSpPr>
        <p:spPr>
          <a:xfrm>
            <a:off x="901699" y="1130068"/>
            <a:ext cx="615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Dirección de Política Criminal y Penitenciaria</a:t>
            </a:r>
            <a:endParaRPr lang="es-CO" b="0" dirty="0">
              <a:effectLst/>
            </a:endParaRPr>
          </a:p>
        </p:txBody>
      </p:sp>
      <p:pic>
        <p:nvPicPr>
          <p:cNvPr id="1030" name="Picture 6" descr="icono de vector de gestión de proyectos 30384143 Vector en Vecteezy">
            <a:extLst>
              <a:ext uri="{FF2B5EF4-FFF2-40B4-BE49-F238E27FC236}">
                <a16:creationId xmlns:a16="http://schemas.microsoft.com/office/drawing/2014/main" id="{6665CBA3-F1F4-4376-A527-465A12EB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8" y="1918266"/>
            <a:ext cx="590784" cy="6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49A9FEB-541E-4FC0-BE93-2D0914411DAF}"/>
              </a:ext>
            </a:extLst>
          </p:cNvPr>
          <p:cNvSpPr txBox="1"/>
          <p:nvPr/>
        </p:nvSpPr>
        <p:spPr>
          <a:xfrm>
            <a:off x="1655232" y="1938401"/>
            <a:ext cx="5506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800" b="1" i="0" u="none" strike="noStrike" baseline="0" dirty="0">
                <a:solidFill>
                  <a:srgbClr val="0F4662"/>
                </a:solidFill>
                <a:latin typeface="Nunito Sans,Bold"/>
              </a:rPr>
              <a:t>Proyecto (2/2)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Fortalecimiento de la prevención del delito en el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marco de la política criminal a nivel Nacional. (BPIN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2020011000105)</a:t>
            </a:r>
            <a:endParaRPr lang="es-CO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CFA492-199A-4876-9902-3F7B6A1AC71A}"/>
              </a:ext>
            </a:extLst>
          </p:cNvPr>
          <p:cNvSpPr txBox="1"/>
          <p:nvPr/>
        </p:nvSpPr>
        <p:spPr>
          <a:xfrm>
            <a:off x="595547" y="4208182"/>
            <a:ext cx="615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800" b="1" i="0" u="none" strike="noStrike" baseline="0" dirty="0">
                <a:solidFill>
                  <a:srgbClr val="0F4662"/>
                </a:solidFill>
                <a:latin typeface="Nunito Sans,Bold"/>
              </a:rPr>
              <a:t>Objetivo: </a:t>
            </a:r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Desarrollar la política criminal en materia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de prevención del delito.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9D55F18-C6FB-4158-BFC3-5652AA64C63E}"/>
              </a:ext>
            </a:extLst>
          </p:cNvPr>
          <p:cNvSpPr txBox="1"/>
          <p:nvPr/>
        </p:nvSpPr>
        <p:spPr>
          <a:xfrm>
            <a:off x="7161854" y="2045791"/>
            <a:ext cx="4472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chemeClr val="accent1"/>
                </a:solidFill>
              </a:rPr>
              <a:t>$5.368.759.240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9346A6-18DD-491B-9057-EF507C30E52C}"/>
              </a:ext>
            </a:extLst>
          </p:cNvPr>
          <p:cNvSpPr txBox="1"/>
          <p:nvPr/>
        </p:nvSpPr>
        <p:spPr>
          <a:xfrm>
            <a:off x="7658100" y="1676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255083"/>
                </a:solidFill>
              </a:rPr>
              <a:t>Apropiación 2026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F6A6F5F-0A45-42E2-9DC1-1FA28C86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50" y="3534684"/>
            <a:ext cx="2271157" cy="2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485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28CCE-190C-2C26-6DA3-8CDCA4A0F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BC0ECEF-60BA-FBB6-9548-F17776F23B05}"/>
              </a:ext>
            </a:extLst>
          </p:cNvPr>
          <p:cNvSpPr txBox="1">
            <a:spLocks/>
          </p:cNvSpPr>
          <p:nvPr/>
        </p:nvSpPr>
        <p:spPr>
          <a:xfrm>
            <a:off x="6544020" y="2425699"/>
            <a:ext cx="5160163" cy="22363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chemeClr val="accent5">
                    <a:lumMod val="50000"/>
                  </a:schemeClr>
                </a:solidFill>
                <a:latin typeface="Nunito Sans Normal" pitchFamily="2" charset="77"/>
                <a:ea typeface="Tahoma" panose="020B0604030504040204" pitchFamily="34" charset="0"/>
                <a:cs typeface="Tahoma" panose="020B0604030504040204" pitchFamily="34" charset="0"/>
              </a:rPr>
              <a:t>⁠⁠Despacho del Ministro de Justicia y del Derecho</a:t>
            </a:r>
            <a:endParaRPr lang="es-CO" sz="4000" b="1" dirty="0">
              <a:solidFill>
                <a:schemeClr val="accent5">
                  <a:lumMod val="50000"/>
                </a:schemeClr>
              </a:solidFill>
              <a:latin typeface="Nunito Sans Normal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4" descr="https://powerpoint.officeapps.live.com/pods/GetClipboardImage.ashx?Id=e3f84200-69ca-498f-8820-0a5c67809155&amp;DC=PUS15&amp;pkey=d0ed9a4b-3778-48a4-b225-dbb3f65965c7&amp;wdwaccluster=PUS15">
            <a:extLst>
              <a:ext uri="{FF2B5EF4-FFF2-40B4-BE49-F238E27FC236}">
                <a16:creationId xmlns:a16="http://schemas.microsoft.com/office/drawing/2014/main" id="{8E2D5E68-2DCA-7194-DA33-27041DF6D8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7034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62BB-83BE-3425-A568-FC412051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BD01AB-82B6-F93D-4F81-5DD088BECC6B}"/>
              </a:ext>
            </a:extLst>
          </p:cNvPr>
          <p:cNvSpPr/>
          <p:nvPr/>
        </p:nvSpPr>
        <p:spPr>
          <a:xfrm>
            <a:off x="121952" y="6737170"/>
            <a:ext cx="12192000" cy="128015"/>
          </a:xfrm>
          <a:prstGeom prst="rect">
            <a:avLst/>
          </a:prstGeom>
          <a:solidFill>
            <a:srgbClr val="235F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dirty="0">
                <a:latin typeface=""/>
              </a:rPr>
              <a:t>www.minjusticia.gov.co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370E8-6175-49C0-8991-3375CE35090F}"/>
              </a:ext>
            </a:extLst>
          </p:cNvPr>
          <p:cNvSpPr txBox="1"/>
          <p:nvPr/>
        </p:nvSpPr>
        <p:spPr>
          <a:xfrm>
            <a:off x="3104492" y="297968"/>
            <a:ext cx="527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i="0" u="none" strike="noStrike" baseline="0" dirty="0">
                <a:solidFill>
                  <a:srgbClr val="203864"/>
                </a:solidFill>
                <a:latin typeface="Nunito Sans,Bold"/>
              </a:rPr>
              <a:t>Despacho del Ministro de Justicia y del Derecho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A3D1F0-5B1A-4116-A8DA-44DD8747E7DA}"/>
              </a:ext>
            </a:extLst>
          </p:cNvPr>
          <p:cNvSpPr txBox="1"/>
          <p:nvPr/>
        </p:nvSpPr>
        <p:spPr>
          <a:xfrm>
            <a:off x="901699" y="1130068"/>
            <a:ext cx="615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Dirección de Tecnologías y Gestión de la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Información</a:t>
            </a:r>
            <a:endParaRPr lang="es-CO" b="0" dirty="0">
              <a:effectLst/>
            </a:endParaRPr>
          </a:p>
        </p:txBody>
      </p:sp>
      <p:pic>
        <p:nvPicPr>
          <p:cNvPr id="1030" name="Picture 6" descr="icono de vector de gestión de proyectos 30384143 Vector en Vecteezy">
            <a:extLst>
              <a:ext uri="{FF2B5EF4-FFF2-40B4-BE49-F238E27FC236}">
                <a16:creationId xmlns:a16="http://schemas.microsoft.com/office/drawing/2014/main" id="{6665CBA3-F1F4-4376-A527-465A12EB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8" y="1918266"/>
            <a:ext cx="590784" cy="6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49A9FEB-541E-4FC0-BE93-2D0914411DAF}"/>
              </a:ext>
            </a:extLst>
          </p:cNvPr>
          <p:cNvSpPr txBox="1"/>
          <p:nvPr/>
        </p:nvSpPr>
        <p:spPr>
          <a:xfrm>
            <a:off x="1655232" y="1938401"/>
            <a:ext cx="55066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800" b="1" i="0" u="none" strike="noStrike" baseline="0" dirty="0">
                <a:solidFill>
                  <a:srgbClr val="0F4662"/>
                </a:solidFill>
                <a:latin typeface="Nunito Sans,Bold"/>
              </a:rPr>
              <a:t>Proyecto (1/1)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Fortalecimiento de la gestión tecnológica con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enfoque de investigación, desarrollo e innovación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para el mejoramiento del acceso a la Justicia a nivel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Nacional. (BPIN 2020011000045)</a:t>
            </a:r>
            <a:endParaRPr lang="es-CO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CFA492-199A-4876-9902-3F7B6A1AC71A}"/>
              </a:ext>
            </a:extLst>
          </p:cNvPr>
          <p:cNvSpPr txBox="1"/>
          <p:nvPr/>
        </p:nvSpPr>
        <p:spPr>
          <a:xfrm>
            <a:off x="595547" y="4208182"/>
            <a:ext cx="61552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800" b="1" i="0" u="none" strike="noStrike" baseline="0" dirty="0">
                <a:solidFill>
                  <a:srgbClr val="0F4662"/>
                </a:solidFill>
                <a:latin typeface="Nunito Sans,Bold"/>
              </a:rPr>
              <a:t>Objetivo: </a:t>
            </a:r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Reducir la brecha tecnológica en la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gestión de la información y las telecomunicaciones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requeridos para el desarrollo misional del Ministerio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de Justicia y del Derecho.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9D55F18-C6FB-4158-BFC3-5652AA64C63E}"/>
              </a:ext>
            </a:extLst>
          </p:cNvPr>
          <p:cNvSpPr txBox="1"/>
          <p:nvPr/>
        </p:nvSpPr>
        <p:spPr>
          <a:xfrm>
            <a:off x="7161854" y="2045791"/>
            <a:ext cx="4472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chemeClr val="accent1"/>
                </a:solidFill>
              </a:rPr>
              <a:t>$4.988.155.250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9346A6-18DD-491B-9057-EF507C30E52C}"/>
              </a:ext>
            </a:extLst>
          </p:cNvPr>
          <p:cNvSpPr txBox="1"/>
          <p:nvPr/>
        </p:nvSpPr>
        <p:spPr>
          <a:xfrm>
            <a:off x="7658100" y="1676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255083"/>
                </a:solidFill>
              </a:rPr>
              <a:t>Apropiación 2026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F6A6F5F-0A45-42E2-9DC1-1FA28C86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50" y="3534684"/>
            <a:ext cx="2271157" cy="2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071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62BB-83BE-3425-A568-FC412051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BD01AB-82B6-F93D-4F81-5DD088BECC6B}"/>
              </a:ext>
            </a:extLst>
          </p:cNvPr>
          <p:cNvSpPr/>
          <p:nvPr/>
        </p:nvSpPr>
        <p:spPr>
          <a:xfrm>
            <a:off x="121952" y="6737170"/>
            <a:ext cx="12192000" cy="128015"/>
          </a:xfrm>
          <a:prstGeom prst="rect">
            <a:avLst/>
          </a:prstGeom>
          <a:solidFill>
            <a:srgbClr val="235F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dirty="0">
                <a:latin typeface=""/>
              </a:rPr>
              <a:t>www.minjusticia.gov.co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370E8-6175-49C0-8991-3375CE35090F}"/>
              </a:ext>
            </a:extLst>
          </p:cNvPr>
          <p:cNvSpPr txBox="1"/>
          <p:nvPr/>
        </p:nvSpPr>
        <p:spPr>
          <a:xfrm>
            <a:off x="3104492" y="297968"/>
            <a:ext cx="527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i="0" u="none" strike="noStrike" baseline="0" dirty="0">
                <a:solidFill>
                  <a:srgbClr val="203864"/>
                </a:solidFill>
                <a:latin typeface="Nunito Sans,Bold"/>
              </a:rPr>
              <a:t>Despacho del Ministro de Justicia y del Derecho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A3D1F0-5B1A-4116-A8DA-44DD8747E7DA}"/>
              </a:ext>
            </a:extLst>
          </p:cNvPr>
          <p:cNvSpPr txBox="1"/>
          <p:nvPr/>
        </p:nvSpPr>
        <p:spPr>
          <a:xfrm>
            <a:off x="901699" y="1130068"/>
            <a:ext cx="615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Oficina Asesora de Planeación</a:t>
            </a:r>
            <a:endParaRPr lang="es-CO" b="0" dirty="0">
              <a:effectLst/>
            </a:endParaRPr>
          </a:p>
        </p:txBody>
      </p:sp>
      <p:pic>
        <p:nvPicPr>
          <p:cNvPr id="1030" name="Picture 6" descr="icono de vector de gestión de proyectos 30384143 Vector en Vecteezy">
            <a:extLst>
              <a:ext uri="{FF2B5EF4-FFF2-40B4-BE49-F238E27FC236}">
                <a16:creationId xmlns:a16="http://schemas.microsoft.com/office/drawing/2014/main" id="{6665CBA3-F1F4-4376-A527-465A12EB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8" y="1918266"/>
            <a:ext cx="590784" cy="6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49A9FEB-541E-4FC0-BE93-2D0914411DAF}"/>
              </a:ext>
            </a:extLst>
          </p:cNvPr>
          <p:cNvSpPr txBox="1"/>
          <p:nvPr/>
        </p:nvSpPr>
        <p:spPr>
          <a:xfrm>
            <a:off x="1655232" y="1938401"/>
            <a:ext cx="5506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800" b="1" i="0" u="none" strike="noStrike" baseline="0" dirty="0">
                <a:solidFill>
                  <a:srgbClr val="0F4662"/>
                </a:solidFill>
                <a:latin typeface="Nunito Sans,Bold"/>
              </a:rPr>
              <a:t>Proyecto (1/1)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Mejoramiento del sistema de gestión institucional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del Ministerio de Justicia y del Derecho a nivel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nacional. (BPIN 202400000000109)</a:t>
            </a:r>
            <a:endParaRPr lang="es-CO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CFA492-199A-4876-9902-3F7B6A1AC71A}"/>
              </a:ext>
            </a:extLst>
          </p:cNvPr>
          <p:cNvSpPr txBox="1"/>
          <p:nvPr/>
        </p:nvSpPr>
        <p:spPr>
          <a:xfrm>
            <a:off x="595547" y="4208182"/>
            <a:ext cx="615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800" b="1" i="0" u="none" strike="noStrike" baseline="0" dirty="0">
                <a:solidFill>
                  <a:srgbClr val="0F4662"/>
                </a:solidFill>
                <a:latin typeface="Nunito Sans,Bold"/>
              </a:rPr>
              <a:t>Objetivo: </a:t>
            </a:r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Fortalecer la implementación del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sistema de gestión institucional del MJD.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9D55F18-C6FB-4158-BFC3-5652AA64C63E}"/>
              </a:ext>
            </a:extLst>
          </p:cNvPr>
          <p:cNvSpPr txBox="1"/>
          <p:nvPr/>
        </p:nvSpPr>
        <p:spPr>
          <a:xfrm>
            <a:off x="7161854" y="2045791"/>
            <a:ext cx="4472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chemeClr val="accent1"/>
                </a:solidFill>
              </a:rPr>
              <a:t>$4.500.000.000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9346A6-18DD-491B-9057-EF507C30E52C}"/>
              </a:ext>
            </a:extLst>
          </p:cNvPr>
          <p:cNvSpPr txBox="1"/>
          <p:nvPr/>
        </p:nvSpPr>
        <p:spPr>
          <a:xfrm>
            <a:off x="7658100" y="1676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255083"/>
                </a:solidFill>
              </a:rPr>
              <a:t>Apropiación 2026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F6A6F5F-0A45-42E2-9DC1-1FA28C86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50" y="3534684"/>
            <a:ext cx="2271157" cy="2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709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286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4AB779-24FD-3F51-A0A9-8A02E5FCE87F}"/>
              </a:ext>
            </a:extLst>
          </p:cNvPr>
          <p:cNvSpPr txBox="1">
            <a:spLocks/>
          </p:cNvSpPr>
          <p:nvPr/>
        </p:nvSpPr>
        <p:spPr>
          <a:xfrm>
            <a:off x="2471176" y="1529582"/>
            <a:ext cx="6850623" cy="2877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s-ES" sz="4400" b="1" dirty="0">
                <a:solidFill>
                  <a:schemeClr val="bg1"/>
                </a:solidFill>
                <a:latin typeface="Nunito Sans Normal" pitchFamily="2" charset="77"/>
              </a:rPr>
              <a:t>Proyectos de inversión </a:t>
            </a:r>
          </a:p>
          <a:p>
            <a:endParaRPr lang="es-ES" sz="4400" b="1" dirty="0">
              <a:solidFill>
                <a:schemeClr val="bg1"/>
              </a:solidFill>
              <a:latin typeface="Nunito Sans Normal" pitchFamily="2" charset="77"/>
            </a:endParaRPr>
          </a:p>
          <a:p>
            <a:r>
              <a:rPr lang="es-ES" sz="4400" b="1" dirty="0">
                <a:solidFill>
                  <a:schemeClr val="bg1"/>
                </a:solidFill>
                <a:latin typeface="Nunito Sans Normal" pitchFamily="2" charset="77"/>
              </a:rPr>
              <a:t>2026</a:t>
            </a:r>
            <a:endParaRPr lang="es-CO" sz="4400" b="1" dirty="0">
              <a:solidFill>
                <a:schemeClr val="bg1"/>
              </a:solidFill>
              <a:latin typeface="Nunito Sans Normal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5068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B7381-7F9E-EC9A-D62A-3E1091929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140CFD6-3168-120E-F833-790E47D8D07E}"/>
              </a:ext>
            </a:extLst>
          </p:cNvPr>
          <p:cNvSpPr txBox="1">
            <a:spLocks/>
          </p:cNvSpPr>
          <p:nvPr/>
        </p:nvSpPr>
        <p:spPr>
          <a:xfrm>
            <a:off x="6560349" y="1870528"/>
            <a:ext cx="5160163" cy="22363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chemeClr val="accent5">
                    <a:lumMod val="50000"/>
                  </a:schemeClr>
                </a:solidFill>
                <a:latin typeface="Nunito Sans Normal" pitchFamily="2" charset="77"/>
                <a:ea typeface="Tahoma" panose="020B0604030504040204" pitchFamily="34" charset="0"/>
                <a:cs typeface="Tahoma" panose="020B0604030504040204" pitchFamily="34" charset="0"/>
              </a:rPr>
              <a:t>Viceministerio de Promoción de la Justicia</a:t>
            </a:r>
            <a:endParaRPr lang="es-CO" sz="4000" b="1" dirty="0">
              <a:solidFill>
                <a:schemeClr val="accent5">
                  <a:lumMod val="50000"/>
                </a:schemeClr>
              </a:solidFill>
              <a:latin typeface="Nunito Sans Normal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4" descr="https://powerpoint.officeapps.live.com/pods/GetClipboardImage.ashx?Id=e3f84200-69ca-498f-8820-0a5c67809155&amp;DC=PUS15&amp;pkey=d0ed9a4b-3778-48a4-b225-dbb3f65965c7&amp;wdwaccluster=PUS15">
            <a:extLst>
              <a:ext uri="{FF2B5EF4-FFF2-40B4-BE49-F238E27FC236}">
                <a16:creationId xmlns:a16="http://schemas.microsoft.com/office/drawing/2014/main" id="{4A9DD54D-50A1-9473-2B08-B52E5253DA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28085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62BB-83BE-3425-A568-FC412051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BD01AB-82B6-F93D-4F81-5DD088BECC6B}"/>
              </a:ext>
            </a:extLst>
          </p:cNvPr>
          <p:cNvSpPr/>
          <p:nvPr/>
        </p:nvSpPr>
        <p:spPr>
          <a:xfrm>
            <a:off x="121952" y="6737170"/>
            <a:ext cx="12192000" cy="128015"/>
          </a:xfrm>
          <a:prstGeom prst="rect">
            <a:avLst/>
          </a:prstGeom>
          <a:solidFill>
            <a:srgbClr val="235F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dirty="0">
                <a:latin typeface=""/>
              </a:rPr>
              <a:t>www.minjusticia.gov.co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370E8-6175-49C0-8991-3375CE35090F}"/>
              </a:ext>
            </a:extLst>
          </p:cNvPr>
          <p:cNvSpPr txBox="1"/>
          <p:nvPr/>
        </p:nvSpPr>
        <p:spPr>
          <a:xfrm>
            <a:off x="3888628" y="321735"/>
            <a:ext cx="465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i="0" u="none" strike="noStrike" baseline="0" dirty="0">
                <a:solidFill>
                  <a:srgbClr val="203864"/>
                </a:solidFill>
                <a:latin typeface="Nunito Sans,Bold"/>
              </a:rPr>
              <a:t>Viceministerio de Promoción de la Justicia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A3D1F0-5B1A-4116-A8DA-44DD8747E7DA}"/>
              </a:ext>
            </a:extLst>
          </p:cNvPr>
          <p:cNvSpPr txBox="1"/>
          <p:nvPr/>
        </p:nvSpPr>
        <p:spPr>
          <a:xfrm>
            <a:off x="901699" y="1130068"/>
            <a:ext cx="615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DIRECCIÓN DE ORDENAMIENTO JURÍDICO</a:t>
            </a:r>
            <a:endParaRPr lang="es-CO" b="0" dirty="0">
              <a:effectLst/>
            </a:endParaRPr>
          </a:p>
        </p:txBody>
      </p:sp>
      <p:pic>
        <p:nvPicPr>
          <p:cNvPr id="1030" name="Picture 6" descr="icono de vector de gestión de proyectos 30384143 Vector en Vecteezy">
            <a:extLst>
              <a:ext uri="{FF2B5EF4-FFF2-40B4-BE49-F238E27FC236}">
                <a16:creationId xmlns:a16="http://schemas.microsoft.com/office/drawing/2014/main" id="{6665CBA3-F1F4-4376-A527-465A12EB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8" y="1918266"/>
            <a:ext cx="590784" cy="6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49A9FEB-541E-4FC0-BE93-2D0914411DAF}"/>
              </a:ext>
            </a:extLst>
          </p:cNvPr>
          <p:cNvSpPr txBox="1"/>
          <p:nvPr/>
        </p:nvSpPr>
        <p:spPr>
          <a:xfrm>
            <a:off x="1655233" y="1938401"/>
            <a:ext cx="4745567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CO" sz="1800" b="1" i="0" u="none" strike="noStrike" baseline="0" dirty="0">
                <a:solidFill>
                  <a:srgbClr val="0F4662"/>
                </a:solidFill>
                <a:latin typeface="Nunito Sans,Bold"/>
              </a:rPr>
              <a:t>Proyecto (1/1)</a:t>
            </a:r>
          </a:p>
          <a:p>
            <a:pPr algn="just"/>
            <a:r>
              <a:rPr lang="es-MX" sz="16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Fortalecimiento de capacidades de las comunidades y territorios en el conocimiento del ordenamiento jurídico y de la política de mejora </a:t>
            </a:r>
            <a:r>
              <a:rPr lang="es-CO" sz="16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normativa Nacional. (BPIN 202400000000107)</a:t>
            </a:r>
            <a:endParaRPr lang="es-CO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CFA492-199A-4876-9902-3F7B6A1AC71A}"/>
              </a:ext>
            </a:extLst>
          </p:cNvPr>
          <p:cNvSpPr txBox="1"/>
          <p:nvPr/>
        </p:nvSpPr>
        <p:spPr>
          <a:xfrm>
            <a:off x="595547" y="4208182"/>
            <a:ext cx="61552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800" b="1" i="0" u="none" strike="noStrike" baseline="0" dirty="0">
                <a:solidFill>
                  <a:srgbClr val="0F4662"/>
                </a:solidFill>
                <a:latin typeface="Nunito Sans,Bold"/>
              </a:rPr>
              <a:t>Objetivo: </a:t>
            </a:r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Fomentar la adecuada implementación del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ciclo de producción normativa en el ámbito nacional</a:t>
            </a:r>
          </a:p>
          <a:p>
            <a:pPr algn="just"/>
            <a:r>
              <a:rPr lang="es-CO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y territorial.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9D55F18-C6FB-4158-BFC3-5652AA64C63E}"/>
              </a:ext>
            </a:extLst>
          </p:cNvPr>
          <p:cNvSpPr txBox="1"/>
          <p:nvPr/>
        </p:nvSpPr>
        <p:spPr>
          <a:xfrm>
            <a:off x="7161854" y="2045791"/>
            <a:ext cx="4472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chemeClr val="accent1"/>
                </a:solidFill>
              </a:rPr>
              <a:t>$1.036.000.000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9346A6-18DD-491B-9057-EF507C30E52C}"/>
              </a:ext>
            </a:extLst>
          </p:cNvPr>
          <p:cNvSpPr txBox="1"/>
          <p:nvPr/>
        </p:nvSpPr>
        <p:spPr>
          <a:xfrm>
            <a:off x="7658100" y="1676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255083"/>
                </a:solidFill>
              </a:rPr>
              <a:t>Apropiación 2026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F6A6F5F-0A45-42E2-9DC1-1FA28C86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50" y="3534684"/>
            <a:ext cx="2271157" cy="2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297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62BB-83BE-3425-A568-FC412051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BD01AB-82B6-F93D-4F81-5DD088BECC6B}"/>
              </a:ext>
            </a:extLst>
          </p:cNvPr>
          <p:cNvSpPr/>
          <p:nvPr/>
        </p:nvSpPr>
        <p:spPr>
          <a:xfrm>
            <a:off x="121952" y="6737170"/>
            <a:ext cx="12192000" cy="128015"/>
          </a:xfrm>
          <a:prstGeom prst="rect">
            <a:avLst/>
          </a:prstGeom>
          <a:solidFill>
            <a:srgbClr val="235F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dirty="0">
                <a:latin typeface=""/>
              </a:rPr>
              <a:t>www.minjusticia.gov.co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370E8-6175-49C0-8991-3375CE35090F}"/>
              </a:ext>
            </a:extLst>
          </p:cNvPr>
          <p:cNvSpPr txBox="1"/>
          <p:nvPr/>
        </p:nvSpPr>
        <p:spPr>
          <a:xfrm>
            <a:off x="3888628" y="321735"/>
            <a:ext cx="465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i="0" u="none" strike="noStrike" baseline="0" dirty="0">
                <a:solidFill>
                  <a:srgbClr val="203864"/>
                </a:solidFill>
                <a:latin typeface="Nunito Sans,Bold"/>
              </a:rPr>
              <a:t>Viceministerio de Promoción de la Justicia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A3D1F0-5B1A-4116-A8DA-44DD8747E7DA}"/>
              </a:ext>
            </a:extLst>
          </p:cNvPr>
          <p:cNvSpPr txBox="1"/>
          <p:nvPr/>
        </p:nvSpPr>
        <p:spPr>
          <a:xfrm>
            <a:off x="901699" y="1130068"/>
            <a:ext cx="615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Dirección de Justicia Formal </a:t>
            </a:r>
            <a:endParaRPr lang="es-CO" b="0" dirty="0">
              <a:effectLst/>
            </a:endParaRPr>
          </a:p>
        </p:txBody>
      </p:sp>
      <p:pic>
        <p:nvPicPr>
          <p:cNvPr id="1030" name="Picture 6" descr="icono de vector de gestión de proyectos 30384143 Vector en Vecteezy">
            <a:extLst>
              <a:ext uri="{FF2B5EF4-FFF2-40B4-BE49-F238E27FC236}">
                <a16:creationId xmlns:a16="http://schemas.microsoft.com/office/drawing/2014/main" id="{6665CBA3-F1F4-4376-A527-465A12EB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8" y="1918266"/>
            <a:ext cx="590784" cy="6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49A9FEB-541E-4FC0-BE93-2D0914411DAF}"/>
              </a:ext>
            </a:extLst>
          </p:cNvPr>
          <p:cNvSpPr txBox="1"/>
          <p:nvPr/>
        </p:nvSpPr>
        <p:spPr>
          <a:xfrm>
            <a:off x="1655232" y="1938401"/>
            <a:ext cx="5506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CO" sz="1800" b="1" i="0" u="none" strike="noStrike" baseline="0" dirty="0">
                <a:solidFill>
                  <a:srgbClr val="0F4662"/>
                </a:solidFill>
                <a:latin typeface="Nunito Sans,Bold"/>
              </a:rPr>
              <a:t>Proyecto (1/5)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Optimización de mecanismos técnicos y de innovación para mejorar el acceso a la justicia formal a nivel Nacional. (BPIN202400000000108)</a:t>
            </a:r>
            <a:endParaRPr lang="es-CO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CFA492-199A-4876-9902-3F7B6A1AC71A}"/>
              </a:ext>
            </a:extLst>
          </p:cNvPr>
          <p:cNvSpPr txBox="1"/>
          <p:nvPr/>
        </p:nvSpPr>
        <p:spPr>
          <a:xfrm>
            <a:off x="595547" y="4208182"/>
            <a:ext cx="615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800" b="1" i="0" u="none" strike="noStrike" baseline="0" dirty="0">
                <a:solidFill>
                  <a:srgbClr val="0F4662"/>
                </a:solidFill>
                <a:latin typeface="Nunito Sans,Bold"/>
              </a:rPr>
              <a:t>Objetivo: </a:t>
            </a:r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Facilitar el acceso a la Justicia Formal en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los territorios.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9D55F18-C6FB-4158-BFC3-5652AA64C63E}"/>
              </a:ext>
            </a:extLst>
          </p:cNvPr>
          <p:cNvSpPr txBox="1"/>
          <p:nvPr/>
        </p:nvSpPr>
        <p:spPr>
          <a:xfrm>
            <a:off x="7161854" y="2045791"/>
            <a:ext cx="4472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chemeClr val="accent1"/>
                </a:solidFill>
              </a:rPr>
              <a:t>$3.500.000.000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9346A6-18DD-491B-9057-EF507C30E52C}"/>
              </a:ext>
            </a:extLst>
          </p:cNvPr>
          <p:cNvSpPr txBox="1"/>
          <p:nvPr/>
        </p:nvSpPr>
        <p:spPr>
          <a:xfrm>
            <a:off x="7658100" y="1676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255083"/>
                </a:solidFill>
              </a:rPr>
              <a:t>Apropiación 2026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F6A6F5F-0A45-42E2-9DC1-1FA28C86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50" y="3534684"/>
            <a:ext cx="2271157" cy="2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745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62BB-83BE-3425-A568-FC412051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BD01AB-82B6-F93D-4F81-5DD088BECC6B}"/>
              </a:ext>
            </a:extLst>
          </p:cNvPr>
          <p:cNvSpPr/>
          <p:nvPr/>
        </p:nvSpPr>
        <p:spPr>
          <a:xfrm>
            <a:off x="121952" y="6737170"/>
            <a:ext cx="12192000" cy="128015"/>
          </a:xfrm>
          <a:prstGeom prst="rect">
            <a:avLst/>
          </a:prstGeom>
          <a:solidFill>
            <a:srgbClr val="235F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dirty="0">
                <a:latin typeface=""/>
              </a:rPr>
              <a:t>www.minjusticia.gov.co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370E8-6175-49C0-8991-3375CE35090F}"/>
              </a:ext>
            </a:extLst>
          </p:cNvPr>
          <p:cNvSpPr txBox="1"/>
          <p:nvPr/>
        </p:nvSpPr>
        <p:spPr>
          <a:xfrm>
            <a:off x="3888628" y="321735"/>
            <a:ext cx="465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i="0" u="none" strike="noStrike" baseline="0" dirty="0">
                <a:solidFill>
                  <a:srgbClr val="203864"/>
                </a:solidFill>
                <a:latin typeface="Nunito Sans,Bold"/>
              </a:rPr>
              <a:t>Viceministerio de Promoción de la Justicia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A3D1F0-5B1A-4116-A8DA-44DD8747E7DA}"/>
              </a:ext>
            </a:extLst>
          </p:cNvPr>
          <p:cNvSpPr txBox="1"/>
          <p:nvPr/>
        </p:nvSpPr>
        <p:spPr>
          <a:xfrm>
            <a:off x="901699" y="1130068"/>
            <a:ext cx="615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Dirección de Justicia Formal</a:t>
            </a:r>
            <a:endParaRPr lang="es-CO" b="0" dirty="0">
              <a:effectLst/>
            </a:endParaRPr>
          </a:p>
        </p:txBody>
      </p:sp>
      <p:pic>
        <p:nvPicPr>
          <p:cNvPr id="1030" name="Picture 6" descr="icono de vector de gestión de proyectos 30384143 Vector en Vecteezy">
            <a:extLst>
              <a:ext uri="{FF2B5EF4-FFF2-40B4-BE49-F238E27FC236}">
                <a16:creationId xmlns:a16="http://schemas.microsoft.com/office/drawing/2014/main" id="{6665CBA3-F1F4-4376-A527-465A12EB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8" y="1918266"/>
            <a:ext cx="590784" cy="6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49A9FEB-541E-4FC0-BE93-2D0914411DAF}"/>
              </a:ext>
            </a:extLst>
          </p:cNvPr>
          <p:cNvSpPr txBox="1"/>
          <p:nvPr/>
        </p:nvSpPr>
        <p:spPr>
          <a:xfrm>
            <a:off x="1655232" y="1938401"/>
            <a:ext cx="5506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CO" sz="1800" b="1" i="0" u="none" strike="noStrike" baseline="0" dirty="0">
                <a:solidFill>
                  <a:srgbClr val="0F4662"/>
                </a:solidFill>
                <a:latin typeface="Nunito Sans,Bold"/>
              </a:rPr>
              <a:t>Proyecto (2/5)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Implementación de estrategias de promoción de justicias propias y garantía del pluralismo jurídico a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nivel Nacional. (BPIN 202400000000105)</a:t>
            </a:r>
            <a:endParaRPr lang="es-CO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CFA492-199A-4876-9902-3F7B6A1AC71A}"/>
              </a:ext>
            </a:extLst>
          </p:cNvPr>
          <p:cNvSpPr txBox="1"/>
          <p:nvPr/>
        </p:nvSpPr>
        <p:spPr>
          <a:xfrm>
            <a:off x="595547" y="4208182"/>
            <a:ext cx="615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800" b="1" i="0" u="none" strike="noStrike" baseline="0" dirty="0">
                <a:solidFill>
                  <a:srgbClr val="0F4662"/>
                </a:solidFill>
                <a:latin typeface="Nunito Sans,Bold"/>
              </a:rPr>
              <a:t>Objetivo: </a:t>
            </a:r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Incrementar las garantías en el acceso a la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justicia de pueblos y comunidades étnicas en Colombia.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9D55F18-C6FB-4158-BFC3-5652AA64C63E}"/>
              </a:ext>
            </a:extLst>
          </p:cNvPr>
          <p:cNvSpPr txBox="1"/>
          <p:nvPr/>
        </p:nvSpPr>
        <p:spPr>
          <a:xfrm>
            <a:off x="7161854" y="2045791"/>
            <a:ext cx="4781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chemeClr val="accent1"/>
                </a:solidFill>
              </a:rPr>
              <a:t>$11.103.812.559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9346A6-18DD-491B-9057-EF507C30E52C}"/>
              </a:ext>
            </a:extLst>
          </p:cNvPr>
          <p:cNvSpPr txBox="1"/>
          <p:nvPr/>
        </p:nvSpPr>
        <p:spPr>
          <a:xfrm>
            <a:off x="7658100" y="1676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255083"/>
                </a:solidFill>
              </a:rPr>
              <a:t>Apropiación 2026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F6A6F5F-0A45-42E2-9DC1-1FA28C86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50" y="3534684"/>
            <a:ext cx="2271157" cy="2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875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62BB-83BE-3425-A568-FC412051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BD01AB-82B6-F93D-4F81-5DD088BECC6B}"/>
              </a:ext>
            </a:extLst>
          </p:cNvPr>
          <p:cNvSpPr/>
          <p:nvPr/>
        </p:nvSpPr>
        <p:spPr>
          <a:xfrm>
            <a:off x="121952" y="6737170"/>
            <a:ext cx="12192000" cy="128015"/>
          </a:xfrm>
          <a:prstGeom prst="rect">
            <a:avLst/>
          </a:prstGeom>
          <a:solidFill>
            <a:srgbClr val="235F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dirty="0">
                <a:latin typeface=""/>
              </a:rPr>
              <a:t>www.minjusticia.gov.co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370E8-6175-49C0-8991-3375CE35090F}"/>
              </a:ext>
            </a:extLst>
          </p:cNvPr>
          <p:cNvSpPr txBox="1"/>
          <p:nvPr/>
        </p:nvSpPr>
        <p:spPr>
          <a:xfrm>
            <a:off x="3888628" y="321735"/>
            <a:ext cx="465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i="0" u="none" strike="noStrike" baseline="0" dirty="0">
                <a:solidFill>
                  <a:srgbClr val="203864"/>
                </a:solidFill>
                <a:latin typeface="Nunito Sans,Bold"/>
              </a:rPr>
              <a:t>Viceministerio de Promoción de la Justicia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A3D1F0-5B1A-4116-A8DA-44DD8747E7DA}"/>
              </a:ext>
            </a:extLst>
          </p:cNvPr>
          <p:cNvSpPr txBox="1"/>
          <p:nvPr/>
        </p:nvSpPr>
        <p:spPr>
          <a:xfrm>
            <a:off x="901699" y="1130068"/>
            <a:ext cx="615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Dirección de Justicia Formal</a:t>
            </a:r>
            <a:endParaRPr lang="es-CO" b="0" dirty="0">
              <a:effectLst/>
            </a:endParaRPr>
          </a:p>
        </p:txBody>
      </p:sp>
      <p:pic>
        <p:nvPicPr>
          <p:cNvPr id="1030" name="Picture 6" descr="icono de vector de gestión de proyectos 30384143 Vector en Vecteezy">
            <a:extLst>
              <a:ext uri="{FF2B5EF4-FFF2-40B4-BE49-F238E27FC236}">
                <a16:creationId xmlns:a16="http://schemas.microsoft.com/office/drawing/2014/main" id="{6665CBA3-F1F4-4376-A527-465A12EB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8" y="1918266"/>
            <a:ext cx="590784" cy="6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49A9FEB-541E-4FC0-BE93-2D0914411DAF}"/>
              </a:ext>
            </a:extLst>
          </p:cNvPr>
          <p:cNvSpPr txBox="1"/>
          <p:nvPr/>
        </p:nvSpPr>
        <p:spPr>
          <a:xfrm>
            <a:off x="1655232" y="1938401"/>
            <a:ext cx="55066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CO" sz="1800" b="1" i="0" u="none" strike="noStrike" baseline="0" dirty="0">
                <a:solidFill>
                  <a:srgbClr val="0F4662"/>
                </a:solidFill>
                <a:latin typeface="Nunito Sans,Bold"/>
              </a:rPr>
              <a:t>Proyecto (3/5)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Implementación de estrategias para el acceso a la justicia con enfoque de género, diferencial e interseccional a nivel nacional.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 (BPIN202400000000106)</a:t>
            </a:r>
            <a:endParaRPr lang="es-CO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CFA492-199A-4876-9902-3F7B6A1AC71A}"/>
              </a:ext>
            </a:extLst>
          </p:cNvPr>
          <p:cNvSpPr txBox="1"/>
          <p:nvPr/>
        </p:nvSpPr>
        <p:spPr>
          <a:xfrm>
            <a:off x="595547" y="4208182"/>
            <a:ext cx="615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800" b="1" i="0" u="none" strike="noStrike" baseline="0" dirty="0">
                <a:solidFill>
                  <a:srgbClr val="0F4662"/>
                </a:solidFill>
                <a:latin typeface="Nunito Sans,Bold"/>
              </a:rPr>
              <a:t>Objetivo: </a:t>
            </a:r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Mejorar la capacidad institucional y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ciudadana en el acceso a la justicia inclusiva.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9D55F18-C6FB-4158-BFC3-5652AA64C63E}"/>
              </a:ext>
            </a:extLst>
          </p:cNvPr>
          <p:cNvSpPr txBox="1"/>
          <p:nvPr/>
        </p:nvSpPr>
        <p:spPr>
          <a:xfrm>
            <a:off x="7161854" y="2045791"/>
            <a:ext cx="4472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chemeClr val="accent1"/>
                </a:solidFill>
              </a:rPr>
              <a:t>$4.166.630.778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9346A6-18DD-491B-9057-EF507C30E52C}"/>
              </a:ext>
            </a:extLst>
          </p:cNvPr>
          <p:cNvSpPr txBox="1"/>
          <p:nvPr/>
        </p:nvSpPr>
        <p:spPr>
          <a:xfrm>
            <a:off x="7658100" y="1676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255083"/>
                </a:solidFill>
              </a:rPr>
              <a:t>Apropiación 2026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F6A6F5F-0A45-42E2-9DC1-1FA28C86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50" y="3534684"/>
            <a:ext cx="2271157" cy="2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124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62BB-83BE-3425-A568-FC412051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BD01AB-82B6-F93D-4F81-5DD088BECC6B}"/>
              </a:ext>
            </a:extLst>
          </p:cNvPr>
          <p:cNvSpPr/>
          <p:nvPr/>
        </p:nvSpPr>
        <p:spPr>
          <a:xfrm>
            <a:off x="121952" y="6737170"/>
            <a:ext cx="12192000" cy="128015"/>
          </a:xfrm>
          <a:prstGeom prst="rect">
            <a:avLst/>
          </a:prstGeom>
          <a:solidFill>
            <a:srgbClr val="235F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dirty="0">
                <a:latin typeface=""/>
              </a:rPr>
              <a:t>www.minjusticia.gov.co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370E8-6175-49C0-8991-3375CE35090F}"/>
              </a:ext>
            </a:extLst>
          </p:cNvPr>
          <p:cNvSpPr txBox="1"/>
          <p:nvPr/>
        </p:nvSpPr>
        <p:spPr>
          <a:xfrm>
            <a:off x="3888628" y="321735"/>
            <a:ext cx="465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i="0" u="none" strike="noStrike" baseline="0" dirty="0">
                <a:solidFill>
                  <a:srgbClr val="203864"/>
                </a:solidFill>
                <a:latin typeface="Nunito Sans,Bold"/>
              </a:rPr>
              <a:t>Viceministerio de Promoción de la Justicia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A3D1F0-5B1A-4116-A8DA-44DD8747E7DA}"/>
              </a:ext>
            </a:extLst>
          </p:cNvPr>
          <p:cNvSpPr txBox="1"/>
          <p:nvPr/>
        </p:nvSpPr>
        <p:spPr>
          <a:xfrm>
            <a:off x="901699" y="1130068"/>
            <a:ext cx="615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Dirección de Justicia Formal</a:t>
            </a:r>
            <a:endParaRPr lang="es-CO" b="0" dirty="0">
              <a:effectLst/>
            </a:endParaRPr>
          </a:p>
        </p:txBody>
      </p:sp>
      <p:pic>
        <p:nvPicPr>
          <p:cNvPr id="1030" name="Picture 6" descr="icono de vector de gestión de proyectos 30384143 Vector en Vecteezy">
            <a:extLst>
              <a:ext uri="{FF2B5EF4-FFF2-40B4-BE49-F238E27FC236}">
                <a16:creationId xmlns:a16="http://schemas.microsoft.com/office/drawing/2014/main" id="{6665CBA3-F1F4-4376-A527-465A12EB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8" y="1918266"/>
            <a:ext cx="590784" cy="6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49A9FEB-541E-4FC0-BE93-2D0914411DAF}"/>
              </a:ext>
            </a:extLst>
          </p:cNvPr>
          <p:cNvSpPr txBox="1"/>
          <p:nvPr/>
        </p:nvSpPr>
        <p:spPr>
          <a:xfrm>
            <a:off x="1655232" y="1938401"/>
            <a:ext cx="55066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CO" sz="1800" b="1" i="0" u="none" strike="noStrike" baseline="0" dirty="0">
                <a:solidFill>
                  <a:srgbClr val="0F4662"/>
                </a:solidFill>
                <a:latin typeface="Nunito Sans,Bold"/>
              </a:rPr>
              <a:t>Proyecto (4/5)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Implementación de expediente digital de los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servicios de justicia ofrecidos por las entidades con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funciones jurisdiccionales de la rama ejecutiva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Nacional. (BPIN 2022011000122)</a:t>
            </a:r>
            <a:endParaRPr lang="es-CO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CFA492-199A-4876-9902-3F7B6A1AC71A}"/>
              </a:ext>
            </a:extLst>
          </p:cNvPr>
          <p:cNvSpPr txBox="1"/>
          <p:nvPr/>
        </p:nvSpPr>
        <p:spPr>
          <a:xfrm>
            <a:off x="595547" y="4208182"/>
            <a:ext cx="61552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800" b="1" i="0" u="none" strike="noStrike" baseline="0" dirty="0">
                <a:solidFill>
                  <a:srgbClr val="0F4662"/>
                </a:solidFill>
                <a:latin typeface="Nunito Sans,Bold"/>
              </a:rPr>
              <a:t>Objetivo: </a:t>
            </a:r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Implementación de expediente digital de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los servicios de justicia ofrecidos por las entidades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con funciones jurisdiccionales de la rama ejecutiva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nacional.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9D55F18-C6FB-4158-BFC3-5652AA64C63E}"/>
              </a:ext>
            </a:extLst>
          </p:cNvPr>
          <p:cNvSpPr txBox="1"/>
          <p:nvPr/>
        </p:nvSpPr>
        <p:spPr>
          <a:xfrm>
            <a:off x="7161854" y="2045791"/>
            <a:ext cx="4472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chemeClr val="accent1"/>
                </a:solidFill>
              </a:rPr>
              <a:t>$2.381.229.864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9346A6-18DD-491B-9057-EF507C30E52C}"/>
              </a:ext>
            </a:extLst>
          </p:cNvPr>
          <p:cNvSpPr txBox="1"/>
          <p:nvPr/>
        </p:nvSpPr>
        <p:spPr>
          <a:xfrm>
            <a:off x="7658100" y="1676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255083"/>
                </a:solidFill>
              </a:rPr>
              <a:t>Apropiación 2026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F6A6F5F-0A45-42E2-9DC1-1FA28C86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50" y="3534684"/>
            <a:ext cx="2271157" cy="2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438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62BB-83BE-3425-A568-FC412051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BD01AB-82B6-F93D-4F81-5DD088BECC6B}"/>
              </a:ext>
            </a:extLst>
          </p:cNvPr>
          <p:cNvSpPr/>
          <p:nvPr/>
        </p:nvSpPr>
        <p:spPr>
          <a:xfrm>
            <a:off x="121952" y="6737170"/>
            <a:ext cx="12192000" cy="128015"/>
          </a:xfrm>
          <a:prstGeom prst="rect">
            <a:avLst/>
          </a:prstGeom>
          <a:solidFill>
            <a:srgbClr val="235F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dirty="0">
                <a:latin typeface=""/>
              </a:rPr>
              <a:t>www.minjusticia.gov.co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370E8-6175-49C0-8991-3375CE35090F}"/>
              </a:ext>
            </a:extLst>
          </p:cNvPr>
          <p:cNvSpPr txBox="1"/>
          <p:nvPr/>
        </p:nvSpPr>
        <p:spPr>
          <a:xfrm>
            <a:off x="3888628" y="321735"/>
            <a:ext cx="465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i="0" u="none" strike="noStrike" baseline="0" dirty="0">
                <a:solidFill>
                  <a:srgbClr val="203864"/>
                </a:solidFill>
                <a:latin typeface="Nunito Sans,Bold"/>
              </a:rPr>
              <a:t>Viceministerio de Promoción de la Justicia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A3D1F0-5B1A-4116-A8DA-44DD8747E7DA}"/>
              </a:ext>
            </a:extLst>
          </p:cNvPr>
          <p:cNvSpPr txBox="1"/>
          <p:nvPr/>
        </p:nvSpPr>
        <p:spPr>
          <a:xfrm>
            <a:off x="901699" y="1130068"/>
            <a:ext cx="615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1" i="0" u="none" strike="noStrike" dirty="0">
                <a:solidFill>
                  <a:srgbClr val="1E3A8A"/>
                </a:solidFill>
                <a:effectLst/>
                <a:latin typeface="Poppins" panose="00000500000000000000" pitchFamily="2" charset="0"/>
              </a:rPr>
              <a:t>Dirección de Justicia Formal</a:t>
            </a:r>
            <a:endParaRPr lang="es-CO" b="0" dirty="0">
              <a:effectLst/>
            </a:endParaRPr>
          </a:p>
        </p:txBody>
      </p:sp>
      <p:pic>
        <p:nvPicPr>
          <p:cNvPr id="1030" name="Picture 6" descr="icono de vector de gestión de proyectos 30384143 Vector en Vecteezy">
            <a:extLst>
              <a:ext uri="{FF2B5EF4-FFF2-40B4-BE49-F238E27FC236}">
                <a16:creationId xmlns:a16="http://schemas.microsoft.com/office/drawing/2014/main" id="{6665CBA3-F1F4-4376-A527-465A12EB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8" y="1918266"/>
            <a:ext cx="590784" cy="6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49A9FEB-541E-4FC0-BE93-2D0914411DAF}"/>
              </a:ext>
            </a:extLst>
          </p:cNvPr>
          <p:cNvSpPr txBox="1"/>
          <p:nvPr/>
        </p:nvSpPr>
        <p:spPr>
          <a:xfrm>
            <a:off x="1655232" y="1938401"/>
            <a:ext cx="55066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CO" sz="1800" b="1" i="0" u="none" strike="noStrike" baseline="0" dirty="0">
                <a:solidFill>
                  <a:srgbClr val="0F4662"/>
                </a:solidFill>
                <a:latin typeface="Nunito Sans,Bold"/>
              </a:rPr>
              <a:t>Proyecto (5/5)</a:t>
            </a:r>
          </a:p>
          <a:p>
            <a:pPr algn="l"/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Fortalecimiento de las capacidades institucionales para la prevención y atención de la violencia en el contexto familiar a nivel  Nacional. (BPIN 202400000000238)</a:t>
            </a:r>
            <a:endParaRPr lang="es-CO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CFA492-199A-4876-9902-3F7B6A1AC71A}"/>
              </a:ext>
            </a:extLst>
          </p:cNvPr>
          <p:cNvSpPr txBox="1"/>
          <p:nvPr/>
        </p:nvSpPr>
        <p:spPr>
          <a:xfrm>
            <a:off x="595547" y="4208182"/>
            <a:ext cx="61552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800" b="1" i="0" u="none" strike="noStrike" baseline="0" dirty="0">
                <a:solidFill>
                  <a:srgbClr val="0F4662"/>
                </a:solidFill>
                <a:latin typeface="Nunito Sans,Bold"/>
              </a:rPr>
              <a:t>Objetivo: </a:t>
            </a:r>
            <a:r>
              <a:rPr lang="es-MX" sz="1800" b="0" i="0" u="none" strike="noStrike" baseline="0" dirty="0">
                <a:solidFill>
                  <a:srgbClr val="0F4662"/>
                </a:solidFill>
                <a:latin typeface="Nunito Sans" pitchFamily="2" charset="0"/>
              </a:rPr>
              <a:t>Incrementar la capacidad de respuesta institucional ante situaciones de violencia y vulneración de derechos en el contexto familiar.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9D55F18-C6FB-4158-BFC3-5652AA64C63E}"/>
              </a:ext>
            </a:extLst>
          </p:cNvPr>
          <p:cNvSpPr txBox="1"/>
          <p:nvPr/>
        </p:nvSpPr>
        <p:spPr>
          <a:xfrm>
            <a:off x="7161854" y="2045791"/>
            <a:ext cx="4472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chemeClr val="accent1"/>
                </a:solidFill>
              </a:rPr>
              <a:t>$4.200.000.000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9346A6-18DD-491B-9057-EF507C30E52C}"/>
              </a:ext>
            </a:extLst>
          </p:cNvPr>
          <p:cNvSpPr txBox="1"/>
          <p:nvPr/>
        </p:nvSpPr>
        <p:spPr>
          <a:xfrm>
            <a:off x="7658100" y="1676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255083"/>
                </a:solidFill>
              </a:rPr>
              <a:t>Apropiación 2026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F6A6F5F-0A45-42E2-9DC1-1FA28C86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50" y="3534684"/>
            <a:ext cx="2271157" cy="2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1471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0FBA7F62C14F041A0FB3EFC7596E368" ma:contentTypeVersion="1" ma:contentTypeDescription="Crear nuevo documento." ma:contentTypeScope="" ma:versionID="348b18b5fc41e64fad00b1cd561ffcbc">
  <xsd:schema xmlns:xsd="http://www.w3.org/2001/XMLSchema" xmlns:xs="http://www.w3.org/2001/XMLSchema" xmlns:p="http://schemas.microsoft.com/office/2006/metadata/properties" xmlns:ns1="http://schemas.microsoft.com/sharepoint/v3" xmlns:ns2="81cc8fc0-8d1e-4295-8f37-5d076116407c" targetNamespace="http://schemas.microsoft.com/office/2006/metadata/properties" ma:root="true" ma:fieldsID="0ca9f3ac2d15db8bb029348aee8f1b74" ns1:_="" ns2:_="">
    <xsd:import namespace="http://schemas.microsoft.com/sharepoint/v3"/>
    <xsd:import namespace="81cc8fc0-8d1e-4295-8f37-5d076116407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c8fc0-8d1e-4295-8f37-5d076116407c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81cc8fc0-8d1e-4295-8f37-5d076116407c">2TV4CCKVFCYA-1167877901-2006</_dlc_DocId>
    <_dlc_DocIdUrl xmlns="81cc8fc0-8d1e-4295-8f37-5d076116407c">
      <Url>https://www.minjusticia.gov.co/ministerio/_layouts/15/DocIdRedir.aspx?ID=2TV4CCKVFCYA-1167877901-2006</Url>
      <Description>2TV4CCKVFCYA-1167877901-2006</Description>
    </_dlc_DocIdUrl>
  </documentManagement>
</p:properties>
</file>

<file path=customXml/itemProps1.xml><?xml version="1.0" encoding="utf-8"?>
<ds:datastoreItem xmlns:ds="http://schemas.openxmlformats.org/officeDocument/2006/customXml" ds:itemID="{482C61E6-A64A-4889-9CE9-4A6B06F52DAB}"/>
</file>

<file path=customXml/itemProps2.xml><?xml version="1.0" encoding="utf-8"?>
<ds:datastoreItem xmlns:ds="http://schemas.openxmlformats.org/officeDocument/2006/customXml" ds:itemID="{630A7CB8-532A-4D63-A3D0-F5D933818D91}"/>
</file>

<file path=customXml/itemProps3.xml><?xml version="1.0" encoding="utf-8"?>
<ds:datastoreItem xmlns:ds="http://schemas.openxmlformats.org/officeDocument/2006/customXml" ds:itemID="{3AB212EB-B2E5-4F67-9F13-E971D3429536}"/>
</file>

<file path=customXml/itemProps4.xml><?xml version="1.0" encoding="utf-8"?>
<ds:datastoreItem xmlns:ds="http://schemas.openxmlformats.org/officeDocument/2006/customXml" ds:itemID="{B5BE66BA-44AD-4E5A-BBA1-E50011EBCA2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52377</TotalTime>
  <Words>917</Words>
  <Application>Microsoft Office PowerPoint</Application>
  <PresentationFormat>Panorámica</PresentationFormat>
  <Paragraphs>167</Paragraphs>
  <Slides>19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9" baseType="lpstr">
      <vt:lpstr>Aptos</vt:lpstr>
      <vt:lpstr>Arial</vt:lpstr>
      <vt:lpstr>Calibri</vt:lpstr>
      <vt:lpstr>Helvetica</vt:lpstr>
      <vt:lpstr>Nunito Sans</vt:lpstr>
      <vt:lpstr>Nunito Sans Normal</vt:lpstr>
      <vt:lpstr>Nunito Sans,Bold</vt:lpstr>
      <vt:lpstr>Poppins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William Camilo  Baracaldo Godoy</dc:creator>
  <cp:lastModifiedBy>MARIA CLAUDIA GECHEN SARMIENTO</cp:lastModifiedBy>
  <cp:revision>160</cp:revision>
  <cp:lastPrinted>2025-09-17T02:46:18Z</cp:lastPrinted>
  <dcterms:created xsi:type="dcterms:W3CDTF">2023-05-08T00:34:42Z</dcterms:created>
  <dcterms:modified xsi:type="dcterms:W3CDTF">2026-01-19T20:06:49Z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21ec8a6-bbee-4b40-bdc1-9f8ab4bf789f_Enabled">
    <vt:lpwstr>true</vt:lpwstr>
  </property>
  <property fmtid="{D5CDD505-2E9C-101B-9397-08002B2CF9AE}" pid="3" name="MSIP_Label_821ec8a6-bbee-4b40-bdc1-9f8ab4bf789f_SetDate">
    <vt:lpwstr>2025-11-27T22:27:47Z</vt:lpwstr>
  </property>
  <property fmtid="{D5CDD505-2E9C-101B-9397-08002B2CF9AE}" pid="4" name="MSIP_Label_821ec8a6-bbee-4b40-bdc1-9f8ab4bf789f_Method">
    <vt:lpwstr>Standard</vt:lpwstr>
  </property>
  <property fmtid="{D5CDD505-2E9C-101B-9397-08002B2CF9AE}" pid="5" name="MSIP_Label_821ec8a6-bbee-4b40-bdc1-9f8ab4bf789f_Name">
    <vt:lpwstr>Verde - Público</vt:lpwstr>
  </property>
  <property fmtid="{D5CDD505-2E9C-101B-9397-08002B2CF9AE}" pid="6" name="MSIP_Label_821ec8a6-bbee-4b40-bdc1-9f8ab4bf789f_SiteId">
    <vt:lpwstr>9b1ecfaa-c675-42ee-b297-0eaeb51bcc4c</vt:lpwstr>
  </property>
  <property fmtid="{D5CDD505-2E9C-101B-9397-08002B2CF9AE}" pid="7" name="MSIP_Label_821ec8a6-bbee-4b40-bdc1-9f8ab4bf789f_ActionId">
    <vt:lpwstr>3618b860-fd01-4eb4-81f2-ab943c1dba14</vt:lpwstr>
  </property>
  <property fmtid="{D5CDD505-2E9C-101B-9397-08002B2CF9AE}" pid="8" name="MSIP_Label_821ec8a6-bbee-4b40-bdc1-9f8ab4bf789f_ContentBits">
    <vt:lpwstr>0</vt:lpwstr>
  </property>
  <property fmtid="{D5CDD505-2E9C-101B-9397-08002B2CF9AE}" pid="9" name="MSIP_Label_821ec8a6-bbee-4b40-bdc1-9f8ab4bf789f_Tag">
    <vt:lpwstr>10, 3, 0, 1</vt:lpwstr>
  </property>
  <property fmtid="{D5CDD505-2E9C-101B-9397-08002B2CF9AE}" pid="10" name="ContentTypeId">
    <vt:lpwstr>0x01010020FBA7F62C14F041A0FB3EFC7596E368</vt:lpwstr>
  </property>
  <property fmtid="{D5CDD505-2E9C-101B-9397-08002B2CF9AE}" pid="11" name="_dlc_DocIdItemGuid">
    <vt:lpwstr>4f35ee80-9a2f-4978-a58d-1bc549855c2d</vt:lpwstr>
  </property>
</Properties>
</file>