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xml" ContentType="application/vnd.openxmlformats-officedocument.presentationml.slideLayout+xml"/>
  <Override PartName="/ppt/slideLayouts/slideLayout1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authors.xml" ContentType="application/vnd.ms-powerpoint.authors+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2"/>
  </p:notesMasterIdLst>
  <p:handoutMasterIdLst>
    <p:handoutMasterId r:id="rId63"/>
  </p:handoutMasterIdLst>
  <p:sldIdLst>
    <p:sldId id="4270" r:id="rId5"/>
    <p:sldId id="4272" r:id="rId6"/>
    <p:sldId id="4271" r:id="rId7"/>
    <p:sldId id="262" r:id="rId8"/>
    <p:sldId id="4274" r:id="rId9"/>
    <p:sldId id="4275" r:id="rId10"/>
    <p:sldId id="4278" r:id="rId11"/>
    <p:sldId id="4279" r:id="rId12"/>
    <p:sldId id="4280" r:id="rId13"/>
    <p:sldId id="4281" r:id="rId14"/>
    <p:sldId id="4292" r:id="rId15"/>
    <p:sldId id="4288" r:id="rId16"/>
    <p:sldId id="4289" r:id="rId17"/>
    <p:sldId id="4290" r:id="rId18"/>
    <p:sldId id="4313" r:id="rId19"/>
    <p:sldId id="4293" r:id="rId20"/>
    <p:sldId id="4294" r:id="rId21"/>
    <p:sldId id="4295" r:id="rId22"/>
    <p:sldId id="4314" r:id="rId23"/>
    <p:sldId id="4297" r:id="rId24"/>
    <p:sldId id="4298" r:id="rId25"/>
    <p:sldId id="4315" r:id="rId26"/>
    <p:sldId id="4301" r:id="rId27"/>
    <p:sldId id="4302" r:id="rId28"/>
    <p:sldId id="4303" r:id="rId29"/>
    <p:sldId id="4317" r:id="rId30"/>
    <p:sldId id="4305" r:id="rId31"/>
    <p:sldId id="4306" r:id="rId32"/>
    <p:sldId id="4307" r:id="rId33"/>
    <p:sldId id="4318" r:id="rId34"/>
    <p:sldId id="4309" r:id="rId35"/>
    <p:sldId id="4310" r:id="rId36"/>
    <p:sldId id="4311" r:id="rId37"/>
    <p:sldId id="4312" r:id="rId38"/>
    <p:sldId id="4319" r:id="rId39"/>
    <p:sldId id="4283" r:id="rId40"/>
    <p:sldId id="4284" r:id="rId41"/>
    <p:sldId id="4285" r:id="rId42"/>
    <p:sldId id="4286" r:id="rId43"/>
    <p:sldId id="4287" r:id="rId44"/>
    <p:sldId id="4320" r:id="rId45"/>
    <p:sldId id="4321" r:id="rId46"/>
    <p:sldId id="4322" r:id="rId47"/>
    <p:sldId id="4323" r:id="rId48"/>
    <p:sldId id="4325" r:id="rId49"/>
    <p:sldId id="4326" r:id="rId50"/>
    <p:sldId id="4327" r:id="rId51"/>
    <p:sldId id="4328" r:id="rId52"/>
    <p:sldId id="4329" r:id="rId53"/>
    <p:sldId id="4350" r:id="rId54"/>
    <p:sldId id="4330" r:id="rId55"/>
    <p:sldId id="4331" r:id="rId56"/>
    <p:sldId id="4332" r:id="rId57"/>
    <p:sldId id="4333" r:id="rId58"/>
    <p:sldId id="4335" r:id="rId59"/>
    <p:sldId id="4336" r:id="rId60"/>
    <p:sldId id="4337" r:id="rId61"/>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15316B5-FD11-CF77-A2CB-1A6BB427E5FD}" name="PEDRO LENIN CAMPOS LEAL" initials="PC" userId="S::pedro.campos@minjusticia.gov.co::bc10233d-8d8d-4c48-bd87-a5604da52a0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5083"/>
    <a:srgbClr val="93BB54"/>
    <a:srgbClr val="C49E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F1D16D-7C48-4964-A380-D8278368DE37}" v="34" dt="2026-02-17T02:59:48.208"/>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52" autoAdjust="0"/>
    <p:restoredTop sz="95033" autoAdjust="0"/>
  </p:normalViewPr>
  <p:slideViewPr>
    <p:cSldViewPr snapToGrid="0">
      <p:cViewPr varScale="1">
        <p:scale>
          <a:sx n="111" d="100"/>
          <a:sy n="111" d="100"/>
        </p:scale>
        <p:origin x="588" y="7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handoutMaster" Target="handoutMasters/handoutMaster1.xml"/><Relationship Id="rId68"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69"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70" Type="http://schemas.openxmlformats.org/officeDocument/2006/relationships/customXml" Target="../customXml/item4.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7DE8F55E-3564-59E0-6AB4-0A68F59932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F2C491CA-AD82-21DA-B6AF-104C3C64927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65CE21-4FFD-43E4-9BE1-44B69E389DE4}" type="datetimeFigureOut">
              <a:rPr lang="es-CO" smtClean="0"/>
              <a:t>13/03/2026</a:t>
            </a:fld>
            <a:endParaRPr lang="es-CO"/>
          </a:p>
        </p:txBody>
      </p:sp>
      <p:sp>
        <p:nvSpPr>
          <p:cNvPr id="4" name="Marcador de pie de página 3">
            <a:extLst>
              <a:ext uri="{FF2B5EF4-FFF2-40B4-BE49-F238E27FC236}">
                <a16:creationId xmlns:a16="http://schemas.microsoft.com/office/drawing/2014/main" id="{84018EA8-D50D-6048-06A1-98CC923A5FF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9F885154-3EB1-CC47-4591-C970E8A909C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55897CF-0428-44F3-9C91-0685A4FB6EB6}" type="slidenum">
              <a:rPr lang="es-CO" smtClean="0"/>
              <a:t>‹Nº›</a:t>
            </a:fld>
            <a:endParaRPr lang="es-CO"/>
          </a:p>
        </p:txBody>
      </p:sp>
    </p:spTree>
    <p:extLst>
      <p:ext uri="{BB962C8B-B14F-4D97-AF65-F5344CB8AC3E}">
        <p14:creationId xmlns:p14="http://schemas.microsoft.com/office/powerpoint/2010/main" val="8900616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2D3E3E-BDAE-4D1A-9019-3E196B5AFA0B}" type="datetimeFigureOut">
              <a:rPr lang="es-CO" smtClean="0"/>
              <a:t>13/03/2026</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A8FD69-CBE6-47F3-AE23-17639434FC47}" type="slidenum">
              <a:rPr lang="es-CO" smtClean="0"/>
              <a:t>‹Nº›</a:t>
            </a:fld>
            <a:endParaRPr lang="es-CO"/>
          </a:p>
        </p:txBody>
      </p:sp>
    </p:spTree>
    <p:extLst>
      <p:ext uri="{BB962C8B-B14F-4D97-AF65-F5344CB8AC3E}">
        <p14:creationId xmlns:p14="http://schemas.microsoft.com/office/powerpoint/2010/main" val="588542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id="{6AD64394-963E-D625-32AA-BDFC76B6E81B}"/>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13/03/2026</a:t>
            </a:fld>
            <a:endParaRPr lang="es-CO" dirty="0"/>
          </a:p>
        </p:txBody>
      </p:sp>
      <p:sp>
        <p:nvSpPr>
          <p:cNvPr id="4" name="Marcador de pie de página 3">
            <a:extLst>
              <a:ext uri="{FF2B5EF4-FFF2-40B4-BE49-F238E27FC236}">
                <a16:creationId xmlns:a16="http://schemas.microsoft.com/office/drawing/2014/main" id="{C0F68054-34D7-9279-DFD5-715512BF4F92}"/>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5" name="Marcador de número de diapositiva 4">
            <a:extLst>
              <a:ext uri="{FF2B5EF4-FFF2-40B4-BE49-F238E27FC236}">
                <a16:creationId xmlns:a16="http://schemas.microsoft.com/office/drawing/2014/main" id="{4916C35A-4761-CBE9-49AD-2C3A4928C1E2}"/>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pic>
        <p:nvPicPr>
          <p:cNvPr id="6" name="Imagen 5">
            <a:extLst>
              <a:ext uri="{FF2B5EF4-FFF2-40B4-BE49-F238E27FC236}">
                <a16:creationId xmlns:a16="http://schemas.microsoft.com/office/drawing/2014/main" id="{53806064-D094-DA86-6C22-C9CFC529A6B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133175" y="2139929"/>
            <a:ext cx="1925649" cy="1783009"/>
          </a:xfrm>
          <a:prstGeom prst="rect">
            <a:avLst/>
          </a:prstGeom>
        </p:spPr>
      </p:pic>
    </p:spTree>
    <p:extLst>
      <p:ext uri="{BB962C8B-B14F-4D97-AF65-F5344CB8AC3E}">
        <p14:creationId xmlns:p14="http://schemas.microsoft.com/office/powerpoint/2010/main" val="103456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A0128F-3548-EBBF-BD29-1EB1D245720C}"/>
              </a:ext>
            </a:extLst>
          </p:cNvPr>
          <p:cNvSpPr>
            <a:spLocks noGrp="1"/>
          </p:cNvSpPr>
          <p:nvPr>
            <p:ph type="title"/>
          </p:nvPr>
        </p:nvSpPr>
        <p:spPr/>
        <p:txBody>
          <a:bodyPr/>
          <a:lstStyle>
            <a:lvl1pPr>
              <a:defRPr>
                <a:latin typeface="Verdana" panose="020B0604030504040204" pitchFamily="34" charset="0"/>
              </a:defRPr>
            </a:lvl1pPr>
          </a:lstStyle>
          <a:p>
            <a:r>
              <a:rPr lang="es-ES" dirty="0"/>
              <a:t>Haga clic para modificar el estilo de título del patrón</a:t>
            </a:r>
            <a:endParaRPr lang="es-CO" dirty="0"/>
          </a:p>
        </p:txBody>
      </p:sp>
      <p:sp>
        <p:nvSpPr>
          <p:cNvPr id="3" name="Marcador de contenido 2">
            <a:extLst>
              <a:ext uri="{FF2B5EF4-FFF2-40B4-BE49-F238E27FC236}">
                <a16:creationId xmlns:a16="http://schemas.microsoft.com/office/drawing/2014/main" id="{2B611771-8F44-52FC-9741-53E17FE3733D}"/>
              </a:ext>
            </a:extLst>
          </p:cNvPr>
          <p:cNvSpPr>
            <a:spLocks noGrp="1"/>
          </p:cNvSpPr>
          <p:nvPr>
            <p:ph idx="1"/>
          </p:nvPr>
        </p:nvSpPr>
        <p:spPr/>
        <p:txBody>
          <a:bodyPr/>
          <a:lstStyle>
            <a:lvl1pPr>
              <a:defRPr>
                <a:latin typeface="Verdana" panose="020B0604030504040204" pitchFamily="34" charset="0"/>
              </a:defRPr>
            </a:lvl1pPr>
            <a:lvl2pPr>
              <a:defRPr>
                <a:latin typeface="Verdana" panose="020B0604030504040204" pitchFamily="34" charset="0"/>
              </a:defRPr>
            </a:lvl2pPr>
            <a:lvl3pPr>
              <a:defRPr>
                <a:latin typeface="Verdana" panose="020B0604030504040204" pitchFamily="34" charset="0"/>
              </a:defRPr>
            </a:lvl3pPr>
            <a:lvl4pPr>
              <a:defRPr>
                <a:latin typeface="Verdana" panose="020B0604030504040204" pitchFamily="34" charset="0"/>
              </a:defRPr>
            </a:lvl4pPr>
            <a:lvl5pPr>
              <a:defRPr>
                <a:latin typeface="Verdana" panose="020B0604030504040204" pitchFamily="34"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fecha 3">
            <a:extLst>
              <a:ext uri="{FF2B5EF4-FFF2-40B4-BE49-F238E27FC236}">
                <a16:creationId xmlns:a16="http://schemas.microsoft.com/office/drawing/2014/main" id="{CA0D0EFA-890A-CDAE-F1B6-CDA7C84A4BFA}"/>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13/03/2026</a:t>
            </a:fld>
            <a:endParaRPr lang="es-CO" dirty="0"/>
          </a:p>
        </p:txBody>
      </p:sp>
      <p:sp>
        <p:nvSpPr>
          <p:cNvPr id="5" name="Marcador de pie de página 4">
            <a:extLst>
              <a:ext uri="{FF2B5EF4-FFF2-40B4-BE49-F238E27FC236}">
                <a16:creationId xmlns:a16="http://schemas.microsoft.com/office/drawing/2014/main" id="{9903C958-22C5-59D4-D584-C88407A5F5A3}"/>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6" name="Marcador de número de diapositiva 5">
            <a:extLst>
              <a:ext uri="{FF2B5EF4-FFF2-40B4-BE49-F238E27FC236}">
                <a16:creationId xmlns:a16="http://schemas.microsoft.com/office/drawing/2014/main" id="{D0441F80-8960-189A-2E8E-15505E6A0F98}"/>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sp>
        <p:nvSpPr>
          <p:cNvPr id="7" name="Rectángulo 6">
            <a:extLst>
              <a:ext uri="{FF2B5EF4-FFF2-40B4-BE49-F238E27FC236}">
                <a16:creationId xmlns:a16="http://schemas.microsoft.com/office/drawing/2014/main" id="{BFA9D7E4-7BA0-40B7-FF99-DD7B5CDE5C94}"/>
              </a:ext>
            </a:extLst>
          </p:cNvPr>
          <p:cNvSpPr/>
          <p:nvPr userDrawn="1"/>
        </p:nvSpPr>
        <p:spPr>
          <a:xfrm>
            <a:off x="0" y="6721474"/>
            <a:ext cx="12192000" cy="136525"/>
          </a:xfrm>
          <a:prstGeom prst="rect">
            <a:avLst/>
          </a:prstGeom>
          <a:solidFill>
            <a:srgbClr val="2550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Tree>
    <p:extLst>
      <p:ext uri="{BB962C8B-B14F-4D97-AF65-F5344CB8AC3E}">
        <p14:creationId xmlns:p14="http://schemas.microsoft.com/office/powerpoint/2010/main" val="2046970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31F210-8371-C703-B82E-47C593C78A20}"/>
              </a:ext>
            </a:extLst>
          </p:cNvPr>
          <p:cNvSpPr>
            <a:spLocks noGrp="1"/>
          </p:cNvSpPr>
          <p:nvPr>
            <p:ph type="title"/>
          </p:nvPr>
        </p:nvSpPr>
        <p:spPr/>
        <p:txBody>
          <a:bodyPr/>
          <a:lstStyle>
            <a:lvl1pPr>
              <a:defRPr>
                <a:latin typeface="Verdana" panose="020B0604030504040204" pitchFamily="34" charset="0"/>
              </a:defRPr>
            </a:lvl1pPr>
          </a:lstStyle>
          <a:p>
            <a:r>
              <a:rPr lang="es-ES" dirty="0"/>
              <a:t>Haga clic para modificar el estilo de título del patrón</a:t>
            </a:r>
            <a:endParaRPr lang="es-CO" dirty="0"/>
          </a:p>
        </p:txBody>
      </p:sp>
      <p:sp>
        <p:nvSpPr>
          <p:cNvPr id="3" name="Marcador de contenido 2">
            <a:extLst>
              <a:ext uri="{FF2B5EF4-FFF2-40B4-BE49-F238E27FC236}">
                <a16:creationId xmlns:a16="http://schemas.microsoft.com/office/drawing/2014/main" id="{0B15A348-98B3-3879-5E17-CB0127E64850}"/>
              </a:ext>
            </a:extLst>
          </p:cNvPr>
          <p:cNvSpPr>
            <a:spLocks noGrp="1"/>
          </p:cNvSpPr>
          <p:nvPr>
            <p:ph sz="half" idx="1"/>
          </p:nvPr>
        </p:nvSpPr>
        <p:spPr>
          <a:xfrm>
            <a:off x="838200" y="1825625"/>
            <a:ext cx="5181600" cy="4351338"/>
          </a:xfrm>
        </p:spPr>
        <p:txBody>
          <a:bodyPr/>
          <a:lstStyle>
            <a:lvl1pPr>
              <a:defRPr>
                <a:latin typeface="Verdana" panose="020B0604030504040204" pitchFamily="34" charset="0"/>
              </a:defRPr>
            </a:lvl1pPr>
            <a:lvl2pPr>
              <a:defRPr>
                <a:latin typeface="Verdana" panose="020B0604030504040204" pitchFamily="34" charset="0"/>
              </a:defRPr>
            </a:lvl2pPr>
            <a:lvl3pPr>
              <a:defRPr>
                <a:latin typeface="Verdana" panose="020B0604030504040204" pitchFamily="34" charset="0"/>
              </a:defRPr>
            </a:lvl3pPr>
            <a:lvl4pPr>
              <a:defRPr>
                <a:latin typeface="Verdana" panose="020B0604030504040204" pitchFamily="34" charset="0"/>
              </a:defRPr>
            </a:lvl4pPr>
            <a:lvl5pPr>
              <a:defRPr>
                <a:latin typeface="Verdana" panose="020B0604030504040204" pitchFamily="34"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contenido 3">
            <a:extLst>
              <a:ext uri="{FF2B5EF4-FFF2-40B4-BE49-F238E27FC236}">
                <a16:creationId xmlns:a16="http://schemas.microsoft.com/office/drawing/2014/main" id="{88F33D3A-1132-9B1A-B962-CD60ABDB6F59}"/>
              </a:ext>
            </a:extLst>
          </p:cNvPr>
          <p:cNvSpPr>
            <a:spLocks noGrp="1"/>
          </p:cNvSpPr>
          <p:nvPr>
            <p:ph sz="half" idx="2"/>
          </p:nvPr>
        </p:nvSpPr>
        <p:spPr>
          <a:xfrm>
            <a:off x="6172200" y="1825625"/>
            <a:ext cx="5181600" cy="4351338"/>
          </a:xfrm>
        </p:spPr>
        <p:txBody>
          <a:bodyPr/>
          <a:lstStyle>
            <a:lvl1pPr>
              <a:defRPr>
                <a:latin typeface="Verdana" panose="020B0604030504040204" pitchFamily="34" charset="0"/>
              </a:defRPr>
            </a:lvl1pPr>
            <a:lvl2pPr>
              <a:defRPr>
                <a:latin typeface="Verdana" panose="020B0604030504040204" pitchFamily="34" charset="0"/>
              </a:defRPr>
            </a:lvl2pPr>
            <a:lvl3pPr>
              <a:defRPr>
                <a:latin typeface="Verdana" panose="020B0604030504040204" pitchFamily="34" charset="0"/>
              </a:defRPr>
            </a:lvl3pPr>
            <a:lvl4pPr>
              <a:defRPr>
                <a:latin typeface="Verdana" panose="020B0604030504040204" pitchFamily="34" charset="0"/>
              </a:defRPr>
            </a:lvl4pPr>
            <a:lvl5pPr>
              <a:defRPr>
                <a:latin typeface="Verdana" panose="020B0604030504040204" pitchFamily="34"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5" name="Marcador de fecha 4">
            <a:extLst>
              <a:ext uri="{FF2B5EF4-FFF2-40B4-BE49-F238E27FC236}">
                <a16:creationId xmlns:a16="http://schemas.microsoft.com/office/drawing/2014/main" id="{81E0D49E-7178-69A3-8F58-4D4C48A6CEFA}"/>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13/03/2026</a:t>
            </a:fld>
            <a:endParaRPr lang="es-CO" dirty="0"/>
          </a:p>
        </p:txBody>
      </p:sp>
      <p:sp>
        <p:nvSpPr>
          <p:cNvPr id="6" name="Marcador de pie de página 5">
            <a:extLst>
              <a:ext uri="{FF2B5EF4-FFF2-40B4-BE49-F238E27FC236}">
                <a16:creationId xmlns:a16="http://schemas.microsoft.com/office/drawing/2014/main" id="{2F5CC090-A935-39EC-1352-2703D7774C23}"/>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7" name="Marcador de número de diapositiva 6">
            <a:extLst>
              <a:ext uri="{FF2B5EF4-FFF2-40B4-BE49-F238E27FC236}">
                <a16:creationId xmlns:a16="http://schemas.microsoft.com/office/drawing/2014/main" id="{F9F37035-180E-0152-1228-EECA44274B02}"/>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spTree>
    <p:extLst>
      <p:ext uri="{BB962C8B-B14F-4D97-AF65-F5344CB8AC3E}">
        <p14:creationId xmlns:p14="http://schemas.microsoft.com/office/powerpoint/2010/main" val="926693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CAB338-F339-66BE-83C6-7A3F6FECC920}"/>
              </a:ext>
            </a:extLst>
          </p:cNvPr>
          <p:cNvSpPr>
            <a:spLocks noGrp="1"/>
          </p:cNvSpPr>
          <p:nvPr>
            <p:ph type="title"/>
          </p:nvPr>
        </p:nvSpPr>
        <p:spPr>
          <a:xfrm>
            <a:off x="839788" y="365125"/>
            <a:ext cx="10515600" cy="1325563"/>
          </a:xfrm>
        </p:spPr>
        <p:txBody>
          <a:bodyPr/>
          <a:lstStyle>
            <a:lvl1pPr>
              <a:defRPr>
                <a:latin typeface="Verdana" panose="020B0604030504040204" pitchFamily="34" charset="0"/>
              </a:defRPr>
            </a:lvl1p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69935FC1-EFEA-9E70-C955-E0F46AFA9912}"/>
              </a:ext>
            </a:extLst>
          </p:cNvPr>
          <p:cNvSpPr>
            <a:spLocks noGrp="1"/>
          </p:cNvSpPr>
          <p:nvPr>
            <p:ph type="body" idx="1"/>
          </p:nvPr>
        </p:nvSpPr>
        <p:spPr>
          <a:xfrm>
            <a:off x="839788" y="1681163"/>
            <a:ext cx="5157787" cy="823912"/>
          </a:xfrm>
        </p:spPr>
        <p:txBody>
          <a:bodyPr anchor="b"/>
          <a:lstStyle>
            <a:lvl1pPr marL="0" indent="0">
              <a:buNone/>
              <a:defRPr sz="2400" b="1">
                <a:latin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los estilos de texto del patrón</a:t>
            </a:r>
          </a:p>
        </p:txBody>
      </p:sp>
      <p:sp>
        <p:nvSpPr>
          <p:cNvPr id="4" name="Marcador de contenido 3">
            <a:extLst>
              <a:ext uri="{FF2B5EF4-FFF2-40B4-BE49-F238E27FC236}">
                <a16:creationId xmlns:a16="http://schemas.microsoft.com/office/drawing/2014/main" id="{B52A0A90-FD8F-D098-9E3C-8B3903C7EAD4}"/>
              </a:ext>
            </a:extLst>
          </p:cNvPr>
          <p:cNvSpPr>
            <a:spLocks noGrp="1"/>
          </p:cNvSpPr>
          <p:nvPr>
            <p:ph sz="half" idx="2"/>
          </p:nvPr>
        </p:nvSpPr>
        <p:spPr>
          <a:xfrm>
            <a:off x="839788" y="2505075"/>
            <a:ext cx="5157787" cy="3684588"/>
          </a:xfrm>
        </p:spPr>
        <p:txBody>
          <a:bodyPr/>
          <a:lstStyle>
            <a:lvl1pPr>
              <a:defRPr>
                <a:latin typeface="Verdana" panose="020B0604030504040204" pitchFamily="34" charset="0"/>
              </a:defRPr>
            </a:lvl1pPr>
            <a:lvl2pPr>
              <a:defRPr>
                <a:latin typeface="Verdana" panose="020B0604030504040204" pitchFamily="34" charset="0"/>
              </a:defRPr>
            </a:lvl2pPr>
            <a:lvl3pPr>
              <a:defRPr>
                <a:latin typeface="Verdana" panose="020B0604030504040204" pitchFamily="34" charset="0"/>
              </a:defRPr>
            </a:lvl3pPr>
            <a:lvl4pPr>
              <a:defRPr>
                <a:latin typeface="Verdana" panose="020B0604030504040204" pitchFamily="34" charset="0"/>
              </a:defRPr>
            </a:lvl4pPr>
            <a:lvl5pPr>
              <a:defRPr>
                <a:latin typeface="Verdana" panose="020B0604030504040204" pitchFamily="34"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5" name="Marcador de texto 4">
            <a:extLst>
              <a:ext uri="{FF2B5EF4-FFF2-40B4-BE49-F238E27FC236}">
                <a16:creationId xmlns:a16="http://schemas.microsoft.com/office/drawing/2014/main" id="{A0F47486-611C-6371-6BFF-C8AADB90A803}"/>
              </a:ext>
            </a:extLst>
          </p:cNvPr>
          <p:cNvSpPr>
            <a:spLocks noGrp="1"/>
          </p:cNvSpPr>
          <p:nvPr>
            <p:ph type="body" sz="quarter" idx="3"/>
          </p:nvPr>
        </p:nvSpPr>
        <p:spPr>
          <a:xfrm>
            <a:off x="6172200" y="1681163"/>
            <a:ext cx="5183188" cy="823912"/>
          </a:xfrm>
        </p:spPr>
        <p:txBody>
          <a:bodyPr anchor="b"/>
          <a:lstStyle>
            <a:lvl1pPr marL="0" indent="0">
              <a:buNone/>
              <a:defRPr sz="2400" b="1">
                <a:latin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los estilos de texto del patrón</a:t>
            </a:r>
          </a:p>
        </p:txBody>
      </p:sp>
      <p:sp>
        <p:nvSpPr>
          <p:cNvPr id="6" name="Marcador de contenido 5">
            <a:extLst>
              <a:ext uri="{FF2B5EF4-FFF2-40B4-BE49-F238E27FC236}">
                <a16:creationId xmlns:a16="http://schemas.microsoft.com/office/drawing/2014/main" id="{25A5BFE2-9B56-F9FE-1317-1698B3D8A8E5}"/>
              </a:ext>
            </a:extLst>
          </p:cNvPr>
          <p:cNvSpPr>
            <a:spLocks noGrp="1"/>
          </p:cNvSpPr>
          <p:nvPr>
            <p:ph sz="quarter" idx="4"/>
          </p:nvPr>
        </p:nvSpPr>
        <p:spPr>
          <a:xfrm>
            <a:off x="6172200" y="2505075"/>
            <a:ext cx="5183188" cy="3684588"/>
          </a:xfrm>
        </p:spPr>
        <p:txBody>
          <a:bodyPr/>
          <a:lstStyle>
            <a:lvl1pPr>
              <a:defRPr>
                <a:latin typeface="Verdana" panose="020B0604030504040204" pitchFamily="34" charset="0"/>
              </a:defRPr>
            </a:lvl1pPr>
            <a:lvl2pPr>
              <a:defRPr>
                <a:latin typeface="Verdana" panose="020B0604030504040204" pitchFamily="34" charset="0"/>
              </a:defRPr>
            </a:lvl2pPr>
            <a:lvl3pPr>
              <a:defRPr>
                <a:latin typeface="Verdana" panose="020B0604030504040204" pitchFamily="34" charset="0"/>
              </a:defRPr>
            </a:lvl3pPr>
            <a:lvl4pPr>
              <a:defRPr>
                <a:latin typeface="Verdana" panose="020B0604030504040204" pitchFamily="34" charset="0"/>
              </a:defRPr>
            </a:lvl4pPr>
            <a:lvl5pPr>
              <a:defRPr>
                <a:latin typeface="Verdana" panose="020B0604030504040204" pitchFamily="34"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7" name="Marcador de fecha 6">
            <a:extLst>
              <a:ext uri="{FF2B5EF4-FFF2-40B4-BE49-F238E27FC236}">
                <a16:creationId xmlns:a16="http://schemas.microsoft.com/office/drawing/2014/main" id="{758251A3-C7BF-3DF9-1006-6349C94FA1F1}"/>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13/03/2026</a:t>
            </a:fld>
            <a:endParaRPr lang="es-CO" dirty="0"/>
          </a:p>
        </p:txBody>
      </p:sp>
      <p:sp>
        <p:nvSpPr>
          <p:cNvPr id="8" name="Marcador de pie de página 7">
            <a:extLst>
              <a:ext uri="{FF2B5EF4-FFF2-40B4-BE49-F238E27FC236}">
                <a16:creationId xmlns:a16="http://schemas.microsoft.com/office/drawing/2014/main" id="{644687DF-C287-0B90-0384-AC46566F9DE1}"/>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9" name="Marcador de número de diapositiva 8">
            <a:extLst>
              <a:ext uri="{FF2B5EF4-FFF2-40B4-BE49-F238E27FC236}">
                <a16:creationId xmlns:a16="http://schemas.microsoft.com/office/drawing/2014/main" id="{EB92D22D-0268-7F05-56E0-5963F89C291C}"/>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spTree>
    <p:extLst>
      <p:ext uri="{BB962C8B-B14F-4D97-AF65-F5344CB8AC3E}">
        <p14:creationId xmlns:p14="http://schemas.microsoft.com/office/powerpoint/2010/main" val="32573337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5FE461-F01D-222B-4C7C-57D2AA8652C0}"/>
              </a:ext>
            </a:extLst>
          </p:cNvPr>
          <p:cNvSpPr>
            <a:spLocks noGrp="1"/>
          </p:cNvSpPr>
          <p:nvPr>
            <p:ph type="title"/>
          </p:nvPr>
        </p:nvSpPr>
        <p:spPr/>
        <p:txBody>
          <a:bodyPr/>
          <a:lstStyle>
            <a:lvl1pPr>
              <a:defRPr>
                <a:latin typeface="Verdana" panose="020B0604030504040204" pitchFamily="34" charset="0"/>
              </a:defRPr>
            </a:lvl1pPr>
          </a:lstStyle>
          <a:p>
            <a:r>
              <a:rPr lang="es-ES" dirty="0"/>
              <a:t>Haga clic para modificar el estilo de título del patrón</a:t>
            </a:r>
            <a:endParaRPr lang="es-CO" dirty="0"/>
          </a:p>
        </p:txBody>
      </p:sp>
      <p:sp>
        <p:nvSpPr>
          <p:cNvPr id="3" name="Marcador de fecha 2">
            <a:extLst>
              <a:ext uri="{FF2B5EF4-FFF2-40B4-BE49-F238E27FC236}">
                <a16:creationId xmlns:a16="http://schemas.microsoft.com/office/drawing/2014/main" id="{5CFB908D-19D2-F83C-4039-D58C06ECA823}"/>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13/03/2026</a:t>
            </a:fld>
            <a:endParaRPr lang="es-CO" dirty="0"/>
          </a:p>
        </p:txBody>
      </p:sp>
      <p:sp>
        <p:nvSpPr>
          <p:cNvPr id="4" name="Marcador de pie de página 3">
            <a:extLst>
              <a:ext uri="{FF2B5EF4-FFF2-40B4-BE49-F238E27FC236}">
                <a16:creationId xmlns:a16="http://schemas.microsoft.com/office/drawing/2014/main" id="{877D68EF-BFF2-A72E-07EE-5E72D7A4740D}"/>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5" name="Marcador de número de diapositiva 4">
            <a:extLst>
              <a:ext uri="{FF2B5EF4-FFF2-40B4-BE49-F238E27FC236}">
                <a16:creationId xmlns:a16="http://schemas.microsoft.com/office/drawing/2014/main" id="{538FE25A-BF2A-CF99-7E87-C956434B72ED}"/>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spTree>
    <p:extLst>
      <p:ext uri="{BB962C8B-B14F-4D97-AF65-F5344CB8AC3E}">
        <p14:creationId xmlns:p14="http://schemas.microsoft.com/office/powerpoint/2010/main" val="1271424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B9DC9B7-1E4F-7D26-4BD7-745061F4E257}"/>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13/03/2026</a:t>
            </a:fld>
            <a:endParaRPr lang="es-CO" dirty="0"/>
          </a:p>
        </p:txBody>
      </p:sp>
      <p:sp>
        <p:nvSpPr>
          <p:cNvPr id="3" name="Marcador de pie de página 2">
            <a:extLst>
              <a:ext uri="{FF2B5EF4-FFF2-40B4-BE49-F238E27FC236}">
                <a16:creationId xmlns:a16="http://schemas.microsoft.com/office/drawing/2014/main" id="{9F5816B9-11D6-2A5A-0FD1-DB0FC94DB765}"/>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4" name="Marcador de número de diapositiva 3">
            <a:extLst>
              <a:ext uri="{FF2B5EF4-FFF2-40B4-BE49-F238E27FC236}">
                <a16:creationId xmlns:a16="http://schemas.microsoft.com/office/drawing/2014/main" id="{D3A788D0-F4D3-2B6C-9239-17F58235B626}"/>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spTree>
    <p:extLst>
      <p:ext uri="{BB962C8B-B14F-4D97-AF65-F5344CB8AC3E}">
        <p14:creationId xmlns:p14="http://schemas.microsoft.com/office/powerpoint/2010/main" val="16627494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911F9C-4982-DC10-47A7-6087D7976D8D}"/>
              </a:ext>
            </a:extLst>
          </p:cNvPr>
          <p:cNvSpPr>
            <a:spLocks noGrp="1"/>
          </p:cNvSpPr>
          <p:nvPr>
            <p:ph type="title"/>
          </p:nvPr>
        </p:nvSpPr>
        <p:spPr>
          <a:xfrm>
            <a:off x="839788" y="457200"/>
            <a:ext cx="3932237" cy="1600200"/>
          </a:xfrm>
        </p:spPr>
        <p:txBody>
          <a:bodyPr anchor="b"/>
          <a:lstStyle>
            <a:lvl1pPr>
              <a:defRPr sz="3200">
                <a:latin typeface="Verdana" panose="020B0604030504040204" pitchFamily="34" charset="0"/>
              </a:defRPr>
            </a:lvl1pPr>
          </a:lstStyle>
          <a:p>
            <a:r>
              <a:rPr lang="es-ES" dirty="0"/>
              <a:t>Haga clic para modificar el estilo de título del patrón</a:t>
            </a:r>
            <a:endParaRPr lang="es-CO" dirty="0"/>
          </a:p>
        </p:txBody>
      </p:sp>
      <p:sp>
        <p:nvSpPr>
          <p:cNvPr id="3" name="Marcador de contenido 2">
            <a:extLst>
              <a:ext uri="{FF2B5EF4-FFF2-40B4-BE49-F238E27FC236}">
                <a16:creationId xmlns:a16="http://schemas.microsoft.com/office/drawing/2014/main" id="{CA2D4D84-B18F-DC4C-91BD-C2D2452F670D}"/>
              </a:ext>
            </a:extLst>
          </p:cNvPr>
          <p:cNvSpPr>
            <a:spLocks noGrp="1"/>
          </p:cNvSpPr>
          <p:nvPr>
            <p:ph idx="1"/>
          </p:nvPr>
        </p:nvSpPr>
        <p:spPr>
          <a:xfrm>
            <a:off x="5183188" y="987425"/>
            <a:ext cx="6172200" cy="4873625"/>
          </a:xfrm>
        </p:spPr>
        <p:txBody>
          <a:bodyPr/>
          <a:lstStyle>
            <a:lvl1pPr>
              <a:defRPr sz="3200">
                <a:latin typeface="Verdana" panose="020B0604030504040204" pitchFamily="34" charset="0"/>
              </a:defRPr>
            </a:lvl1pPr>
            <a:lvl2pPr>
              <a:defRPr sz="2800">
                <a:latin typeface="Verdana" panose="020B0604030504040204" pitchFamily="34" charset="0"/>
              </a:defRPr>
            </a:lvl2pPr>
            <a:lvl3pPr>
              <a:defRPr sz="2400">
                <a:latin typeface="Verdana" panose="020B0604030504040204" pitchFamily="34" charset="0"/>
              </a:defRPr>
            </a:lvl3pPr>
            <a:lvl4pPr>
              <a:defRPr sz="2000">
                <a:latin typeface="Verdana" panose="020B0604030504040204" pitchFamily="34" charset="0"/>
              </a:defRPr>
            </a:lvl4pPr>
            <a:lvl5pPr>
              <a:defRPr sz="2000">
                <a:latin typeface="Verdana" panose="020B0604030504040204" pitchFamily="34" charset="0"/>
              </a:defRPr>
            </a:lvl5pPr>
            <a:lvl6pPr>
              <a:defRPr sz="2000"/>
            </a:lvl6pPr>
            <a:lvl7pPr>
              <a:defRPr sz="2000"/>
            </a:lvl7pPr>
            <a:lvl8pPr>
              <a:defRPr sz="2000"/>
            </a:lvl8pPr>
            <a:lvl9pPr>
              <a:defRPr sz="2000"/>
            </a:lvl9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texto 3">
            <a:extLst>
              <a:ext uri="{FF2B5EF4-FFF2-40B4-BE49-F238E27FC236}">
                <a16:creationId xmlns:a16="http://schemas.microsoft.com/office/drawing/2014/main" id="{F14A5BCA-21FB-4F80-5D90-71B92FADA722}"/>
              </a:ext>
            </a:extLst>
          </p:cNvPr>
          <p:cNvSpPr>
            <a:spLocks noGrp="1"/>
          </p:cNvSpPr>
          <p:nvPr>
            <p:ph type="body" sz="half" idx="2"/>
          </p:nvPr>
        </p:nvSpPr>
        <p:spPr>
          <a:xfrm>
            <a:off x="839788" y="2057400"/>
            <a:ext cx="3932237" cy="3811588"/>
          </a:xfrm>
        </p:spPr>
        <p:txBody>
          <a:bodyPr/>
          <a:lstStyle>
            <a:lvl1pPr marL="0" indent="0">
              <a:buNone/>
              <a:defRPr sz="1600">
                <a:latin typeface="Verdan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modificar los estilos de texto del patrón</a:t>
            </a:r>
          </a:p>
        </p:txBody>
      </p:sp>
      <p:sp>
        <p:nvSpPr>
          <p:cNvPr id="5" name="Marcador de fecha 4">
            <a:extLst>
              <a:ext uri="{FF2B5EF4-FFF2-40B4-BE49-F238E27FC236}">
                <a16:creationId xmlns:a16="http://schemas.microsoft.com/office/drawing/2014/main" id="{1DC4DC66-6DB7-E14E-1352-1E2E2ED4EDE4}"/>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13/03/2026</a:t>
            </a:fld>
            <a:endParaRPr lang="es-CO" dirty="0"/>
          </a:p>
        </p:txBody>
      </p:sp>
      <p:sp>
        <p:nvSpPr>
          <p:cNvPr id="6" name="Marcador de pie de página 5">
            <a:extLst>
              <a:ext uri="{FF2B5EF4-FFF2-40B4-BE49-F238E27FC236}">
                <a16:creationId xmlns:a16="http://schemas.microsoft.com/office/drawing/2014/main" id="{15AEA652-EF40-005F-FF90-AD253E40DB70}"/>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7" name="Marcador de número de diapositiva 6">
            <a:extLst>
              <a:ext uri="{FF2B5EF4-FFF2-40B4-BE49-F238E27FC236}">
                <a16:creationId xmlns:a16="http://schemas.microsoft.com/office/drawing/2014/main" id="{9E9AB725-99AA-BB55-8E39-F039EB14A8E6}"/>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spTree>
    <p:extLst>
      <p:ext uri="{BB962C8B-B14F-4D97-AF65-F5344CB8AC3E}">
        <p14:creationId xmlns:p14="http://schemas.microsoft.com/office/powerpoint/2010/main" val="295096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E65C95-5503-7D88-003E-0E2E5F911302}"/>
              </a:ext>
            </a:extLst>
          </p:cNvPr>
          <p:cNvSpPr>
            <a:spLocks noGrp="1"/>
          </p:cNvSpPr>
          <p:nvPr>
            <p:ph type="title"/>
          </p:nvPr>
        </p:nvSpPr>
        <p:spPr>
          <a:xfrm>
            <a:off x="839788" y="457200"/>
            <a:ext cx="3932237" cy="1600200"/>
          </a:xfrm>
        </p:spPr>
        <p:txBody>
          <a:bodyPr anchor="b"/>
          <a:lstStyle>
            <a:lvl1pPr>
              <a:defRPr sz="3200">
                <a:latin typeface="Verdana" panose="020B0604030504040204" pitchFamily="34" charset="0"/>
              </a:defRPr>
            </a:lvl1pPr>
          </a:lstStyle>
          <a:p>
            <a:r>
              <a:rPr lang="es-ES" dirty="0"/>
              <a:t>Haga clic para modificar el estilo de título del patrón</a:t>
            </a:r>
            <a:endParaRPr lang="es-CO" dirty="0"/>
          </a:p>
        </p:txBody>
      </p:sp>
      <p:sp>
        <p:nvSpPr>
          <p:cNvPr id="3" name="Marcador de posición de imagen 2">
            <a:extLst>
              <a:ext uri="{FF2B5EF4-FFF2-40B4-BE49-F238E27FC236}">
                <a16:creationId xmlns:a16="http://schemas.microsoft.com/office/drawing/2014/main" id="{93AC4D1E-48F0-A1F3-F9C4-7B875CE887C0}"/>
              </a:ext>
            </a:extLst>
          </p:cNvPr>
          <p:cNvSpPr>
            <a:spLocks noGrp="1"/>
          </p:cNvSpPr>
          <p:nvPr>
            <p:ph type="pic" idx="1"/>
          </p:nvPr>
        </p:nvSpPr>
        <p:spPr>
          <a:xfrm>
            <a:off x="5183188" y="987425"/>
            <a:ext cx="6172200" cy="4873625"/>
          </a:xfrm>
        </p:spPr>
        <p:txBody>
          <a:bodyPr/>
          <a:lstStyle>
            <a:lvl1pPr marL="0" indent="0">
              <a:buNone/>
              <a:defRPr sz="3200">
                <a:latin typeface="Verdana" panose="020B060403050404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dirty="0"/>
          </a:p>
        </p:txBody>
      </p:sp>
      <p:sp>
        <p:nvSpPr>
          <p:cNvPr id="4" name="Marcador de texto 3">
            <a:extLst>
              <a:ext uri="{FF2B5EF4-FFF2-40B4-BE49-F238E27FC236}">
                <a16:creationId xmlns:a16="http://schemas.microsoft.com/office/drawing/2014/main" id="{31F0E517-DE99-33E7-2751-3A45597C88D9}"/>
              </a:ext>
            </a:extLst>
          </p:cNvPr>
          <p:cNvSpPr>
            <a:spLocks noGrp="1"/>
          </p:cNvSpPr>
          <p:nvPr>
            <p:ph type="body" sz="half" idx="2"/>
          </p:nvPr>
        </p:nvSpPr>
        <p:spPr>
          <a:xfrm>
            <a:off x="839788" y="2057400"/>
            <a:ext cx="3932237" cy="3811588"/>
          </a:xfrm>
        </p:spPr>
        <p:txBody>
          <a:bodyPr/>
          <a:lstStyle>
            <a:lvl1pPr marL="0" indent="0">
              <a:buNone/>
              <a:defRPr sz="1600">
                <a:latin typeface="Verdan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modificar los estilos de texto del patrón</a:t>
            </a:r>
          </a:p>
        </p:txBody>
      </p:sp>
      <p:sp>
        <p:nvSpPr>
          <p:cNvPr id="5" name="Marcador de fecha 4">
            <a:extLst>
              <a:ext uri="{FF2B5EF4-FFF2-40B4-BE49-F238E27FC236}">
                <a16:creationId xmlns:a16="http://schemas.microsoft.com/office/drawing/2014/main" id="{F9892408-C707-58E8-CE35-B1C506B77F0F}"/>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13/03/2026</a:t>
            </a:fld>
            <a:endParaRPr lang="es-CO" dirty="0"/>
          </a:p>
        </p:txBody>
      </p:sp>
      <p:sp>
        <p:nvSpPr>
          <p:cNvPr id="6" name="Marcador de pie de página 5">
            <a:extLst>
              <a:ext uri="{FF2B5EF4-FFF2-40B4-BE49-F238E27FC236}">
                <a16:creationId xmlns:a16="http://schemas.microsoft.com/office/drawing/2014/main" id="{A65293AC-92C2-E7E4-0ECB-1F609042D46A}"/>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7" name="Marcador de número de diapositiva 6">
            <a:extLst>
              <a:ext uri="{FF2B5EF4-FFF2-40B4-BE49-F238E27FC236}">
                <a16:creationId xmlns:a16="http://schemas.microsoft.com/office/drawing/2014/main" id="{5AB57530-0A48-7CB0-27F9-91E065538C46}"/>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spTree>
    <p:extLst>
      <p:ext uri="{BB962C8B-B14F-4D97-AF65-F5344CB8AC3E}">
        <p14:creationId xmlns:p14="http://schemas.microsoft.com/office/powerpoint/2010/main" val="37526661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05C3E2-E170-9268-25A1-AE60BCD4A181}"/>
              </a:ext>
            </a:extLst>
          </p:cNvPr>
          <p:cNvSpPr>
            <a:spLocks noGrp="1"/>
          </p:cNvSpPr>
          <p:nvPr>
            <p:ph type="title"/>
          </p:nvPr>
        </p:nvSpPr>
        <p:spPr/>
        <p:txBody>
          <a:bodyPr/>
          <a:lstStyle>
            <a:lvl1pPr>
              <a:defRPr>
                <a:latin typeface="Verdana" panose="020B0604030504040204" pitchFamily="34" charset="0"/>
              </a:defRPr>
            </a:lvl1pPr>
          </a:lstStyle>
          <a:p>
            <a:r>
              <a:rPr lang="es-ES" dirty="0"/>
              <a:t>Haga clic para modificar el estilo de título del patrón</a:t>
            </a:r>
            <a:endParaRPr lang="es-CO" dirty="0"/>
          </a:p>
        </p:txBody>
      </p:sp>
      <p:sp>
        <p:nvSpPr>
          <p:cNvPr id="3" name="Marcador de texto vertical 2">
            <a:extLst>
              <a:ext uri="{FF2B5EF4-FFF2-40B4-BE49-F238E27FC236}">
                <a16:creationId xmlns:a16="http://schemas.microsoft.com/office/drawing/2014/main" id="{6FDC4665-0C8C-E09A-7C93-4DB3CB0A64FB}"/>
              </a:ext>
            </a:extLst>
          </p:cNvPr>
          <p:cNvSpPr>
            <a:spLocks noGrp="1"/>
          </p:cNvSpPr>
          <p:nvPr>
            <p:ph type="body" orient="vert" idx="1"/>
          </p:nvPr>
        </p:nvSpPr>
        <p:spPr/>
        <p:txBody>
          <a:bodyPr vert="eaVert"/>
          <a:lstStyle>
            <a:lvl1pPr>
              <a:defRPr>
                <a:latin typeface="Verdana" panose="020B0604030504040204" pitchFamily="34" charset="0"/>
              </a:defRPr>
            </a:lvl1pPr>
            <a:lvl2pPr>
              <a:defRPr>
                <a:latin typeface="Verdana" panose="020B0604030504040204" pitchFamily="34" charset="0"/>
              </a:defRPr>
            </a:lvl2pPr>
            <a:lvl3pPr>
              <a:defRPr>
                <a:latin typeface="Verdana" panose="020B0604030504040204" pitchFamily="34" charset="0"/>
              </a:defRPr>
            </a:lvl3pPr>
            <a:lvl4pPr>
              <a:defRPr>
                <a:latin typeface="Verdana" panose="020B0604030504040204" pitchFamily="34" charset="0"/>
              </a:defRPr>
            </a:lvl4pPr>
            <a:lvl5pPr>
              <a:defRPr>
                <a:latin typeface="Verdana" panose="020B0604030504040204" pitchFamily="34"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fecha 3">
            <a:extLst>
              <a:ext uri="{FF2B5EF4-FFF2-40B4-BE49-F238E27FC236}">
                <a16:creationId xmlns:a16="http://schemas.microsoft.com/office/drawing/2014/main" id="{3863F176-85B0-9D54-437B-996F56A1D5B9}"/>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13/03/2026</a:t>
            </a:fld>
            <a:endParaRPr lang="es-CO" dirty="0"/>
          </a:p>
        </p:txBody>
      </p:sp>
      <p:sp>
        <p:nvSpPr>
          <p:cNvPr id="5" name="Marcador de pie de página 4">
            <a:extLst>
              <a:ext uri="{FF2B5EF4-FFF2-40B4-BE49-F238E27FC236}">
                <a16:creationId xmlns:a16="http://schemas.microsoft.com/office/drawing/2014/main" id="{AD9FF4C6-8C08-CBB4-3CE2-59E6FA53D104}"/>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6" name="Marcador de número de diapositiva 5">
            <a:extLst>
              <a:ext uri="{FF2B5EF4-FFF2-40B4-BE49-F238E27FC236}">
                <a16:creationId xmlns:a16="http://schemas.microsoft.com/office/drawing/2014/main" id="{0DD7E2D5-E6C7-D872-FB2D-BAF970486C9F}"/>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spTree>
    <p:extLst>
      <p:ext uri="{BB962C8B-B14F-4D97-AF65-F5344CB8AC3E}">
        <p14:creationId xmlns:p14="http://schemas.microsoft.com/office/powerpoint/2010/main" val="25280545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BAB6635-A1FA-05FB-BAB0-2B865D5253CF}"/>
              </a:ext>
            </a:extLst>
          </p:cNvPr>
          <p:cNvSpPr>
            <a:spLocks noGrp="1"/>
          </p:cNvSpPr>
          <p:nvPr>
            <p:ph type="title" orient="vert"/>
          </p:nvPr>
        </p:nvSpPr>
        <p:spPr>
          <a:xfrm>
            <a:off x="8724900" y="365125"/>
            <a:ext cx="2628900" cy="5811838"/>
          </a:xfrm>
        </p:spPr>
        <p:txBody>
          <a:bodyPr vert="eaVert"/>
          <a:lstStyle>
            <a:lvl1pPr>
              <a:defRPr>
                <a:latin typeface="Verdana" panose="020B0604030504040204" pitchFamily="34" charset="0"/>
              </a:defRPr>
            </a:lvl1pPr>
          </a:lstStyle>
          <a:p>
            <a:r>
              <a:rPr lang="es-ES" dirty="0"/>
              <a:t>Haga clic para modificar el estilo de título del patrón</a:t>
            </a:r>
            <a:endParaRPr lang="es-CO" dirty="0"/>
          </a:p>
        </p:txBody>
      </p:sp>
      <p:sp>
        <p:nvSpPr>
          <p:cNvPr id="3" name="Marcador de texto vertical 2">
            <a:extLst>
              <a:ext uri="{FF2B5EF4-FFF2-40B4-BE49-F238E27FC236}">
                <a16:creationId xmlns:a16="http://schemas.microsoft.com/office/drawing/2014/main" id="{86005000-C67B-39FC-C963-1BE222E2F73B}"/>
              </a:ext>
            </a:extLst>
          </p:cNvPr>
          <p:cNvSpPr>
            <a:spLocks noGrp="1"/>
          </p:cNvSpPr>
          <p:nvPr>
            <p:ph type="body" orient="vert" idx="1"/>
          </p:nvPr>
        </p:nvSpPr>
        <p:spPr>
          <a:xfrm>
            <a:off x="838200" y="365125"/>
            <a:ext cx="7734300" cy="5811838"/>
          </a:xfrm>
        </p:spPr>
        <p:txBody>
          <a:bodyPr vert="eaVert"/>
          <a:lstStyle>
            <a:lvl1pPr>
              <a:defRPr>
                <a:latin typeface="Verdana" panose="020B0604030504040204" pitchFamily="34" charset="0"/>
              </a:defRPr>
            </a:lvl1pPr>
            <a:lvl2pPr>
              <a:defRPr>
                <a:latin typeface="Verdana" panose="020B0604030504040204" pitchFamily="34" charset="0"/>
              </a:defRPr>
            </a:lvl2pPr>
            <a:lvl3pPr>
              <a:defRPr>
                <a:latin typeface="Verdana" panose="020B0604030504040204" pitchFamily="34" charset="0"/>
              </a:defRPr>
            </a:lvl3pPr>
            <a:lvl4pPr>
              <a:defRPr>
                <a:latin typeface="Verdana" panose="020B0604030504040204" pitchFamily="34" charset="0"/>
              </a:defRPr>
            </a:lvl4pPr>
            <a:lvl5pPr>
              <a:defRPr>
                <a:latin typeface="Verdana" panose="020B0604030504040204" pitchFamily="34"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fecha 3">
            <a:extLst>
              <a:ext uri="{FF2B5EF4-FFF2-40B4-BE49-F238E27FC236}">
                <a16:creationId xmlns:a16="http://schemas.microsoft.com/office/drawing/2014/main" id="{7277B06B-FF69-1B1F-5058-EED75F49A9FE}"/>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13/03/2026</a:t>
            </a:fld>
            <a:endParaRPr lang="es-CO" dirty="0"/>
          </a:p>
        </p:txBody>
      </p:sp>
      <p:sp>
        <p:nvSpPr>
          <p:cNvPr id="5" name="Marcador de pie de página 4">
            <a:extLst>
              <a:ext uri="{FF2B5EF4-FFF2-40B4-BE49-F238E27FC236}">
                <a16:creationId xmlns:a16="http://schemas.microsoft.com/office/drawing/2014/main" id="{9A1E3432-7CD9-B690-69AF-9AB3EC20FD42}"/>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6" name="Marcador de número de diapositiva 5">
            <a:extLst>
              <a:ext uri="{FF2B5EF4-FFF2-40B4-BE49-F238E27FC236}">
                <a16:creationId xmlns:a16="http://schemas.microsoft.com/office/drawing/2014/main" id="{40FBBF71-D1BB-B37A-0A5C-4B7A1432A52A}"/>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spTree>
    <p:extLst>
      <p:ext uri="{BB962C8B-B14F-4D97-AF65-F5344CB8AC3E}">
        <p14:creationId xmlns:p14="http://schemas.microsoft.com/office/powerpoint/2010/main" val="1982265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092A5-DE25-767F-031F-CE0639AC53CE}"/>
              </a:ext>
            </a:extLst>
          </p:cNvPr>
          <p:cNvSpPr>
            <a:spLocks noGrp="1"/>
          </p:cNvSpPr>
          <p:nvPr>
            <p:ph type="ctrTitle"/>
          </p:nvPr>
        </p:nvSpPr>
        <p:spPr>
          <a:xfrm>
            <a:off x="1524000" y="1122363"/>
            <a:ext cx="9144000" cy="2387600"/>
          </a:xfrm>
        </p:spPr>
        <p:txBody>
          <a:bodyPr anchor="b"/>
          <a:lstStyle>
            <a:lvl1pPr algn="ctr">
              <a:defRPr sz="6000">
                <a:latin typeface="Verdana" panose="020B0604030504040204" pitchFamily="34" charset="0"/>
              </a:defRPr>
            </a:lvl1pPr>
          </a:lstStyle>
          <a:p>
            <a:r>
              <a:rPr lang="es-ES" dirty="0"/>
              <a:t>Haga clic para modificar el estilo de título del patrón</a:t>
            </a:r>
            <a:endParaRPr lang="es-CO" dirty="0"/>
          </a:p>
        </p:txBody>
      </p:sp>
      <p:sp>
        <p:nvSpPr>
          <p:cNvPr id="3" name="Subtítulo 2">
            <a:extLst>
              <a:ext uri="{FF2B5EF4-FFF2-40B4-BE49-F238E27FC236}">
                <a16:creationId xmlns:a16="http://schemas.microsoft.com/office/drawing/2014/main" id="{61259010-DBE2-D34D-D879-AC7A1D28336A}"/>
              </a:ext>
            </a:extLst>
          </p:cNvPr>
          <p:cNvSpPr>
            <a:spLocks noGrp="1"/>
          </p:cNvSpPr>
          <p:nvPr>
            <p:ph type="subTitle" idx="1"/>
          </p:nvPr>
        </p:nvSpPr>
        <p:spPr>
          <a:xfrm>
            <a:off x="1524000" y="3602038"/>
            <a:ext cx="9144000" cy="1655762"/>
          </a:xfrm>
        </p:spPr>
        <p:txBody>
          <a:bodyPr/>
          <a:lstStyle>
            <a:lvl1pPr marL="0" indent="0" algn="ctr">
              <a:buNone/>
              <a:defRPr sz="2400">
                <a:latin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O" dirty="0"/>
          </a:p>
        </p:txBody>
      </p:sp>
      <p:sp>
        <p:nvSpPr>
          <p:cNvPr id="4" name="Marcador de fecha 3">
            <a:extLst>
              <a:ext uri="{FF2B5EF4-FFF2-40B4-BE49-F238E27FC236}">
                <a16:creationId xmlns:a16="http://schemas.microsoft.com/office/drawing/2014/main" id="{528C31B2-286A-C9C4-E01D-E40D72576A79}"/>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13/03/2026</a:t>
            </a:fld>
            <a:endParaRPr lang="es-CO" dirty="0"/>
          </a:p>
        </p:txBody>
      </p:sp>
      <p:sp>
        <p:nvSpPr>
          <p:cNvPr id="5" name="Marcador de pie de página 4">
            <a:extLst>
              <a:ext uri="{FF2B5EF4-FFF2-40B4-BE49-F238E27FC236}">
                <a16:creationId xmlns:a16="http://schemas.microsoft.com/office/drawing/2014/main" id="{591D1DDB-6CC7-9360-8F7F-08FF87C5D7B4}"/>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6" name="Marcador de número de diapositiva 5">
            <a:extLst>
              <a:ext uri="{FF2B5EF4-FFF2-40B4-BE49-F238E27FC236}">
                <a16:creationId xmlns:a16="http://schemas.microsoft.com/office/drawing/2014/main" id="{DEC3D685-36E9-396E-8492-722E755FAF4F}"/>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sp>
        <p:nvSpPr>
          <p:cNvPr id="8" name="Rectángulo 7">
            <a:extLst>
              <a:ext uri="{FF2B5EF4-FFF2-40B4-BE49-F238E27FC236}">
                <a16:creationId xmlns:a16="http://schemas.microsoft.com/office/drawing/2014/main" id="{49AFD091-953C-4B8E-5508-A2D6A3D77D1D}"/>
              </a:ext>
            </a:extLst>
          </p:cNvPr>
          <p:cNvSpPr/>
          <p:nvPr userDrawn="1"/>
        </p:nvSpPr>
        <p:spPr>
          <a:xfrm>
            <a:off x="0" y="819253"/>
            <a:ext cx="12192000" cy="5219493"/>
          </a:xfrm>
          <a:prstGeom prst="rect">
            <a:avLst/>
          </a:prstGeom>
          <a:solidFill>
            <a:srgbClr val="2550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7" name="Imagen 6">
            <a:extLst>
              <a:ext uri="{FF2B5EF4-FFF2-40B4-BE49-F238E27FC236}">
                <a16:creationId xmlns:a16="http://schemas.microsoft.com/office/drawing/2014/main" id="{6F034B77-FCF3-74B5-36E1-A8762C30A5D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91013"/>
          <a:stretch/>
        </p:blipFill>
        <p:spPr>
          <a:xfrm>
            <a:off x="4991310" y="6261739"/>
            <a:ext cx="2209380" cy="160233"/>
          </a:xfrm>
          <a:prstGeom prst="rect">
            <a:avLst/>
          </a:prstGeom>
        </p:spPr>
      </p:pic>
    </p:spTree>
    <p:extLst>
      <p:ext uri="{BB962C8B-B14F-4D97-AF65-F5344CB8AC3E}">
        <p14:creationId xmlns:p14="http://schemas.microsoft.com/office/powerpoint/2010/main" val="1915255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092A5-DE25-767F-031F-CE0639AC53CE}"/>
              </a:ext>
            </a:extLst>
          </p:cNvPr>
          <p:cNvSpPr>
            <a:spLocks noGrp="1"/>
          </p:cNvSpPr>
          <p:nvPr>
            <p:ph type="ctrTitle"/>
          </p:nvPr>
        </p:nvSpPr>
        <p:spPr>
          <a:xfrm>
            <a:off x="1524000" y="1122363"/>
            <a:ext cx="9144000" cy="2387600"/>
          </a:xfrm>
        </p:spPr>
        <p:txBody>
          <a:bodyPr anchor="b"/>
          <a:lstStyle>
            <a:lvl1pPr algn="ctr">
              <a:defRPr sz="6000">
                <a:latin typeface="Verdana" panose="020B0604030504040204" pitchFamily="34" charset="0"/>
              </a:defRPr>
            </a:lvl1pPr>
          </a:lstStyle>
          <a:p>
            <a:r>
              <a:rPr lang="es-ES" dirty="0"/>
              <a:t>Haga clic para modificar el estilo de título del patrón</a:t>
            </a:r>
            <a:endParaRPr lang="es-CO" dirty="0"/>
          </a:p>
        </p:txBody>
      </p:sp>
      <p:sp>
        <p:nvSpPr>
          <p:cNvPr id="3" name="Subtítulo 2">
            <a:extLst>
              <a:ext uri="{FF2B5EF4-FFF2-40B4-BE49-F238E27FC236}">
                <a16:creationId xmlns:a16="http://schemas.microsoft.com/office/drawing/2014/main" id="{61259010-DBE2-D34D-D879-AC7A1D28336A}"/>
              </a:ext>
            </a:extLst>
          </p:cNvPr>
          <p:cNvSpPr>
            <a:spLocks noGrp="1"/>
          </p:cNvSpPr>
          <p:nvPr>
            <p:ph type="subTitle" idx="1"/>
          </p:nvPr>
        </p:nvSpPr>
        <p:spPr>
          <a:xfrm>
            <a:off x="1524000" y="3602038"/>
            <a:ext cx="9144000" cy="1655762"/>
          </a:xfrm>
        </p:spPr>
        <p:txBody>
          <a:bodyPr/>
          <a:lstStyle>
            <a:lvl1pPr marL="0" indent="0" algn="ctr">
              <a:buNone/>
              <a:defRPr sz="2400">
                <a:latin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O" dirty="0"/>
          </a:p>
        </p:txBody>
      </p:sp>
      <p:sp>
        <p:nvSpPr>
          <p:cNvPr id="4" name="Marcador de fecha 3">
            <a:extLst>
              <a:ext uri="{FF2B5EF4-FFF2-40B4-BE49-F238E27FC236}">
                <a16:creationId xmlns:a16="http://schemas.microsoft.com/office/drawing/2014/main" id="{528C31B2-286A-C9C4-E01D-E40D72576A79}"/>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13/03/2026</a:t>
            </a:fld>
            <a:endParaRPr lang="es-CO" dirty="0"/>
          </a:p>
        </p:txBody>
      </p:sp>
      <p:sp>
        <p:nvSpPr>
          <p:cNvPr id="5" name="Marcador de pie de página 4">
            <a:extLst>
              <a:ext uri="{FF2B5EF4-FFF2-40B4-BE49-F238E27FC236}">
                <a16:creationId xmlns:a16="http://schemas.microsoft.com/office/drawing/2014/main" id="{591D1DDB-6CC7-9360-8F7F-08FF87C5D7B4}"/>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6" name="Marcador de número de diapositiva 5">
            <a:extLst>
              <a:ext uri="{FF2B5EF4-FFF2-40B4-BE49-F238E27FC236}">
                <a16:creationId xmlns:a16="http://schemas.microsoft.com/office/drawing/2014/main" id="{DEC3D685-36E9-396E-8492-722E755FAF4F}"/>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sp>
        <p:nvSpPr>
          <p:cNvPr id="8" name="Rectángulo 7">
            <a:extLst>
              <a:ext uri="{FF2B5EF4-FFF2-40B4-BE49-F238E27FC236}">
                <a16:creationId xmlns:a16="http://schemas.microsoft.com/office/drawing/2014/main" id="{F663A175-52FA-6661-1F93-E14E5215D728}"/>
              </a:ext>
            </a:extLst>
          </p:cNvPr>
          <p:cNvSpPr/>
          <p:nvPr userDrawn="1"/>
        </p:nvSpPr>
        <p:spPr>
          <a:xfrm>
            <a:off x="0" y="6721474"/>
            <a:ext cx="12192000" cy="136525"/>
          </a:xfrm>
          <a:prstGeom prst="rect">
            <a:avLst/>
          </a:prstGeom>
          <a:solidFill>
            <a:srgbClr val="2550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Tree>
    <p:extLst>
      <p:ext uri="{BB962C8B-B14F-4D97-AF65-F5344CB8AC3E}">
        <p14:creationId xmlns:p14="http://schemas.microsoft.com/office/powerpoint/2010/main" val="3572207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3D0CCB-4FFD-D76C-2516-7E388FCAB981}"/>
              </a:ext>
            </a:extLst>
          </p:cNvPr>
          <p:cNvSpPr>
            <a:spLocks noGrp="1"/>
          </p:cNvSpPr>
          <p:nvPr>
            <p:ph type="title"/>
          </p:nvPr>
        </p:nvSpPr>
        <p:spPr>
          <a:xfrm>
            <a:off x="831850" y="1709738"/>
            <a:ext cx="10515600" cy="2852737"/>
          </a:xfrm>
        </p:spPr>
        <p:txBody>
          <a:bodyPr anchor="b"/>
          <a:lstStyle>
            <a:lvl1pPr>
              <a:defRPr sz="6000">
                <a:latin typeface="Verdana" panose="020B0604030504040204" pitchFamily="34" charset="0"/>
              </a:defRPr>
            </a:lvl1p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E1E21056-E582-22D1-6201-8C5FC793E5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Haga clic para modificar los estilos de texto del patrón</a:t>
            </a:r>
          </a:p>
        </p:txBody>
      </p:sp>
      <p:sp>
        <p:nvSpPr>
          <p:cNvPr id="4" name="Marcador de fecha 3">
            <a:extLst>
              <a:ext uri="{FF2B5EF4-FFF2-40B4-BE49-F238E27FC236}">
                <a16:creationId xmlns:a16="http://schemas.microsoft.com/office/drawing/2014/main" id="{77EB76F7-CED7-0277-AFCB-6886CB518DAF}"/>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13/03/2026</a:t>
            </a:fld>
            <a:endParaRPr lang="es-CO" dirty="0"/>
          </a:p>
        </p:txBody>
      </p:sp>
      <p:sp>
        <p:nvSpPr>
          <p:cNvPr id="5" name="Marcador de pie de página 4">
            <a:extLst>
              <a:ext uri="{FF2B5EF4-FFF2-40B4-BE49-F238E27FC236}">
                <a16:creationId xmlns:a16="http://schemas.microsoft.com/office/drawing/2014/main" id="{A4C8B0CA-24C5-6F63-CBFA-9062B6F26213}"/>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6" name="Marcador de número de diapositiva 5">
            <a:extLst>
              <a:ext uri="{FF2B5EF4-FFF2-40B4-BE49-F238E27FC236}">
                <a16:creationId xmlns:a16="http://schemas.microsoft.com/office/drawing/2014/main" id="{053FA383-2ECC-136F-2454-358FD4FC2159}"/>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pic>
        <p:nvPicPr>
          <p:cNvPr id="9" name="Imagen 8">
            <a:extLst>
              <a:ext uri="{FF2B5EF4-FFF2-40B4-BE49-F238E27FC236}">
                <a16:creationId xmlns:a16="http://schemas.microsoft.com/office/drawing/2014/main" id="{C32AACA3-EE5B-D2A7-8374-77B760538B7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842720" y="159440"/>
            <a:ext cx="506558" cy="469900"/>
          </a:xfrm>
          <a:prstGeom prst="rect">
            <a:avLst/>
          </a:prstGeom>
        </p:spPr>
      </p:pic>
    </p:spTree>
    <p:extLst>
      <p:ext uri="{BB962C8B-B14F-4D97-AF65-F5344CB8AC3E}">
        <p14:creationId xmlns:p14="http://schemas.microsoft.com/office/powerpoint/2010/main" val="365237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3D0CCB-4FFD-D76C-2516-7E388FCAB981}"/>
              </a:ext>
            </a:extLst>
          </p:cNvPr>
          <p:cNvSpPr>
            <a:spLocks noGrp="1"/>
          </p:cNvSpPr>
          <p:nvPr>
            <p:ph type="title"/>
          </p:nvPr>
        </p:nvSpPr>
        <p:spPr>
          <a:xfrm>
            <a:off x="831850" y="1709738"/>
            <a:ext cx="10515600" cy="2852737"/>
          </a:xfrm>
        </p:spPr>
        <p:txBody>
          <a:bodyPr anchor="b"/>
          <a:lstStyle>
            <a:lvl1pPr>
              <a:defRPr sz="6000">
                <a:latin typeface="Verdana" panose="020B0604030504040204" pitchFamily="34" charset="0"/>
              </a:defRPr>
            </a:lvl1p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E1E21056-E582-22D1-6201-8C5FC793E5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Haga clic para modificar los estilos de texto del patrón</a:t>
            </a:r>
          </a:p>
        </p:txBody>
      </p:sp>
      <p:sp>
        <p:nvSpPr>
          <p:cNvPr id="4" name="Marcador de fecha 3">
            <a:extLst>
              <a:ext uri="{FF2B5EF4-FFF2-40B4-BE49-F238E27FC236}">
                <a16:creationId xmlns:a16="http://schemas.microsoft.com/office/drawing/2014/main" id="{77EB76F7-CED7-0277-AFCB-6886CB518DAF}"/>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13/03/2026</a:t>
            </a:fld>
            <a:endParaRPr lang="es-CO" dirty="0"/>
          </a:p>
        </p:txBody>
      </p:sp>
      <p:sp>
        <p:nvSpPr>
          <p:cNvPr id="5" name="Marcador de pie de página 4">
            <a:extLst>
              <a:ext uri="{FF2B5EF4-FFF2-40B4-BE49-F238E27FC236}">
                <a16:creationId xmlns:a16="http://schemas.microsoft.com/office/drawing/2014/main" id="{A4C8B0CA-24C5-6F63-CBFA-9062B6F26213}"/>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6" name="Marcador de número de diapositiva 5">
            <a:extLst>
              <a:ext uri="{FF2B5EF4-FFF2-40B4-BE49-F238E27FC236}">
                <a16:creationId xmlns:a16="http://schemas.microsoft.com/office/drawing/2014/main" id="{053FA383-2ECC-136F-2454-358FD4FC2159}"/>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pic>
        <p:nvPicPr>
          <p:cNvPr id="9" name="Imagen 8">
            <a:extLst>
              <a:ext uri="{FF2B5EF4-FFF2-40B4-BE49-F238E27FC236}">
                <a16:creationId xmlns:a16="http://schemas.microsoft.com/office/drawing/2014/main" id="{C32AACA3-EE5B-D2A7-8374-77B760538B7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84920" y="159440"/>
            <a:ext cx="506558" cy="469900"/>
          </a:xfrm>
          <a:prstGeom prst="rect">
            <a:avLst/>
          </a:prstGeom>
        </p:spPr>
      </p:pic>
    </p:spTree>
    <p:extLst>
      <p:ext uri="{BB962C8B-B14F-4D97-AF65-F5344CB8AC3E}">
        <p14:creationId xmlns:p14="http://schemas.microsoft.com/office/powerpoint/2010/main" val="2492472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2_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3D0CCB-4FFD-D76C-2516-7E388FCAB981}"/>
              </a:ext>
            </a:extLst>
          </p:cNvPr>
          <p:cNvSpPr>
            <a:spLocks noGrp="1"/>
          </p:cNvSpPr>
          <p:nvPr>
            <p:ph type="title"/>
          </p:nvPr>
        </p:nvSpPr>
        <p:spPr>
          <a:xfrm>
            <a:off x="831850" y="1709738"/>
            <a:ext cx="10515600" cy="2852737"/>
          </a:xfrm>
        </p:spPr>
        <p:txBody>
          <a:bodyPr anchor="b"/>
          <a:lstStyle>
            <a:lvl1pPr>
              <a:defRPr sz="6000">
                <a:latin typeface="Verdana" panose="020B0604030504040204" pitchFamily="34" charset="0"/>
              </a:defRPr>
            </a:lvl1p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E1E21056-E582-22D1-6201-8C5FC793E5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Haga clic para modificar los estilos de texto del patrón</a:t>
            </a:r>
          </a:p>
        </p:txBody>
      </p:sp>
      <p:sp>
        <p:nvSpPr>
          <p:cNvPr id="4" name="Marcador de fecha 3">
            <a:extLst>
              <a:ext uri="{FF2B5EF4-FFF2-40B4-BE49-F238E27FC236}">
                <a16:creationId xmlns:a16="http://schemas.microsoft.com/office/drawing/2014/main" id="{77EB76F7-CED7-0277-AFCB-6886CB518DAF}"/>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13/03/2026</a:t>
            </a:fld>
            <a:endParaRPr lang="es-CO" dirty="0"/>
          </a:p>
        </p:txBody>
      </p:sp>
      <p:sp>
        <p:nvSpPr>
          <p:cNvPr id="5" name="Marcador de pie de página 4">
            <a:extLst>
              <a:ext uri="{FF2B5EF4-FFF2-40B4-BE49-F238E27FC236}">
                <a16:creationId xmlns:a16="http://schemas.microsoft.com/office/drawing/2014/main" id="{A4C8B0CA-24C5-6F63-CBFA-9062B6F26213}"/>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6" name="Marcador de número de diapositiva 5">
            <a:extLst>
              <a:ext uri="{FF2B5EF4-FFF2-40B4-BE49-F238E27FC236}">
                <a16:creationId xmlns:a16="http://schemas.microsoft.com/office/drawing/2014/main" id="{053FA383-2ECC-136F-2454-358FD4FC2159}"/>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pic>
        <p:nvPicPr>
          <p:cNvPr id="9" name="Imagen 8">
            <a:extLst>
              <a:ext uri="{FF2B5EF4-FFF2-40B4-BE49-F238E27FC236}">
                <a16:creationId xmlns:a16="http://schemas.microsoft.com/office/drawing/2014/main" id="{C32AACA3-EE5B-D2A7-8374-77B760538B7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00520" y="159440"/>
            <a:ext cx="506558" cy="469900"/>
          </a:xfrm>
          <a:prstGeom prst="rect">
            <a:avLst/>
          </a:prstGeom>
        </p:spPr>
      </p:pic>
    </p:spTree>
    <p:extLst>
      <p:ext uri="{BB962C8B-B14F-4D97-AF65-F5344CB8AC3E}">
        <p14:creationId xmlns:p14="http://schemas.microsoft.com/office/powerpoint/2010/main" val="4077523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3_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3D0CCB-4FFD-D76C-2516-7E388FCAB981}"/>
              </a:ext>
            </a:extLst>
          </p:cNvPr>
          <p:cNvSpPr>
            <a:spLocks noGrp="1"/>
          </p:cNvSpPr>
          <p:nvPr>
            <p:ph type="title"/>
          </p:nvPr>
        </p:nvSpPr>
        <p:spPr>
          <a:xfrm>
            <a:off x="831850" y="1709738"/>
            <a:ext cx="10515600" cy="2852737"/>
          </a:xfrm>
        </p:spPr>
        <p:txBody>
          <a:bodyPr anchor="b"/>
          <a:lstStyle>
            <a:lvl1pPr>
              <a:defRPr sz="6000">
                <a:latin typeface="Verdana" panose="020B0604030504040204" pitchFamily="34" charset="0"/>
              </a:defRPr>
            </a:lvl1p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E1E21056-E582-22D1-6201-8C5FC793E5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Haga clic para modificar los estilos de texto del patrón</a:t>
            </a:r>
          </a:p>
        </p:txBody>
      </p:sp>
      <p:sp>
        <p:nvSpPr>
          <p:cNvPr id="4" name="Marcador de fecha 3">
            <a:extLst>
              <a:ext uri="{FF2B5EF4-FFF2-40B4-BE49-F238E27FC236}">
                <a16:creationId xmlns:a16="http://schemas.microsoft.com/office/drawing/2014/main" id="{77EB76F7-CED7-0277-AFCB-6886CB518DAF}"/>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13/03/2026</a:t>
            </a:fld>
            <a:endParaRPr lang="es-CO" dirty="0"/>
          </a:p>
        </p:txBody>
      </p:sp>
      <p:sp>
        <p:nvSpPr>
          <p:cNvPr id="5" name="Marcador de pie de página 4">
            <a:extLst>
              <a:ext uri="{FF2B5EF4-FFF2-40B4-BE49-F238E27FC236}">
                <a16:creationId xmlns:a16="http://schemas.microsoft.com/office/drawing/2014/main" id="{A4C8B0CA-24C5-6F63-CBFA-9062B6F26213}"/>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6" name="Marcador de número de diapositiva 5">
            <a:extLst>
              <a:ext uri="{FF2B5EF4-FFF2-40B4-BE49-F238E27FC236}">
                <a16:creationId xmlns:a16="http://schemas.microsoft.com/office/drawing/2014/main" id="{053FA383-2ECC-136F-2454-358FD4FC2159}"/>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pic>
        <p:nvPicPr>
          <p:cNvPr id="9" name="Imagen 8">
            <a:extLst>
              <a:ext uri="{FF2B5EF4-FFF2-40B4-BE49-F238E27FC236}">
                <a16:creationId xmlns:a16="http://schemas.microsoft.com/office/drawing/2014/main" id="{C32AACA3-EE5B-D2A7-8374-77B760538B7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842720" y="6251575"/>
            <a:ext cx="506558" cy="469900"/>
          </a:xfrm>
          <a:prstGeom prst="rect">
            <a:avLst/>
          </a:prstGeom>
        </p:spPr>
      </p:pic>
    </p:spTree>
    <p:extLst>
      <p:ext uri="{BB962C8B-B14F-4D97-AF65-F5344CB8AC3E}">
        <p14:creationId xmlns:p14="http://schemas.microsoft.com/office/powerpoint/2010/main" val="651803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4_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3D0CCB-4FFD-D76C-2516-7E388FCAB981}"/>
              </a:ext>
            </a:extLst>
          </p:cNvPr>
          <p:cNvSpPr>
            <a:spLocks noGrp="1"/>
          </p:cNvSpPr>
          <p:nvPr>
            <p:ph type="title"/>
          </p:nvPr>
        </p:nvSpPr>
        <p:spPr>
          <a:xfrm>
            <a:off x="831850" y="1709738"/>
            <a:ext cx="10515600" cy="2852737"/>
          </a:xfrm>
        </p:spPr>
        <p:txBody>
          <a:bodyPr anchor="b"/>
          <a:lstStyle>
            <a:lvl1pPr>
              <a:defRPr sz="6000">
                <a:latin typeface="Verdana" panose="020B0604030504040204" pitchFamily="34" charset="0"/>
              </a:defRPr>
            </a:lvl1p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E1E21056-E582-22D1-6201-8C5FC793E5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Haga clic para modificar los estilos de texto del patrón</a:t>
            </a:r>
          </a:p>
        </p:txBody>
      </p:sp>
      <p:sp>
        <p:nvSpPr>
          <p:cNvPr id="4" name="Marcador de fecha 3">
            <a:extLst>
              <a:ext uri="{FF2B5EF4-FFF2-40B4-BE49-F238E27FC236}">
                <a16:creationId xmlns:a16="http://schemas.microsoft.com/office/drawing/2014/main" id="{77EB76F7-CED7-0277-AFCB-6886CB518DAF}"/>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13/03/2026</a:t>
            </a:fld>
            <a:endParaRPr lang="es-CO" dirty="0"/>
          </a:p>
        </p:txBody>
      </p:sp>
      <p:sp>
        <p:nvSpPr>
          <p:cNvPr id="5" name="Marcador de pie de página 4">
            <a:extLst>
              <a:ext uri="{FF2B5EF4-FFF2-40B4-BE49-F238E27FC236}">
                <a16:creationId xmlns:a16="http://schemas.microsoft.com/office/drawing/2014/main" id="{A4C8B0CA-24C5-6F63-CBFA-9062B6F26213}"/>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6" name="Marcador de número de diapositiva 5">
            <a:extLst>
              <a:ext uri="{FF2B5EF4-FFF2-40B4-BE49-F238E27FC236}">
                <a16:creationId xmlns:a16="http://schemas.microsoft.com/office/drawing/2014/main" id="{053FA383-2ECC-136F-2454-358FD4FC2159}"/>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pic>
        <p:nvPicPr>
          <p:cNvPr id="9" name="Imagen 8">
            <a:extLst>
              <a:ext uri="{FF2B5EF4-FFF2-40B4-BE49-F238E27FC236}">
                <a16:creationId xmlns:a16="http://schemas.microsoft.com/office/drawing/2014/main" id="{C32AACA3-EE5B-D2A7-8374-77B760538B7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84920" y="6251575"/>
            <a:ext cx="506558" cy="469900"/>
          </a:xfrm>
          <a:prstGeom prst="rect">
            <a:avLst/>
          </a:prstGeom>
        </p:spPr>
      </p:pic>
    </p:spTree>
    <p:extLst>
      <p:ext uri="{BB962C8B-B14F-4D97-AF65-F5344CB8AC3E}">
        <p14:creationId xmlns:p14="http://schemas.microsoft.com/office/powerpoint/2010/main" val="716129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5_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3D0CCB-4FFD-D76C-2516-7E388FCAB981}"/>
              </a:ext>
            </a:extLst>
          </p:cNvPr>
          <p:cNvSpPr>
            <a:spLocks noGrp="1"/>
          </p:cNvSpPr>
          <p:nvPr>
            <p:ph type="title"/>
          </p:nvPr>
        </p:nvSpPr>
        <p:spPr>
          <a:xfrm>
            <a:off x="831850" y="1709738"/>
            <a:ext cx="10515600" cy="2852737"/>
          </a:xfrm>
        </p:spPr>
        <p:txBody>
          <a:bodyPr anchor="b"/>
          <a:lstStyle>
            <a:lvl1pPr>
              <a:defRPr sz="6000">
                <a:latin typeface="Verdana" panose="020B0604030504040204" pitchFamily="34" charset="0"/>
              </a:defRPr>
            </a:lvl1p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E1E21056-E582-22D1-6201-8C5FC793E5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Haga clic para modificar los estilos de texto del patrón</a:t>
            </a:r>
          </a:p>
        </p:txBody>
      </p:sp>
      <p:sp>
        <p:nvSpPr>
          <p:cNvPr id="4" name="Marcador de fecha 3">
            <a:extLst>
              <a:ext uri="{FF2B5EF4-FFF2-40B4-BE49-F238E27FC236}">
                <a16:creationId xmlns:a16="http://schemas.microsoft.com/office/drawing/2014/main" id="{77EB76F7-CED7-0277-AFCB-6886CB518DAF}"/>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13/03/2026</a:t>
            </a:fld>
            <a:endParaRPr lang="es-CO" dirty="0"/>
          </a:p>
        </p:txBody>
      </p:sp>
      <p:sp>
        <p:nvSpPr>
          <p:cNvPr id="5" name="Marcador de pie de página 4">
            <a:extLst>
              <a:ext uri="{FF2B5EF4-FFF2-40B4-BE49-F238E27FC236}">
                <a16:creationId xmlns:a16="http://schemas.microsoft.com/office/drawing/2014/main" id="{A4C8B0CA-24C5-6F63-CBFA-9062B6F26213}"/>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6" name="Marcador de número de diapositiva 5">
            <a:extLst>
              <a:ext uri="{FF2B5EF4-FFF2-40B4-BE49-F238E27FC236}">
                <a16:creationId xmlns:a16="http://schemas.microsoft.com/office/drawing/2014/main" id="{053FA383-2ECC-136F-2454-358FD4FC2159}"/>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pic>
        <p:nvPicPr>
          <p:cNvPr id="9" name="Imagen 8">
            <a:extLst>
              <a:ext uri="{FF2B5EF4-FFF2-40B4-BE49-F238E27FC236}">
                <a16:creationId xmlns:a16="http://schemas.microsoft.com/office/drawing/2014/main" id="{C32AACA3-EE5B-D2A7-8374-77B760538B7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00520" y="6251575"/>
            <a:ext cx="506558" cy="469900"/>
          </a:xfrm>
          <a:prstGeom prst="rect">
            <a:avLst/>
          </a:prstGeom>
        </p:spPr>
      </p:pic>
    </p:spTree>
    <p:extLst>
      <p:ext uri="{BB962C8B-B14F-4D97-AF65-F5344CB8AC3E}">
        <p14:creationId xmlns:p14="http://schemas.microsoft.com/office/powerpoint/2010/main" val="1494891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F842174-351A-5C35-E775-1CDC59E177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65D2E68F-9A0D-D89E-ED06-73EDB9E63B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fecha 3">
            <a:extLst>
              <a:ext uri="{FF2B5EF4-FFF2-40B4-BE49-F238E27FC236}">
                <a16:creationId xmlns:a16="http://schemas.microsoft.com/office/drawing/2014/main" id="{D0A95696-420C-C45E-6F3E-ED258E8D8B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Verdana" panose="020B0604030504040204" pitchFamily="34" charset="0"/>
              </a:defRPr>
            </a:lvl1pPr>
          </a:lstStyle>
          <a:p>
            <a:fld id="{856A6FAC-9192-436B-870E-80DDE60983C7}" type="datetimeFigureOut">
              <a:rPr lang="es-CO" smtClean="0"/>
              <a:pPr/>
              <a:t>13/03/2026</a:t>
            </a:fld>
            <a:endParaRPr lang="es-CO" dirty="0"/>
          </a:p>
        </p:txBody>
      </p:sp>
      <p:sp>
        <p:nvSpPr>
          <p:cNvPr id="5" name="Marcador de pie de página 4">
            <a:extLst>
              <a:ext uri="{FF2B5EF4-FFF2-40B4-BE49-F238E27FC236}">
                <a16:creationId xmlns:a16="http://schemas.microsoft.com/office/drawing/2014/main" id="{4BEF4216-2A8E-0656-28FD-6CAD51853C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Verdana" panose="020B0604030504040204" pitchFamily="34" charset="0"/>
              </a:defRPr>
            </a:lvl1pPr>
          </a:lstStyle>
          <a:p>
            <a:endParaRPr lang="es-CO" dirty="0"/>
          </a:p>
        </p:txBody>
      </p:sp>
      <p:sp>
        <p:nvSpPr>
          <p:cNvPr id="6" name="Marcador de número de diapositiva 5">
            <a:extLst>
              <a:ext uri="{FF2B5EF4-FFF2-40B4-BE49-F238E27FC236}">
                <a16:creationId xmlns:a16="http://schemas.microsoft.com/office/drawing/2014/main" id="{26FEC2FF-6B1B-D345-F657-95FAADED47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Verdana" panose="020B0604030504040204" pitchFamily="34" charset="0"/>
              </a:defRPr>
            </a:lvl1pPr>
          </a:lstStyle>
          <a:p>
            <a:fld id="{C74CBB0B-5D0C-43FE-9043-22172208F6F8}" type="slidenum">
              <a:rPr lang="es-CO" smtClean="0"/>
              <a:pPr/>
              <a:t>‹Nº›</a:t>
            </a:fld>
            <a:endParaRPr lang="es-CO" dirty="0"/>
          </a:p>
        </p:txBody>
      </p:sp>
    </p:spTree>
    <p:extLst>
      <p:ext uri="{BB962C8B-B14F-4D97-AF65-F5344CB8AC3E}">
        <p14:creationId xmlns:p14="http://schemas.microsoft.com/office/powerpoint/2010/main" val="1326068950"/>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60" r:id="rId3"/>
    <p:sldLayoutId id="2147483651" r:id="rId4"/>
    <p:sldLayoutId id="2147483662" r:id="rId5"/>
    <p:sldLayoutId id="2147483663" r:id="rId6"/>
    <p:sldLayoutId id="2147483664" r:id="rId7"/>
    <p:sldLayoutId id="2147483665" r:id="rId8"/>
    <p:sldLayoutId id="2147483666" r:id="rId9"/>
    <p:sldLayoutId id="2147483650" r:id="rId10"/>
    <p:sldLayoutId id="2147483652" r:id="rId11"/>
    <p:sldLayoutId id="2147483653" r:id="rId12"/>
    <p:sldLayoutId id="2147483654" r:id="rId13"/>
    <p:sldLayoutId id="2147483655" r:id="rId14"/>
    <p:sldLayoutId id="2147483656" r:id="rId15"/>
    <p:sldLayoutId id="2147483657" r:id="rId16"/>
    <p:sldLayoutId id="2147483658" r:id="rId17"/>
    <p:sldLayoutId id="2147483659" r:id="rId18"/>
  </p:sldLayoutIdLst>
  <p:txStyles>
    <p:title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5145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1C5197-EE7E-4A56-3C9F-147715C4ACC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373BA2D-2A39-9C97-81E2-B93A0FF68B27}"/>
              </a:ext>
            </a:extLst>
          </p:cNvPr>
          <p:cNvSpPr txBox="1"/>
          <p:nvPr/>
        </p:nvSpPr>
        <p:spPr>
          <a:xfrm>
            <a:off x="0" y="6581001"/>
            <a:ext cx="4447889" cy="276999"/>
          </a:xfrm>
          <a:prstGeom prst="rect">
            <a:avLst/>
          </a:prstGeom>
          <a:noFill/>
        </p:spPr>
        <p:txBody>
          <a:bodyPr wrap="square" rtlCol="0">
            <a:spAutoFit/>
          </a:bodyPr>
          <a:lstStyle>
            <a:defPPr>
              <a:defRPr lang="es-CO"/>
            </a:defPPr>
            <a:lvl1pPr algn="r">
              <a:defRPr sz="1200" b="0">
                <a:solidFill>
                  <a:schemeClr val="tx2"/>
                </a:solidFill>
                <a:latin typeface="Segoe UI Emoji" panose="020B0502040204020203" pitchFamily="34" charset="0"/>
                <a:ea typeface="Segoe UI Emoji" panose="020B0502040204020203" pitchFamily="34" charset="0"/>
              </a:defRPr>
            </a:lvl1pPr>
          </a:lstStyle>
          <a:p>
            <a:pPr algn="l"/>
            <a:r>
              <a:rPr lang="es-CO" noProof="0"/>
              <a:t>Fuente: Plataforma Integrada de Inversión Pública PIIP</a:t>
            </a:r>
          </a:p>
        </p:txBody>
      </p:sp>
      <p:sp>
        <p:nvSpPr>
          <p:cNvPr id="5" name="Google Shape;141;p22">
            <a:extLst>
              <a:ext uri="{FF2B5EF4-FFF2-40B4-BE49-F238E27FC236}">
                <a16:creationId xmlns:a16="http://schemas.microsoft.com/office/drawing/2014/main" id="{86612840-18FF-E04A-4366-29D18A285A46}"/>
              </a:ext>
            </a:extLst>
          </p:cNvPr>
          <p:cNvSpPr txBox="1">
            <a:spLocks/>
          </p:cNvSpPr>
          <p:nvPr/>
        </p:nvSpPr>
        <p:spPr>
          <a:xfrm>
            <a:off x="2384726" y="950634"/>
            <a:ext cx="7543318" cy="555083"/>
          </a:xfrm>
          <a:prstGeom prst="rect">
            <a:avLst/>
          </a:prstGeom>
          <a:noFill/>
          <a:ln>
            <a:noFill/>
          </a:ln>
        </p:spPr>
        <p:txBody>
          <a:bodyPr spcFirstLastPara="1" vert="horz" wrap="square" lIns="90099" tIns="45033" rIns="90099" bIns="45033"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800" b="1" dirty="0">
                <a:solidFill>
                  <a:schemeClr val="accent1">
                    <a:lumMod val="50000"/>
                  </a:schemeClr>
                </a:solidFill>
                <a:latin typeface="Verdana" panose="020B0604030504040204" pitchFamily="34" charset="0"/>
                <a:ea typeface="Verdana" panose="020B0604030504040204" pitchFamily="34" charset="0"/>
              </a:rPr>
              <a:t>Políticas Transversales</a:t>
            </a:r>
            <a:endParaRPr lang="es-MX" sz="2400" b="1" dirty="0">
              <a:solidFill>
                <a:schemeClr val="accent1">
                  <a:lumMod val="50000"/>
                </a:schemeClr>
              </a:solidFill>
              <a:latin typeface="Verdana" panose="020B0604030504040204" pitchFamily="34" charset="0"/>
              <a:ea typeface="Verdana" panose="020B0604030504040204" pitchFamily="34" charset="0"/>
              <a:cs typeface="Work Sans Medium"/>
              <a:sym typeface="Work Sans Medium"/>
            </a:endParaRPr>
          </a:p>
        </p:txBody>
      </p:sp>
      <p:pic>
        <p:nvPicPr>
          <p:cNvPr id="4" name="Imagen 3" descr="Tabla&#10;&#10;El contenido generado por IA puede ser incorrecto.">
            <a:extLst>
              <a:ext uri="{FF2B5EF4-FFF2-40B4-BE49-F238E27FC236}">
                <a16:creationId xmlns:a16="http://schemas.microsoft.com/office/drawing/2014/main" id="{94306D54-715D-9A3E-3227-B4DA024A3EC2}"/>
              </a:ext>
            </a:extLst>
          </p:cNvPr>
          <p:cNvPicPr>
            <a:picLocks noChangeAspect="1"/>
          </p:cNvPicPr>
          <p:nvPr/>
        </p:nvPicPr>
        <p:blipFill>
          <a:blip r:embed="rId2"/>
          <a:stretch>
            <a:fillRect/>
          </a:stretch>
        </p:blipFill>
        <p:spPr>
          <a:xfrm>
            <a:off x="1659418" y="1997888"/>
            <a:ext cx="8873163" cy="2263651"/>
          </a:xfrm>
          <a:prstGeom prst="rect">
            <a:avLst/>
          </a:prstGeom>
        </p:spPr>
      </p:pic>
    </p:spTree>
    <p:extLst>
      <p:ext uri="{BB962C8B-B14F-4D97-AF65-F5344CB8AC3E}">
        <p14:creationId xmlns:p14="http://schemas.microsoft.com/office/powerpoint/2010/main" val="966295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677C72-E9FE-EC80-93DD-68D794188182}"/>
            </a:ext>
          </a:extLst>
        </p:cNvPr>
        <p:cNvGrpSpPr/>
        <p:nvPr/>
      </p:nvGrpSpPr>
      <p:grpSpPr>
        <a:xfrm>
          <a:off x="0" y="0"/>
          <a:ext cx="0" cy="0"/>
          <a:chOff x="0" y="0"/>
          <a:chExt cx="0" cy="0"/>
        </a:xfrm>
      </p:grpSpPr>
      <p:sp>
        <p:nvSpPr>
          <p:cNvPr id="3" name="Google Shape;141;p22">
            <a:extLst>
              <a:ext uri="{FF2B5EF4-FFF2-40B4-BE49-F238E27FC236}">
                <a16:creationId xmlns:a16="http://schemas.microsoft.com/office/drawing/2014/main" id="{76A1D7A6-8E10-B220-637F-BB82B20D21E1}"/>
              </a:ext>
            </a:extLst>
          </p:cNvPr>
          <p:cNvSpPr txBox="1">
            <a:spLocks/>
          </p:cNvSpPr>
          <p:nvPr/>
        </p:nvSpPr>
        <p:spPr>
          <a:xfrm>
            <a:off x="3689026" y="2342121"/>
            <a:ext cx="7543318" cy="1087504"/>
          </a:xfrm>
          <a:prstGeom prst="rect">
            <a:avLst/>
          </a:prstGeom>
          <a:noFill/>
          <a:ln>
            <a:noFill/>
          </a:ln>
        </p:spPr>
        <p:txBody>
          <a:bodyPr spcFirstLastPara="1" vert="horz" wrap="square" lIns="90099" tIns="45033" rIns="90099" bIns="45033"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2800" b="1" dirty="0">
                <a:latin typeface="Verdana" panose="020B0604030504040204" pitchFamily="34" charset="0"/>
                <a:ea typeface="Verdana" panose="020B0604030504040204" pitchFamily="34" charset="0"/>
              </a:rPr>
              <a:t>Dirección de Justicia Formal</a:t>
            </a:r>
            <a:endParaRPr lang="es-MX" sz="2400" b="1" dirty="0">
              <a:solidFill>
                <a:srgbClr val="000000"/>
              </a:solidFill>
              <a:latin typeface="Verdana" panose="020B0604030504040204" pitchFamily="34" charset="0"/>
              <a:ea typeface="Verdana" panose="020B0604030504040204" pitchFamily="34" charset="0"/>
              <a:cs typeface="Work Sans Medium"/>
              <a:sym typeface="Work Sans Medium"/>
            </a:endParaRPr>
          </a:p>
        </p:txBody>
      </p:sp>
      <p:sp>
        <p:nvSpPr>
          <p:cNvPr id="4" name="Google Shape;142;p22">
            <a:extLst>
              <a:ext uri="{FF2B5EF4-FFF2-40B4-BE49-F238E27FC236}">
                <a16:creationId xmlns:a16="http://schemas.microsoft.com/office/drawing/2014/main" id="{DCBFAE4C-3AEF-B259-8549-7E55052ECB6C}"/>
              </a:ext>
            </a:extLst>
          </p:cNvPr>
          <p:cNvSpPr txBox="1">
            <a:spLocks/>
          </p:cNvSpPr>
          <p:nvPr/>
        </p:nvSpPr>
        <p:spPr>
          <a:xfrm>
            <a:off x="130150" y="2462939"/>
            <a:ext cx="3558876" cy="845869"/>
          </a:xfrm>
          <a:prstGeom prst="rect">
            <a:avLst/>
          </a:prstGeom>
          <a:noFill/>
          <a:ln>
            <a:noFill/>
          </a:ln>
        </p:spPr>
        <p:txBody>
          <a:bodyPr spcFirstLastPara="1" vert="horz" wrap="square" lIns="90099" tIns="45033" rIns="90099" bIns="45033" rtlCol="0" anchor="ctr" anchorCtr="0">
            <a:noAutofit/>
          </a:bodyPr>
          <a:lstStyle>
            <a:lvl1pPr algn="l" defTabSz="695950" rtl="0" eaLnBrk="1" latinLnBrk="0" hangingPunct="1">
              <a:lnSpc>
                <a:spcPct val="90000"/>
              </a:lnSpc>
              <a:spcBef>
                <a:spcPct val="0"/>
              </a:spcBef>
              <a:buNone/>
              <a:defRPr sz="3349" kern="1200">
                <a:solidFill>
                  <a:schemeClr val="tx1"/>
                </a:solidFill>
                <a:latin typeface="+mj-lt"/>
                <a:ea typeface="+mj-ea"/>
                <a:cs typeface="+mj-cs"/>
              </a:defRPr>
            </a:lvl1pPr>
          </a:lstStyle>
          <a:p>
            <a:pPr algn="r">
              <a:spcBef>
                <a:spcPts val="0"/>
              </a:spcBef>
              <a:buSzPts val="1400"/>
            </a:pPr>
            <a:r>
              <a:rPr lang="es-CO" sz="6600" b="1" dirty="0">
                <a:solidFill>
                  <a:schemeClr val="bg1">
                    <a:lumMod val="50000"/>
                  </a:schemeClr>
                </a:solidFill>
                <a:latin typeface="Montserrat ExtraBold" pitchFamily="2" charset="77"/>
                <a:ea typeface="Work Sans"/>
                <a:cs typeface="Work Sans"/>
                <a:sym typeface="Work Sans"/>
              </a:rPr>
              <a:t>b.</a:t>
            </a:r>
            <a:endParaRPr lang="es-CO" sz="6600" b="1" dirty="0">
              <a:solidFill>
                <a:srgbClr val="FFFFFF"/>
              </a:solidFill>
              <a:latin typeface="Work Sans"/>
              <a:ea typeface="Work Sans"/>
              <a:cs typeface="Work Sans"/>
              <a:sym typeface="Work Sans"/>
            </a:endParaRPr>
          </a:p>
        </p:txBody>
      </p:sp>
      <p:pic>
        <p:nvPicPr>
          <p:cNvPr id="6" name="Imagen 5">
            <a:extLst>
              <a:ext uri="{FF2B5EF4-FFF2-40B4-BE49-F238E27FC236}">
                <a16:creationId xmlns:a16="http://schemas.microsoft.com/office/drawing/2014/main" id="{E44D5336-FFE3-BD0B-7A04-CA9DBCD53564}"/>
              </a:ext>
            </a:extLst>
          </p:cNvPr>
          <p:cNvPicPr>
            <a:picLocks noChangeAspect="1"/>
          </p:cNvPicPr>
          <p:nvPr/>
        </p:nvPicPr>
        <p:blipFill>
          <a:blip r:embed="rId2"/>
          <a:stretch>
            <a:fillRect/>
          </a:stretch>
        </p:blipFill>
        <p:spPr>
          <a:xfrm>
            <a:off x="1992498" y="3976748"/>
            <a:ext cx="8207004" cy="710756"/>
          </a:xfrm>
          <a:prstGeom prst="rect">
            <a:avLst/>
          </a:prstGeom>
        </p:spPr>
      </p:pic>
    </p:spTree>
    <p:extLst>
      <p:ext uri="{BB962C8B-B14F-4D97-AF65-F5344CB8AC3E}">
        <p14:creationId xmlns:p14="http://schemas.microsoft.com/office/powerpoint/2010/main" val="155977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F5A2B6-CFE8-CE9A-1AF5-FC473567DE9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FFEBB34-A630-A5AA-D729-A68DBFB824D4}"/>
              </a:ext>
            </a:extLst>
          </p:cNvPr>
          <p:cNvSpPr txBox="1"/>
          <p:nvPr/>
        </p:nvSpPr>
        <p:spPr>
          <a:xfrm>
            <a:off x="0" y="6581001"/>
            <a:ext cx="4447889" cy="276999"/>
          </a:xfrm>
          <a:prstGeom prst="rect">
            <a:avLst/>
          </a:prstGeom>
          <a:noFill/>
        </p:spPr>
        <p:txBody>
          <a:bodyPr wrap="square" rtlCol="0">
            <a:spAutoFit/>
          </a:bodyPr>
          <a:lstStyle>
            <a:defPPr>
              <a:defRPr lang="es-CO"/>
            </a:defPPr>
            <a:lvl1pPr algn="r">
              <a:defRPr sz="1200" b="0">
                <a:solidFill>
                  <a:schemeClr val="tx2"/>
                </a:solidFill>
                <a:latin typeface="Segoe UI Emoji" panose="020B0502040204020203" pitchFamily="34" charset="0"/>
                <a:ea typeface="Segoe UI Emoji" panose="020B0502040204020203" pitchFamily="34" charset="0"/>
              </a:defRPr>
            </a:lvl1pPr>
          </a:lstStyle>
          <a:p>
            <a:pPr algn="l"/>
            <a:r>
              <a:rPr lang="es-CO" noProof="0"/>
              <a:t>Fuente: Plataforma Integrada de Inversión Pública PIIP</a:t>
            </a:r>
          </a:p>
        </p:txBody>
      </p:sp>
      <p:sp>
        <p:nvSpPr>
          <p:cNvPr id="5" name="Google Shape;141;p22">
            <a:extLst>
              <a:ext uri="{FF2B5EF4-FFF2-40B4-BE49-F238E27FC236}">
                <a16:creationId xmlns:a16="http://schemas.microsoft.com/office/drawing/2014/main" id="{BF316ABB-F96E-B532-385D-0E02329D2AB5}"/>
              </a:ext>
            </a:extLst>
          </p:cNvPr>
          <p:cNvSpPr txBox="1">
            <a:spLocks/>
          </p:cNvSpPr>
          <p:nvPr/>
        </p:nvSpPr>
        <p:spPr>
          <a:xfrm>
            <a:off x="2324341" y="835138"/>
            <a:ext cx="7543318" cy="555083"/>
          </a:xfrm>
          <a:prstGeom prst="rect">
            <a:avLst/>
          </a:prstGeom>
          <a:noFill/>
          <a:ln>
            <a:noFill/>
          </a:ln>
        </p:spPr>
        <p:txBody>
          <a:bodyPr spcFirstLastPara="1" vert="horz" wrap="square" lIns="90099" tIns="45033" rIns="90099" bIns="45033"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800" b="1" dirty="0">
                <a:latin typeface="Verdana" panose="020B0604030504040204" pitchFamily="34" charset="0"/>
                <a:ea typeface="Verdana" panose="020B0604030504040204" pitchFamily="34" charset="0"/>
              </a:rPr>
              <a:t>Avance Físico y Financiero</a:t>
            </a:r>
            <a:endParaRPr lang="es-MX" sz="2400" b="1" dirty="0">
              <a:solidFill>
                <a:srgbClr val="000000"/>
              </a:solidFill>
              <a:latin typeface="Verdana" panose="020B0604030504040204" pitchFamily="34" charset="0"/>
              <a:ea typeface="Verdana" panose="020B0604030504040204" pitchFamily="34" charset="0"/>
              <a:cs typeface="Work Sans Medium"/>
              <a:sym typeface="Work Sans Medium"/>
            </a:endParaRPr>
          </a:p>
        </p:txBody>
      </p:sp>
      <p:pic>
        <p:nvPicPr>
          <p:cNvPr id="6" name="Imagen 5" descr="Tabla&#10;&#10;El contenido generado por IA puede ser incorrecto.">
            <a:extLst>
              <a:ext uri="{FF2B5EF4-FFF2-40B4-BE49-F238E27FC236}">
                <a16:creationId xmlns:a16="http://schemas.microsoft.com/office/drawing/2014/main" id="{E022844C-994D-5E89-5455-D913DADE487E}"/>
              </a:ext>
            </a:extLst>
          </p:cNvPr>
          <p:cNvPicPr>
            <a:picLocks noChangeAspect="1"/>
          </p:cNvPicPr>
          <p:nvPr/>
        </p:nvPicPr>
        <p:blipFill>
          <a:blip r:embed="rId2"/>
          <a:stretch>
            <a:fillRect/>
          </a:stretch>
        </p:blipFill>
        <p:spPr>
          <a:xfrm>
            <a:off x="521832" y="1500915"/>
            <a:ext cx="11148336" cy="4521947"/>
          </a:xfrm>
          <a:prstGeom prst="rect">
            <a:avLst/>
          </a:prstGeom>
        </p:spPr>
      </p:pic>
    </p:spTree>
    <p:extLst>
      <p:ext uri="{BB962C8B-B14F-4D97-AF65-F5344CB8AC3E}">
        <p14:creationId xmlns:p14="http://schemas.microsoft.com/office/powerpoint/2010/main" val="3888172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96D99F-4BDB-32EB-11E9-0B56D4805E6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6D0F0A0-16B7-CEC9-AFC8-B95F5EE38A5C}"/>
              </a:ext>
            </a:extLst>
          </p:cNvPr>
          <p:cNvSpPr txBox="1"/>
          <p:nvPr/>
        </p:nvSpPr>
        <p:spPr>
          <a:xfrm>
            <a:off x="0" y="6581001"/>
            <a:ext cx="4447889" cy="276999"/>
          </a:xfrm>
          <a:prstGeom prst="rect">
            <a:avLst/>
          </a:prstGeom>
          <a:noFill/>
        </p:spPr>
        <p:txBody>
          <a:bodyPr wrap="square" rtlCol="0">
            <a:spAutoFit/>
          </a:bodyPr>
          <a:lstStyle>
            <a:defPPr>
              <a:defRPr lang="es-CO"/>
            </a:defPPr>
            <a:lvl1pPr algn="r">
              <a:defRPr sz="1200" b="0">
                <a:solidFill>
                  <a:schemeClr val="tx2"/>
                </a:solidFill>
                <a:latin typeface="Segoe UI Emoji" panose="020B0502040204020203" pitchFamily="34" charset="0"/>
                <a:ea typeface="Segoe UI Emoji" panose="020B0502040204020203" pitchFamily="34" charset="0"/>
              </a:defRPr>
            </a:lvl1pPr>
          </a:lstStyle>
          <a:p>
            <a:pPr algn="l"/>
            <a:r>
              <a:rPr lang="es-CO" noProof="0"/>
              <a:t>Fuente: Plataforma Integrada de Inversión Pública PIIP</a:t>
            </a:r>
          </a:p>
        </p:txBody>
      </p:sp>
      <p:sp>
        <p:nvSpPr>
          <p:cNvPr id="5" name="Google Shape;141;p22">
            <a:extLst>
              <a:ext uri="{FF2B5EF4-FFF2-40B4-BE49-F238E27FC236}">
                <a16:creationId xmlns:a16="http://schemas.microsoft.com/office/drawing/2014/main" id="{B46F8DD6-CE8E-90FA-95EC-12351B30CD77}"/>
              </a:ext>
            </a:extLst>
          </p:cNvPr>
          <p:cNvSpPr txBox="1">
            <a:spLocks/>
          </p:cNvSpPr>
          <p:nvPr/>
        </p:nvSpPr>
        <p:spPr>
          <a:xfrm>
            <a:off x="2384726" y="792726"/>
            <a:ext cx="7543318" cy="555083"/>
          </a:xfrm>
          <a:prstGeom prst="rect">
            <a:avLst/>
          </a:prstGeom>
          <a:noFill/>
          <a:ln>
            <a:noFill/>
          </a:ln>
        </p:spPr>
        <p:txBody>
          <a:bodyPr spcFirstLastPara="1" vert="horz" wrap="square" lIns="90099" tIns="45033" rIns="90099" bIns="45033"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800" b="1" dirty="0">
                <a:latin typeface="Verdana" panose="020B0604030504040204" pitchFamily="34" charset="0"/>
                <a:ea typeface="Verdana" panose="020B0604030504040204" pitchFamily="34" charset="0"/>
              </a:rPr>
              <a:t>Regionalización</a:t>
            </a:r>
            <a:endParaRPr lang="es-MX" sz="2400" b="1" dirty="0">
              <a:solidFill>
                <a:srgbClr val="000000"/>
              </a:solidFill>
              <a:latin typeface="Verdana" panose="020B0604030504040204" pitchFamily="34" charset="0"/>
              <a:ea typeface="Verdana" panose="020B0604030504040204" pitchFamily="34" charset="0"/>
              <a:cs typeface="Work Sans Medium"/>
              <a:sym typeface="Work Sans Medium"/>
            </a:endParaRPr>
          </a:p>
        </p:txBody>
      </p:sp>
      <p:pic>
        <p:nvPicPr>
          <p:cNvPr id="4" name="Imagen 3" descr="Tabla&#10;&#10;El contenido generado por IA puede ser incorrecto.">
            <a:extLst>
              <a:ext uri="{FF2B5EF4-FFF2-40B4-BE49-F238E27FC236}">
                <a16:creationId xmlns:a16="http://schemas.microsoft.com/office/drawing/2014/main" id="{B248D256-E766-734C-BFBA-B6E4FC724E95}"/>
              </a:ext>
            </a:extLst>
          </p:cNvPr>
          <p:cNvPicPr>
            <a:picLocks noChangeAspect="1"/>
          </p:cNvPicPr>
          <p:nvPr/>
        </p:nvPicPr>
        <p:blipFill>
          <a:blip r:embed="rId2"/>
          <a:stretch>
            <a:fillRect/>
          </a:stretch>
        </p:blipFill>
        <p:spPr>
          <a:xfrm>
            <a:off x="1071738" y="1507898"/>
            <a:ext cx="10048524" cy="4065129"/>
          </a:xfrm>
          <a:prstGeom prst="rect">
            <a:avLst/>
          </a:prstGeom>
        </p:spPr>
      </p:pic>
    </p:spTree>
    <p:extLst>
      <p:ext uri="{BB962C8B-B14F-4D97-AF65-F5344CB8AC3E}">
        <p14:creationId xmlns:p14="http://schemas.microsoft.com/office/powerpoint/2010/main" val="2977906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FF8B2-F526-2E46-CBC4-A20082EF492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058DC61-C16D-10EE-BDC9-4B6C49F67EAC}"/>
              </a:ext>
            </a:extLst>
          </p:cNvPr>
          <p:cNvSpPr txBox="1"/>
          <p:nvPr/>
        </p:nvSpPr>
        <p:spPr>
          <a:xfrm>
            <a:off x="0" y="6581001"/>
            <a:ext cx="4447889" cy="276999"/>
          </a:xfrm>
          <a:prstGeom prst="rect">
            <a:avLst/>
          </a:prstGeom>
          <a:noFill/>
        </p:spPr>
        <p:txBody>
          <a:bodyPr wrap="square" rtlCol="0">
            <a:spAutoFit/>
          </a:bodyPr>
          <a:lstStyle>
            <a:defPPr>
              <a:defRPr lang="es-CO"/>
            </a:defPPr>
            <a:lvl1pPr algn="r">
              <a:defRPr sz="1200" b="0">
                <a:solidFill>
                  <a:schemeClr val="tx2"/>
                </a:solidFill>
                <a:latin typeface="Segoe UI Emoji" panose="020B0502040204020203" pitchFamily="34" charset="0"/>
                <a:ea typeface="Segoe UI Emoji" panose="020B0502040204020203" pitchFamily="34" charset="0"/>
              </a:defRPr>
            </a:lvl1pPr>
          </a:lstStyle>
          <a:p>
            <a:pPr algn="l"/>
            <a:r>
              <a:rPr lang="es-CO" noProof="0"/>
              <a:t>Fuente: Plataforma Integrada de Inversión Pública PIIP</a:t>
            </a:r>
          </a:p>
        </p:txBody>
      </p:sp>
      <p:sp>
        <p:nvSpPr>
          <p:cNvPr id="5" name="Google Shape;141;p22">
            <a:extLst>
              <a:ext uri="{FF2B5EF4-FFF2-40B4-BE49-F238E27FC236}">
                <a16:creationId xmlns:a16="http://schemas.microsoft.com/office/drawing/2014/main" id="{761D49BE-C56C-F3D2-4C83-530DB44F4ADF}"/>
              </a:ext>
            </a:extLst>
          </p:cNvPr>
          <p:cNvSpPr txBox="1">
            <a:spLocks/>
          </p:cNvSpPr>
          <p:nvPr/>
        </p:nvSpPr>
        <p:spPr>
          <a:xfrm>
            <a:off x="2324341" y="844590"/>
            <a:ext cx="7543318" cy="555083"/>
          </a:xfrm>
          <a:prstGeom prst="rect">
            <a:avLst/>
          </a:prstGeom>
          <a:noFill/>
          <a:ln>
            <a:noFill/>
          </a:ln>
        </p:spPr>
        <p:txBody>
          <a:bodyPr spcFirstLastPara="1" vert="horz" wrap="square" lIns="90099" tIns="45033" rIns="90099" bIns="45033"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800" b="1" dirty="0">
                <a:solidFill>
                  <a:schemeClr val="accent1">
                    <a:lumMod val="50000"/>
                  </a:schemeClr>
                </a:solidFill>
                <a:latin typeface="Verdana" panose="020B0604030504040204" pitchFamily="34" charset="0"/>
                <a:ea typeface="Verdana" panose="020B0604030504040204" pitchFamily="34" charset="0"/>
              </a:rPr>
              <a:t>Políticas Transversales</a:t>
            </a:r>
            <a:endParaRPr lang="es-MX" sz="2400" b="1" dirty="0">
              <a:solidFill>
                <a:schemeClr val="accent1">
                  <a:lumMod val="50000"/>
                </a:schemeClr>
              </a:solidFill>
              <a:latin typeface="Verdana" panose="020B0604030504040204" pitchFamily="34" charset="0"/>
              <a:ea typeface="Verdana" panose="020B0604030504040204" pitchFamily="34" charset="0"/>
              <a:cs typeface="Work Sans Medium"/>
              <a:sym typeface="Work Sans Medium"/>
            </a:endParaRPr>
          </a:p>
        </p:txBody>
      </p:sp>
      <p:pic>
        <p:nvPicPr>
          <p:cNvPr id="7" name="Imagen 6" descr="Tabla&#10;&#10;El contenido generado por IA puede ser incorrecto.">
            <a:extLst>
              <a:ext uri="{FF2B5EF4-FFF2-40B4-BE49-F238E27FC236}">
                <a16:creationId xmlns:a16="http://schemas.microsoft.com/office/drawing/2014/main" id="{694851B6-EEAF-4A91-F729-B9185C5D5745}"/>
              </a:ext>
            </a:extLst>
          </p:cNvPr>
          <p:cNvPicPr>
            <a:picLocks noChangeAspect="1"/>
          </p:cNvPicPr>
          <p:nvPr/>
        </p:nvPicPr>
        <p:blipFill>
          <a:blip r:embed="rId2"/>
          <a:stretch>
            <a:fillRect/>
          </a:stretch>
        </p:blipFill>
        <p:spPr>
          <a:xfrm>
            <a:off x="816658" y="1775310"/>
            <a:ext cx="10558684" cy="3499334"/>
          </a:xfrm>
          <a:prstGeom prst="rect">
            <a:avLst/>
          </a:prstGeom>
        </p:spPr>
      </p:pic>
    </p:spTree>
    <p:extLst>
      <p:ext uri="{BB962C8B-B14F-4D97-AF65-F5344CB8AC3E}">
        <p14:creationId xmlns:p14="http://schemas.microsoft.com/office/powerpoint/2010/main" val="1962727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FE81B5-E5B1-F475-D8EC-CA0A0D34B493}"/>
            </a:ext>
          </a:extLst>
        </p:cNvPr>
        <p:cNvGrpSpPr/>
        <p:nvPr/>
      </p:nvGrpSpPr>
      <p:grpSpPr>
        <a:xfrm>
          <a:off x="0" y="0"/>
          <a:ext cx="0" cy="0"/>
          <a:chOff x="0" y="0"/>
          <a:chExt cx="0" cy="0"/>
        </a:xfrm>
      </p:grpSpPr>
      <p:sp>
        <p:nvSpPr>
          <p:cNvPr id="3" name="Google Shape;141;p22">
            <a:extLst>
              <a:ext uri="{FF2B5EF4-FFF2-40B4-BE49-F238E27FC236}">
                <a16:creationId xmlns:a16="http://schemas.microsoft.com/office/drawing/2014/main" id="{C011682C-D008-D71C-7A30-0D4C09D3E1EC}"/>
              </a:ext>
            </a:extLst>
          </p:cNvPr>
          <p:cNvSpPr txBox="1">
            <a:spLocks/>
          </p:cNvSpPr>
          <p:nvPr/>
        </p:nvSpPr>
        <p:spPr>
          <a:xfrm>
            <a:off x="3689026" y="2342121"/>
            <a:ext cx="7543318" cy="1087504"/>
          </a:xfrm>
          <a:prstGeom prst="rect">
            <a:avLst/>
          </a:prstGeom>
          <a:noFill/>
          <a:ln>
            <a:noFill/>
          </a:ln>
        </p:spPr>
        <p:txBody>
          <a:bodyPr spcFirstLastPara="1" vert="horz" wrap="square" lIns="90099" tIns="45033" rIns="90099" bIns="45033"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2800" b="1" dirty="0">
                <a:latin typeface="Verdana" panose="020B0604030504040204" pitchFamily="34" charset="0"/>
                <a:ea typeface="Verdana" panose="020B0604030504040204" pitchFamily="34" charset="0"/>
              </a:rPr>
              <a:t>Dirección de Justicia Formal</a:t>
            </a:r>
            <a:endParaRPr lang="es-MX" sz="2400" b="1" dirty="0">
              <a:solidFill>
                <a:srgbClr val="000000"/>
              </a:solidFill>
              <a:latin typeface="Verdana" panose="020B0604030504040204" pitchFamily="34" charset="0"/>
              <a:ea typeface="Verdana" panose="020B0604030504040204" pitchFamily="34" charset="0"/>
              <a:cs typeface="Work Sans Medium"/>
              <a:sym typeface="Work Sans Medium"/>
            </a:endParaRPr>
          </a:p>
        </p:txBody>
      </p:sp>
      <p:sp>
        <p:nvSpPr>
          <p:cNvPr id="4" name="Google Shape;142;p22">
            <a:extLst>
              <a:ext uri="{FF2B5EF4-FFF2-40B4-BE49-F238E27FC236}">
                <a16:creationId xmlns:a16="http://schemas.microsoft.com/office/drawing/2014/main" id="{A003C3FD-9D0B-B7B3-5873-A1ED0B9786D8}"/>
              </a:ext>
            </a:extLst>
          </p:cNvPr>
          <p:cNvSpPr txBox="1">
            <a:spLocks/>
          </p:cNvSpPr>
          <p:nvPr/>
        </p:nvSpPr>
        <p:spPr>
          <a:xfrm>
            <a:off x="130150" y="2462939"/>
            <a:ext cx="3558876" cy="845869"/>
          </a:xfrm>
          <a:prstGeom prst="rect">
            <a:avLst/>
          </a:prstGeom>
          <a:noFill/>
          <a:ln>
            <a:noFill/>
          </a:ln>
        </p:spPr>
        <p:txBody>
          <a:bodyPr spcFirstLastPara="1" vert="horz" wrap="square" lIns="90099" tIns="45033" rIns="90099" bIns="45033" rtlCol="0" anchor="ctr" anchorCtr="0">
            <a:noAutofit/>
          </a:bodyPr>
          <a:lstStyle>
            <a:lvl1pPr algn="l" defTabSz="695950" rtl="0" eaLnBrk="1" latinLnBrk="0" hangingPunct="1">
              <a:lnSpc>
                <a:spcPct val="90000"/>
              </a:lnSpc>
              <a:spcBef>
                <a:spcPct val="0"/>
              </a:spcBef>
              <a:buNone/>
              <a:defRPr sz="3349" kern="1200">
                <a:solidFill>
                  <a:schemeClr val="tx1"/>
                </a:solidFill>
                <a:latin typeface="+mj-lt"/>
                <a:ea typeface="+mj-ea"/>
                <a:cs typeface="+mj-cs"/>
              </a:defRPr>
            </a:lvl1pPr>
          </a:lstStyle>
          <a:p>
            <a:pPr algn="r">
              <a:spcBef>
                <a:spcPts val="0"/>
              </a:spcBef>
              <a:buSzPts val="1400"/>
            </a:pPr>
            <a:r>
              <a:rPr lang="es-CO" sz="6600" b="1" dirty="0">
                <a:solidFill>
                  <a:schemeClr val="bg1">
                    <a:lumMod val="50000"/>
                  </a:schemeClr>
                </a:solidFill>
                <a:latin typeface="Montserrat ExtraBold" pitchFamily="2" charset="77"/>
                <a:ea typeface="Work Sans"/>
                <a:cs typeface="Work Sans"/>
                <a:sym typeface="Work Sans"/>
              </a:rPr>
              <a:t>b.</a:t>
            </a:r>
            <a:endParaRPr lang="es-CO" sz="6600" b="1" dirty="0">
              <a:solidFill>
                <a:srgbClr val="FFFFFF"/>
              </a:solidFill>
              <a:latin typeface="Work Sans"/>
              <a:ea typeface="Work Sans"/>
              <a:cs typeface="Work Sans"/>
              <a:sym typeface="Work Sans"/>
            </a:endParaRPr>
          </a:p>
        </p:txBody>
      </p:sp>
      <p:pic>
        <p:nvPicPr>
          <p:cNvPr id="5" name="Imagen 4">
            <a:extLst>
              <a:ext uri="{FF2B5EF4-FFF2-40B4-BE49-F238E27FC236}">
                <a16:creationId xmlns:a16="http://schemas.microsoft.com/office/drawing/2014/main" id="{9E248F81-7994-1076-7CEA-76714B4BD2AD}"/>
              </a:ext>
            </a:extLst>
          </p:cNvPr>
          <p:cNvPicPr>
            <a:picLocks noChangeAspect="1"/>
          </p:cNvPicPr>
          <p:nvPr/>
        </p:nvPicPr>
        <p:blipFill>
          <a:blip r:embed="rId2"/>
          <a:stretch>
            <a:fillRect/>
          </a:stretch>
        </p:blipFill>
        <p:spPr>
          <a:xfrm>
            <a:off x="2486640" y="3842604"/>
            <a:ext cx="7218719" cy="845869"/>
          </a:xfrm>
          <a:prstGeom prst="rect">
            <a:avLst/>
          </a:prstGeom>
        </p:spPr>
      </p:pic>
    </p:spTree>
    <p:extLst>
      <p:ext uri="{BB962C8B-B14F-4D97-AF65-F5344CB8AC3E}">
        <p14:creationId xmlns:p14="http://schemas.microsoft.com/office/powerpoint/2010/main" val="3830033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81244-17EF-DC8D-D495-9782B1CC5B5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6081EC1-8ACA-FF31-6F34-8AF66B3CEB83}"/>
              </a:ext>
            </a:extLst>
          </p:cNvPr>
          <p:cNvSpPr txBox="1"/>
          <p:nvPr/>
        </p:nvSpPr>
        <p:spPr>
          <a:xfrm>
            <a:off x="0" y="6581001"/>
            <a:ext cx="4447889" cy="276999"/>
          </a:xfrm>
          <a:prstGeom prst="rect">
            <a:avLst/>
          </a:prstGeom>
          <a:noFill/>
        </p:spPr>
        <p:txBody>
          <a:bodyPr wrap="square" rtlCol="0">
            <a:spAutoFit/>
          </a:bodyPr>
          <a:lstStyle>
            <a:defPPr>
              <a:defRPr lang="es-CO"/>
            </a:defPPr>
            <a:lvl1pPr algn="r">
              <a:defRPr sz="1200" b="0">
                <a:solidFill>
                  <a:schemeClr val="tx2"/>
                </a:solidFill>
                <a:latin typeface="Segoe UI Emoji" panose="020B0502040204020203" pitchFamily="34" charset="0"/>
                <a:ea typeface="Segoe UI Emoji" panose="020B0502040204020203" pitchFamily="34" charset="0"/>
              </a:defRPr>
            </a:lvl1pPr>
          </a:lstStyle>
          <a:p>
            <a:pPr algn="l"/>
            <a:r>
              <a:rPr lang="es-CO" noProof="0"/>
              <a:t>Fuente: Plataforma Integrada de Inversión Pública PIIP</a:t>
            </a:r>
          </a:p>
        </p:txBody>
      </p:sp>
      <p:sp>
        <p:nvSpPr>
          <p:cNvPr id="5" name="Google Shape;141;p22">
            <a:extLst>
              <a:ext uri="{FF2B5EF4-FFF2-40B4-BE49-F238E27FC236}">
                <a16:creationId xmlns:a16="http://schemas.microsoft.com/office/drawing/2014/main" id="{249DCB03-A264-6DF1-929E-80EF5915EF8B}"/>
              </a:ext>
            </a:extLst>
          </p:cNvPr>
          <p:cNvSpPr txBox="1">
            <a:spLocks/>
          </p:cNvSpPr>
          <p:nvPr/>
        </p:nvSpPr>
        <p:spPr>
          <a:xfrm>
            <a:off x="2324340" y="878270"/>
            <a:ext cx="7543318" cy="555083"/>
          </a:xfrm>
          <a:prstGeom prst="rect">
            <a:avLst/>
          </a:prstGeom>
          <a:noFill/>
          <a:ln>
            <a:noFill/>
          </a:ln>
        </p:spPr>
        <p:txBody>
          <a:bodyPr spcFirstLastPara="1" vert="horz" wrap="square" lIns="90099" tIns="45033" rIns="90099" bIns="45033"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800" b="1" dirty="0">
                <a:latin typeface="Verdana" panose="020B0604030504040204" pitchFamily="34" charset="0"/>
                <a:ea typeface="Verdana" panose="020B0604030504040204" pitchFamily="34" charset="0"/>
              </a:rPr>
              <a:t>Avance Físico y Financiero</a:t>
            </a:r>
            <a:endParaRPr lang="es-MX" sz="2400" b="1" dirty="0">
              <a:solidFill>
                <a:srgbClr val="000000"/>
              </a:solidFill>
              <a:latin typeface="Verdana" panose="020B0604030504040204" pitchFamily="34" charset="0"/>
              <a:ea typeface="Verdana" panose="020B0604030504040204" pitchFamily="34" charset="0"/>
              <a:cs typeface="Work Sans Medium"/>
              <a:sym typeface="Work Sans Medium"/>
            </a:endParaRPr>
          </a:p>
        </p:txBody>
      </p:sp>
      <p:pic>
        <p:nvPicPr>
          <p:cNvPr id="6" name="Imagen 5" descr="Tabla&#10;&#10;El contenido generado por IA puede ser incorrecto.">
            <a:extLst>
              <a:ext uri="{FF2B5EF4-FFF2-40B4-BE49-F238E27FC236}">
                <a16:creationId xmlns:a16="http://schemas.microsoft.com/office/drawing/2014/main" id="{75CAA9B1-E629-187D-AB96-36B91FA7275D}"/>
              </a:ext>
            </a:extLst>
          </p:cNvPr>
          <p:cNvPicPr>
            <a:picLocks noChangeAspect="1"/>
          </p:cNvPicPr>
          <p:nvPr/>
        </p:nvPicPr>
        <p:blipFill>
          <a:blip r:embed="rId2"/>
          <a:stretch>
            <a:fillRect/>
          </a:stretch>
        </p:blipFill>
        <p:spPr>
          <a:xfrm>
            <a:off x="341374" y="1609266"/>
            <a:ext cx="11509251" cy="4619910"/>
          </a:xfrm>
          <a:prstGeom prst="rect">
            <a:avLst/>
          </a:prstGeom>
        </p:spPr>
      </p:pic>
    </p:spTree>
    <p:extLst>
      <p:ext uri="{BB962C8B-B14F-4D97-AF65-F5344CB8AC3E}">
        <p14:creationId xmlns:p14="http://schemas.microsoft.com/office/powerpoint/2010/main" val="1738162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0974C-0D03-571F-1F8F-15217F43844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763D7DC-E658-6F7D-FE92-3757307DB4EE}"/>
              </a:ext>
            </a:extLst>
          </p:cNvPr>
          <p:cNvSpPr txBox="1"/>
          <p:nvPr/>
        </p:nvSpPr>
        <p:spPr>
          <a:xfrm>
            <a:off x="0" y="6581001"/>
            <a:ext cx="4447889" cy="276999"/>
          </a:xfrm>
          <a:prstGeom prst="rect">
            <a:avLst/>
          </a:prstGeom>
          <a:noFill/>
        </p:spPr>
        <p:txBody>
          <a:bodyPr wrap="square" rtlCol="0">
            <a:spAutoFit/>
          </a:bodyPr>
          <a:lstStyle>
            <a:defPPr>
              <a:defRPr lang="es-CO"/>
            </a:defPPr>
            <a:lvl1pPr algn="r">
              <a:defRPr sz="1200" b="0">
                <a:solidFill>
                  <a:schemeClr val="tx2"/>
                </a:solidFill>
                <a:latin typeface="Segoe UI Emoji" panose="020B0502040204020203" pitchFamily="34" charset="0"/>
                <a:ea typeface="Segoe UI Emoji" panose="020B0502040204020203" pitchFamily="34" charset="0"/>
              </a:defRPr>
            </a:lvl1pPr>
          </a:lstStyle>
          <a:p>
            <a:pPr algn="l"/>
            <a:r>
              <a:rPr lang="es-CO" noProof="0"/>
              <a:t>Fuente: Plataforma Integrada de Inversión Pública PIIP</a:t>
            </a:r>
          </a:p>
        </p:txBody>
      </p:sp>
      <p:sp>
        <p:nvSpPr>
          <p:cNvPr id="5" name="Google Shape;141;p22">
            <a:extLst>
              <a:ext uri="{FF2B5EF4-FFF2-40B4-BE49-F238E27FC236}">
                <a16:creationId xmlns:a16="http://schemas.microsoft.com/office/drawing/2014/main" id="{837D0A2C-C5E7-D907-FE49-AFD515962469}"/>
              </a:ext>
            </a:extLst>
          </p:cNvPr>
          <p:cNvSpPr txBox="1">
            <a:spLocks/>
          </p:cNvSpPr>
          <p:nvPr/>
        </p:nvSpPr>
        <p:spPr>
          <a:xfrm>
            <a:off x="2324341" y="949680"/>
            <a:ext cx="7543318" cy="555083"/>
          </a:xfrm>
          <a:prstGeom prst="rect">
            <a:avLst/>
          </a:prstGeom>
          <a:noFill/>
          <a:ln>
            <a:noFill/>
          </a:ln>
        </p:spPr>
        <p:txBody>
          <a:bodyPr spcFirstLastPara="1" vert="horz" wrap="square" lIns="90099" tIns="45033" rIns="90099" bIns="45033"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800" b="1" dirty="0">
                <a:latin typeface="Verdana" panose="020B0604030504040204" pitchFamily="34" charset="0"/>
                <a:ea typeface="Verdana" panose="020B0604030504040204" pitchFamily="34" charset="0"/>
              </a:rPr>
              <a:t>Regionalización</a:t>
            </a:r>
            <a:endParaRPr lang="es-MX" sz="2400" b="1" dirty="0">
              <a:solidFill>
                <a:srgbClr val="000000"/>
              </a:solidFill>
              <a:latin typeface="Verdana" panose="020B0604030504040204" pitchFamily="34" charset="0"/>
              <a:ea typeface="Verdana" panose="020B0604030504040204" pitchFamily="34" charset="0"/>
              <a:cs typeface="Work Sans Medium"/>
              <a:sym typeface="Work Sans Medium"/>
            </a:endParaRPr>
          </a:p>
        </p:txBody>
      </p:sp>
      <p:pic>
        <p:nvPicPr>
          <p:cNvPr id="4" name="Imagen 3" descr="Tabla&#10;&#10;El contenido generado por IA puede ser incorrecto.">
            <a:extLst>
              <a:ext uri="{FF2B5EF4-FFF2-40B4-BE49-F238E27FC236}">
                <a16:creationId xmlns:a16="http://schemas.microsoft.com/office/drawing/2014/main" id="{97BEEF88-7E6F-4465-DF54-C1561F6EFC19}"/>
              </a:ext>
            </a:extLst>
          </p:cNvPr>
          <p:cNvPicPr>
            <a:picLocks noChangeAspect="1"/>
          </p:cNvPicPr>
          <p:nvPr/>
        </p:nvPicPr>
        <p:blipFill>
          <a:blip r:embed="rId2"/>
          <a:stretch>
            <a:fillRect/>
          </a:stretch>
        </p:blipFill>
        <p:spPr>
          <a:xfrm>
            <a:off x="1190685" y="1735522"/>
            <a:ext cx="9810630" cy="3895256"/>
          </a:xfrm>
          <a:prstGeom prst="rect">
            <a:avLst/>
          </a:prstGeom>
        </p:spPr>
      </p:pic>
    </p:spTree>
    <p:extLst>
      <p:ext uri="{BB962C8B-B14F-4D97-AF65-F5344CB8AC3E}">
        <p14:creationId xmlns:p14="http://schemas.microsoft.com/office/powerpoint/2010/main" val="1042480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AF2F9-F1D1-1EBE-ACF8-D173A60001B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77E3FA0-AF18-B369-2275-1A4679BA9037}"/>
              </a:ext>
            </a:extLst>
          </p:cNvPr>
          <p:cNvSpPr txBox="1"/>
          <p:nvPr/>
        </p:nvSpPr>
        <p:spPr>
          <a:xfrm>
            <a:off x="0" y="6581001"/>
            <a:ext cx="4447889" cy="276999"/>
          </a:xfrm>
          <a:prstGeom prst="rect">
            <a:avLst/>
          </a:prstGeom>
          <a:noFill/>
        </p:spPr>
        <p:txBody>
          <a:bodyPr wrap="square" rtlCol="0">
            <a:spAutoFit/>
          </a:bodyPr>
          <a:lstStyle>
            <a:defPPr>
              <a:defRPr lang="es-CO"/>
            </a:defPPr>
            <a:lvl1pPr algn="r">
              <a:defRPr sz="1200" b="0">
                <a:solidFill>
                  <a:schemeClr val="tx2"/>
                </a:solidFill>
                <a:latin typeface="Segoe UI Emoji" panose="020B0502040204020203" pitchFamily="34" charset="0"/>
                <a:ea typeface="Segoe UI Emoji" panose="020B0502040204020203" pitchFamily="34" charset="0"/>
              </a:defRPr>
            </a:lvl1pPr>
          </a:lstStyle>
          <a:p>
            <a:pPr algn="l"/>
            <a:r>
              <a:rPr lang="es-CO" noProof="0"/>
              <a:t>Fuente: Plataforma Integrada de Inversión Pública PIIP</a:t>
            </a:r>
          </a:p>
        </p:txBody>
      </p:sp>
      <p:sp>
        <p:nvSpPr>
          <p:cNvPr id="5" name="Google Shape;141;p22">
            <a:extLst>
              <a:ext uri="{FF2B5EF4-FFF2-40B4-BE49-F238E27FC236}">
                <a16:creationId xmlns:a16="http://schemas.microsoft.com/office/drawing/2014/main" id="{6737647E-BEB9-E802-362E-870E50C497BC}"/>
              </a:ext>
            </a:extLst>
          </p:cNvPr>
          <p:cNvSpPr txBox="1">
            <a:spLocks/>
          </p:cNvSpPr>
          <p:nvPr/>
        </p:nvSpPr>
        <p:spPr>
          <a:xfrm>
            <a:off x="2223944" y="1157669"/>
            <a:ext cx="7543318" cy="555083"/>
          </a:xfrm>
          <a:prstGeom prst="rect">
            <a:avLst/>
          </a:prstGeom>
          <a:noFill/>
          <a:ln>
            <a:noFill/>
          </a:ln>
        </p:spPr>
        <p:txBody>
          <a:bodyPr spcFirstLastPara="1" vert="horz" wrap="square" lIns="90099" tIns="45033" rIns="90099" bIns="45033"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800" b="1" dirty="0">
                <a:solidFill>
                  <a:schemeClr val="accent1">
                    <a:lumMod val="50000"/>
                  </a:schemeClr>
                </a:solidFill>
                <a:latin typeface="Verdana" panose="020B0604030504040204" pitchFamily="34" charset="0"/>
                <a:ea typeface="Verdana" panose="020B0604030504040204" pitchFamily="34" charset="0"/>
              </a:rPr>
              <a:t>Políticas Transversales</a:t>
            </a:r>
            <a:endParaRPr lang="es-MX" sz="2400" b="1" dirty="0">
              <a:solidFill>
                <a:schemeClr val="accent1">
                  <a:lumMod val="50000"/>
                </a:schemeClr>
              </a:solidFill>
              <a:latin typeface="Verdana" panose="020B0604030504040204" pitchFamily="34" charset="0"/>
              <a:ea typeface="Verdana" panose="020B0604030504040204" pitchFamily="34" charset="0"/>
              <a:cs typeface="Work Sans Medium"/>
              <a:sym typeface="Work Sans Medium"/>
            </a:endParaRPr>
          </a:p>
        </p:txBody>
      </p:sp>
      <p:pic>
        <p:nvPicPr>
          <p:cNvPr id="7" name="Imagen 6" descr="Tabla&#10;&#10;El contenido generado por IA puede ser incorrecto.">
            <a:extLst>
              <a:ext uri="{FF2B5EF4-FFF2-40B4-BE49-F238E27FC236}">
                <a16:creationId xmlns:a16="http://schemas.microsoft.com/office/drawing/2014/main" id="{563130DE-B732-B8C6-31D4-705BF80DA0B3}"/>
              </a:ext>
            </a:extLst>
          </p:cNvPr>
          <p:cNvPicPr>
            <a:picLocks noChangeAspect="1"/>
          </p:cNvPicPr>
          <p:nvPr/>
        </p:nvPicPr>
        <p:blipFill>
          <a:blip r:embed="rId2"/>
          <a:stretch>
            <a:fillRect/>
          </a:stretch>
        </p:blipFill>
        <p:spPr>
          <a:xfrm>
            <a:off x="683815" y="2013447"/>
            <a:ext cx="10824369" cy="2783115"/>
          </a:xfrm>
          <a:prstGeom prst="rect">
            <a:avLst/>
          </a:prstGeom>
        </p:spPr>
      </p:pic>
    </p:spTree>
    <p:extLst>
      <p:ext uri="{BB962C8B-B14F-4D97-AF65-F5344CB8AC3E}">
        <p14:creationId xmlns:p14="http://schemas.microsoft.com/office/powerpoint/2010/main" val="3392874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B9CC48-5949-F15A-5EF9-A211412AD790}"/>
            </a:ext>
          </a:extLst>
        </p:cNvPr>
        <p:cNvGrpSpPr/>
        <p:nvPr/>
      </p:nvGrpSpPr>
      <p:grpSpPr>
        <a:xfrm>
          <a:off x="0" y="0"/>
          <a:ext cx="0" cy="0"/>
          <a:chOff x="0" y="0"/>
          <a:chExt cx="0" cy="0"/>
        </a:xfrm>
      </p:grpSpPr>
      <p:sp>
        <p:nvSpPr>
          <p:cNvPr id="3" name="Google Shape;141;p22">
            <a:extLst>
              <a:ext uri="{FF2B5EF4-FFF2-40B4-BE49-F238E27FC236}">
                <a16:creationId xmlns:a16="http://schemas.microsoft.com/office/drawing/2014/main" id="{357E642B-76AD-72B4-2291-5AFCE31DD332}"/>
              </a:ext>
            </a:extLst>
          </p:cNvPr>
          <p:cNvSpPr txBox="1">
            <a:spLocks/>
          </p:cNvSpPr>
          <p:nvPr/>
        </p:nvSpPr>
        <p:spPr>
          <a:xfrm>
            <a:off x="3689026" y="2342121"/>
            <a:ext cx="7543318" cy="1087504"/>
          </a:xfrm>
          <a:prstGeom prst="rect">
            <a:avLst/>
          </a:prstGeom>
          <a:noFill/>
          <a:ln>
            <a:noFill/>
          </a:ln>
        </p:spPr>
        <p:txBody>
          <a:bodyPr spcFirstLastPara="1" vert="horz" wrap="square" lIns="90099" tIns="45033" rIns="90099" bIns="45033"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2800" b="1" dirty="0">
                <a:latin typeface="Verdana" panose="020B0604030504040204" pitchFamily="34" charset="0"/>
                <a:ea typeface="Verdana" panose="020B0604030504040204" pitchFamily="34" charset="0"/>
              </a:rPr>
              <a:t>Dirección de Justicia Formal</a:t>
            </a:r>
            <a:endParaRPr lang="es-MX" sz="2400" b="1" dirty="0">
              <a:solidFill>
                <a:srgbClr val="000000"/>
              </a:solidFill>
              <a:latin typeface="Verdana" panose="020B0604030504040204" pitchFamily="34" charset="0"/>
              <a:ea typeface="Verdana" panose="020B0604030504040204" pitchFamily="34" charset="0"/>
              <a:cs typeface="Work Sans Medium"/>
              <a:sym typeface="Work Sans Medium"/>
            </a:endParaRPr>
          </a:p>
        </p:txBody>
      </p:sp>
      <p:sp>
        <p:nvSpPr>
          <p:cNvPr id="4" name="Google Shape;142;p22">
            <a:extLst>
              <a:ext uri="{FF2B5EF4-FFF2-40B4-BE49-F238E27FC236}">
                <a16:creationId xmlns:a16="http://schemas.microsoft.com/office/drawing/2014/main" id="{FDA63E47-167D-F800-D13C-A2A534FBF6E6}"/>
              </a:ext>
            </a:extLst>
          </p:cNvPr>
          <p:cNvSpPr txBox="1">
            <a:spLocks/>
          </p:cNvSpPr>
          <p:nvPr/>
        </p:nvSpPr>
        <p:spPr>
          <a:xfrm>
            <a:off x="130150" y="2462939"/>
            <a:ext cx="3558876" cy="845869"/>
          </a:xfrm>
          <a:prstGeom prst="rect">
            <a:avLst/>
          </a:prstGeom>
          <a:noFill/>
          <a:ln>
            <a:noFill/>
          </a:ln>
        </p:spPr>
        <p:txBody>
          <a:bodyPr spcFirstLastPara="1" vert="horz" wrap="square" lIns="90099" tIns="45033" rIns="90099" bIns="45033" rtlCol="0" anchor="ctr" anchorCtr="0">
            <a:noAutofit/>
          </a:bodyPr>
          <a:lstStyle>
            <a:lvl1pPr algn="l" defTabSz="695950" rtl="0" eaLnBrk="1" latinLnBrk="0" hangingPunct="1">
              <a:lnSpc>
                <a:spcPct val="90000"/>
              </a:lnSpc>
              <a:spcBef>
                <a:spcPct val="0"/>
              </a:spcBef>
              <a:buNone/>
              <a:defRPr sz="3349" kern="1200">
                <a:solidFill>
                  <a:schemeClr val="tx1"/>
                </a:solidFill>
                <a:latin typeface="+mj-lt"/>
                <a:ea typeface="+mj-ea"/>
                <a:cs typeface="+mj-cs"/>
              </a:defRPr>
            </a:lvl1pPr>
          </a:lstStyle>
          <a:p>
            <a:pPr algn="r">
              <a:spcBef>
                <a:spcPts val="0"/>
              </a:spcBef>
              <a:buSzPts val="1400"/>
            </a:pPr>
            <a:r>
              <a:rPr lang="es-CO" sz="6600" b="1" dirty="0">
                <a:solidFill>
                  <a:schemeClr val="bg1">
                    <a:lumMod val="50000"/>
                  </a:schemeClr>
                </a:solidFill>
                <a:latin typeface="Montserrat ExtraBold" pitchFamily="2" charset="77"/>
                <a:ea typeface="Work Sans"/>
                <a:cs typeface="Work Sans"/>
                <a:sym typeface="Work Sans"/>
              </a:rPr>
              <a:t>b.</a:t>
            </a:r>
            <a:endParaRPr lang="es-CO" sz="6600" b="1" dirty="0">
              <a:solidFill>
                <a:srgbClr val="FFFFFF"/>
              </a:solidFill>
              <a:latin typeface="Work Sans"/>
              <a:ea typeface="Work Sans"/>
              <a:cs typeface="Work Sans"/>
              <a:sym typeface="Work Sans"/>
            </a:endParaRPr>
          </a:p>
        </p:txBody>
      </p:sp>
      <p:pic>
        <p:nvPicPr>
          <p:cNvPr id="6" name="Imagen 5">
            <a:extLst>
              <a:ext uri="{FF2B5EF4-FFF2-40B4-BE49-F238E27FC236}">
                <a16:creationId xmlns:a16="http://schemas.microsoft.com/office/drawing/2014/main" id="{B11D06C3-B15B-5318-575F-B00628F36076}"/>
              </a:ext>
            </a:extLst>
          </p:cNvPr>
          <p:cNvPicPr>
            <a:picLocks noChangeAspect="1"/>
          </p:cNvPicPr>
          <p:nvPr/>
        </p:nvPicPr>
        <p:blipFill>
          <a:blip r:embed="rId2"/>
          <a:stretch>
            <a:fillRect/>
          </a:stretch>
        </p:blipFill>
        <p:spPr>
          <a:xfrm>
            <a:off x="2298323" y="3706953"/>
            <a:ext cx="7595353" cy="624416"/>
          </a:xfrm>
          <a:prstGeom prst="rect">
            <a:avLst/>
          </a:prstGeom>
        </p:spPr>
      </p:pic>
    </p:spTree>
    <p:extLst>
      <p:ext uri="{BB962C8B-B14F-4D97-AF65-F5344CB8AC3E}">
        <p14:creationId xmlns:p14="http://schemas.microsoft.com/office/powerpoint/2010/main" val="512998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nterfaz de usuario gráfica, Aplicación&#10;&#10;El contenido generado por IA puede ser incorrecto.">
            <a:extLst>
              <a:ext uri="{FF2B5EF4-FFF2-40B4-BE49-F238E27FC236}">
                <a16:creationId xmlns:a16="http://schemas.microsoft.com/office/drawing/2014/main" id="{7DF022BA-88DA-A39F-EEF4-D547D4D94124}"/>
              </a:ext>
            </a:extLst>
          </p:cNvPr>
          <p:cNvPicPr>
            <a:picLocks noChangeAspect="1"/>
          </p:cNvPicPr>
          <p:nvPr/>
        </p:nvPicPr>
        <p:blipFill>
          <a:blip r:embed="rId2"/>
          <a:stretch>
            <a:fillRect/>
          </a:stretch>
        </p:blipFill>
        <p:spPr>
          <a:xfrm>
            <a:off x="1147762" y="533265"/>
            <a:ext cx="9896475" cy="5953622"/>
          </a:xfrm>
          <a:prstGeom prst="rect">
            <a:avLst/>
          </a:prstGeom>
        </p:spPr>
      </p:pic>
    </p:spTree>
    <p:extLst>
      <p:ext uri="{BB962C8B-B14F-4D97-AF65-F5344CB8AC3E}">
        <p14:creationId xmlns:p14="http://schemas.microsoft.com/office/powerpoint/2010/main" val="2877016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17650-E6DF-3924-6657-414F42398FF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85EA450-552A-D0B2-DC6D-53AD703C30B8}"/>
              </a:ext>
            </a:extLst>
          </p:cNvPr>
          <p:cNvSpPr txBox="1"/>
          <p:nvPr/>
        </p:nvSpPr>
        <p:spPr>
          <a:xfrm>
            <a:off x="0" y="6581001"/>
            <a:ext cx="4447889" cy="276999"/>
          </a:xfrm>
          <a:prstGeom prst="rect">
            <a:avLst/>
          </a:prstGeom>
          <a:noFill/>
        </p:spPr>
        <p:txBody>
          <a:bodyPr wrap="square" rtlCol="0">
            <a:spAutoFit/>
          </a:bodyPr>
          <a:lstStyle>
            <a:defPPr>
              <a:defRPr lang="es-CO"/>
            </a:defPPr>
            <a:lvl1pPr algn="r">
              <a:defRPr sz="1200" b="0">
                <a:solidFill>
                  <a:schemeClr val="tx2"/>
                </a:solidFill>
                <a:latin typeface="Segoe UI Emoji" panose="020B0502040204020203" pitchFamily="34" charset="0"/>
                <a:ea typeface="Segoe UI Emoji" panose="020B0502040204020203" pitchFamily="34" charset="0"/>
              </a:defRPr>
            </a:lvl1pPr>
          </a:lstStyle>
          <a:p>
            <a:pPr algn="l"/>
            <a:r>
              <a:rPr lang="es-CO" noProof="0"/>
              <a:t>Fuente: Plataforma Integrada de Inversión Pública PIIP</a:t>
            </a:r>
          </a:p>
        </p:txBody>
      </p:sp>
      <p:sp>
        <p:nvSpPr>
          <p:cNvPr id="5" name="Google Shape;141;p22">
            <a:extLst>
              <a:ext uri="{FF2B5EF4-FFF2-40B4-BE49-F238E27FC236}">
                <a16:creationId xmlns:a16="http://schemas.microsoft.com/office/drawing/2014/main" id="{401E5B4B-BB64-3D3D-5BEC-D346BD63670F}"/>
              </a:ext>
            </a:extLst>
          </p:cNvPr>
          <p:cNvSpPr txBox="1">
            <a:spLocks/>
          </p:cNvSpPr>
          <p:nvPr/>
        </p:nvSpPr>
        <p:spPr>
          <a:xfrm>
            <a:off x="2324341" y="723715"/>
            <a:ext cx="7543318" cy="555083"/>
          </a:xfrm>
          <a:prstGeom prst="rect">
            <a:avLst/>
          </a:prstGeom>
          <a:noFill/>
          <a:ln>
            <a:noFill/>
          </a:ln>
        </p:spPr>
        <p:txBody>
          <a:bodyPr spcFirstLastPara="1" vert="horz" wrap="square" lIns="90099" tIns="45033" rIns="90099" bIns="45033"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800" b="1" dirty="0">
                <a:latin typeface="Verdana" panose="020B0604030504040204" pitchFamily="34" charset="0"/>
                <a:ea typeface="Verdana" panose="020B0604030504040204" pitchFamily="34" charset="0"/>
              </a:rPr>
              <a:t>Avance Físico y Financiero</a:t>
            </a:r>
            <a:endParaRPr lang="es-MX" sz="2400" b="1" dirty="0">
              <a:solidFill>
                <a:srgbClr val="000000"/>
              </a:solidFill>
              <a:latin typeface="Verdana" panose="020B0604030504040204" pitchFamily="34" charset="0"/>
              <a:ea typeface="Verdana" panose="020B0604030504040204" pitchFamily="34" charset="0"/>
              <a:cs typeface="Work Sans Medium"/>
              <a:sym typeface="Work Sans Medium"/>
            </a:endParaRPr>
          </a:p>
        </p:txBody>
      </p:sp>
      <p:pic>
        <p:nvPicPr>
          <p:cNvPr id="6" name="Imagen 5" descr="Tabla&#10;&#10;El contenido generado por IA puede ser incorrecto.">
            <a:extLst>
              <a:ext uri="{FF2B5EF4-FFF2-40B4-BE49-F238E27FC236}">
                <a16:creationId xmlns:a16="http://schemas.microsoft.com/office/drawing/2014/main" id="{00A3318C-F891-E004-053C-68B876253201}"/>
              </a:ext>
            </a:extLst>
          </p:cNvPr>
          <p:cNvPicPr>
            <a:picLocks noChangeAspect="1"/>
          </p:cNvPicPr>
          <p:nvPr/>
        </p:nvPicPr>
        <p:blipFill>
          <a:blip r:embed="rId2"/>
          <a:stretch>
            <a:fillRect/>
          </a:stretch>
        </p:blipFill>
        <p:spPr>
          <a:xfrm>
            <a:off x="659619" y="1437274"/>
            <a:ext cx="10872762" cy="5057099"/>
          </a:xfrm>
          <a:prstGeom prst="rect">
            <a:avLst/>
          </a:prstGeom>
        </p:spPr>
      </p:pic>
    </p:spTree>
    <p:extLst>
      <p:ext uri="{BB962C8B-B14F-4D97-AF65-F5344CB8AC3E}">
        <p14:creationId xmlns:p14="http://schemas.microsoft.com/office/powerpoint/2010/main" val="3450701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956F27-80C9-1158-BC34-9F4222984A3A}"/>
            </a:ext>
          </a:extLst>
        </p:cNvPr>
        <p:cNvGrpSpPr/>
        <p:nvPr/>
      </p:nvGrpSpPr>
      <p:grpSpPr>
        <a:xfrm>
          <a:off x="0" y="0"/>
          <a:ext cx="0" cy="0"/>
          <a:chOff x="0" y="0"/>
          <a:chExt cx="0" cy="0"/>
        </a:xfrm>
      </p:grpSpPr>
      <p:pic>
        <p:nvPicPr>
          <p:cNvPr id="4" name="Imagen 3" descr="Tabla&#10;&#10;El contenido generado por IA puede ser incorrecto.">
            <a:extLst>
              <a:ext uri="{FF2B5EF4-FFF2-40B4-BE49-F238E27FC236}">
                <a16:creationId xmlns:a16="http://schemas.microsoft.com/office/drawing/2014/main" id="{F058D4C3-F2D8-8D94-F179-92358ED022A8}"/>
              </a:ext>
            </a:extLst>
          </p:cNvPr>
          <p:cNvPicPr>
            <a:picLocks noChangeAspect="1"/>
          </p:cNvPicPr>
          <p:nvPr/>
        </p:nvPicPr>
        <p:blipFill>
          <a:blip r:embed="rId2"/>
          <a:stretch>
            <a:fillRect/>
          </a:stretch>
        </p:blipFill>
        <p:spPr>
          <a:xfrm>
            <a:off x="2238454" y="1127584"/>
            <a:ext cx="7715091" cy="5509740"/>
          </a:xfrm>
          <a:prstGeom prst="rect">
            <a:avLst/>
          </a:prstGeom>
        </p:spPr>
      </p:pic>
      <p:sp>
        <p:nvSpPr>
          <p:cNvPr id="2" name="TextBox 1">
            <a:extLst>
              <a:ext uri="{FF2B5EF4-FFF2-40B4-BE49-F238E27FC236}">
                <a16:creationId xmlns:a16="http://schemas.microsoft.com/office/drawing/2014/main" id="{EC658D7F-BA28-41E0-4260-A43680469D69}"/>
              </a:ext>
            </a:extLst>
          </p:cNvPr>
          <p:cNvSpPr txBox="1"/>
          <p:nvPr/>
        </p:nvSpPr>
        <p:spPr>
          <a:xfrm>
            <a:off x="0" y="6581001"/>
            <a:ext cx="4447889" cy="276999"/>
          </a:xfrm>
          <a:prstGeom prst="rect">
            <a:avLst/>
          </a:prstGeom>
          <a:noFill/>
        </p:spPr>
        <p:txBody>
          <a:bodyPr wrap="square" rtlCol="0">
            <a:spAutoFit/>
          </a:bodyPr>
          <a:lstStyle>
            <a:defPPr>
              <a:defRPr lang="es-CO"/>
            </a:defPPr>
            <a:lvl1pPr algn="r">
              <a:defRPr sz="1200" b="0">
                <a:solidFill>
                  <a:schemeClr val="tx2"/>
                </a:solidFill>
                <a:latin typeface="Segoe UI Emoji" panose="020B0502040204020203" pitchFamily="34" charset="0"/>
                <a:ea typeface="Segoe UI Emoji" panose="020B0502040204020203" pitchFamily="34" charset="0"/>
              </a:defRPr>
            </a:lvl1pPr>
          </a:lstStyle>
          <a:p>
            <a:pPr algn="l"/>
            <a:r>
              <a:rPr lang="es-CO" noProof="0"/>
              <a:t>Fuente: Plataforma Integrada de Inversión Pública PIIP</a:t>
            </a:r>
          </a:p>
        </p:txBody>
      </p:sp>
      <p:sp>
        <p:nvSpPr>
          <p:cNvPr id="5" name="Google Shape;141;p22">
            <a:extLst>
              <a:ext uri="{FF2B5EF4-FFF2-40B4-BE49-F238E27FC236}">
                <a16:creationId xmlns:a16="http://schemas.microsoft.com/office/drawing/2014/main" id="{B12108B7-2168-5349-0E0D-94035D9485E2}"/>
              </a:ext>
            </a:extLst>
          </p:cNvPr>
          <p:cNvSpPr txBox="1">
            <a:spLocks/>
          </p:cNvSpPr>
          <p:nvPr/>
        </p:nvSpPr>
        <p:spPr>
          <a:xfrm>
            <a:off x="2324341" y="628824"/>
            <a:ext cx="7543318" cy="555083"/>
          </a:xfrm>
          <a:prstGeom prst="rect">
            <a:avLst/>
          </a:prstGeom>
          <a:noFill/>
          <a:ln>
            <a:noFill/>
          </a:ln>
        </p:spPr>
        <p:txBody>
          <a:bodyPr spcFirstLastPara="1" vert="horz" wrap="square" lIns="90099" tIns="45033" rIns="90099" bIns="45033"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800" b="1" dirty="0">
                <a:latin typeface="Verdana" panose="020B0604030504040204" pitchFamily="34" charset="0"/>
                <a:ea typeface="Verdana" panose="020B0604030504040204" pitchFamily="34" charset="0"/>
              </a:rPr>
              <a:t>Regionalización</a:t>
            </a:r>
            <a:endParaRPr lang="es-MX" sz="2400" b="1" dirty="0">
              <a:solidFill>
                <a:srgbClr val="000000"/>
              </a:solidFill>
              <a:latin typeface="Verdana" panose="020B0604030504040204" pitchFamily="34" charset="0"/>
              <a:ea typeface="Verdana" panose="020B0604030504040204" pitchFamily="34" charset="0"/>
              <a:cs typeface="Work Sans Medium"/>
              <a:sym typeface="Work Sans Medium"/>
            </a:endParaRPr>
          </a:p>
        </p:txBody>
      </p:sp>
    </p:spTree>
    <p:extLst>
      <p:ext uri="{BB962C8B-B14F-4D97-AF65-F5344CB8AC3E}">
        <p14:creationId xmlns:p14="http://schemas.microsoft.com/office/powerpoint/2010/main" val="10356728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0BA93-A8A6-F592-1B63-5E0D1C0A71DB}"/>
            </a:ext>
          </a:extLst>
        </p:cNvPr>
        <p:cNvGrpSpPr/>
        <p:nvPr/>
      </p:nvGrpSpPr>
      <p:grpSpPr>
        <a:xfrm>
          <a:off x="0" y="0"/>
          <a:ext cx="0" cy="0"/>
          <a:chOff x="0" y="0"/>
          <a:chExt cx="0" cy="0"/>
        </a:xfrm>
      </p:grpSpPr>
      <p:sp>
        <p:nvSpPr>
          <p:cNvPr id="3" name="Google Shape;141;p22">
            <a:extLst>
              <a:ext uri="{FF2B5EF4-FFF2-40B4-BE49-F238E27FC236}">
                <a16:creationId xmlns:a16="http://schemas.microsoft.com/office/drawing/2014/main" id="{D1AF2D76-30BF-3EA4-3E66-C99434A4DA38}"/>
              </a:ext>
            </a:extLst>
          </p:cNvPr>
          <p:cNvSpPr txBox="1">
            <a:spLocks/>
          </p:cNvSpPr>
          <p:nvPr/>
        </p:nvSpPr>
        <p:spPr>
          <a:xfrm>
            <a:off x="3689026" y="2342121"/>
            <a:ext cx="7543318" cy="1087504"/>
          </a:xfrm>
          <a:prstGeom prst="rect">
            <a:avLst/>
          </a:prstGeom>
          <a:noFill/>
          <a:ln>
            <a:noFill/>
          </a:ln>
        </p:spPr>
        <p:txBody>
          <a:bodyPr spcFirstLastPara="1" vert="horz" wrap="square" lIns="90099" tIns="45033" rIns="90099" bIns="45033"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2800" b="1" dirty="0">
                <a:latin typeface="Verdana" panose="020B0604030504040204" pitchFamily="34" charset="0"/>
                <a:ea typeface="Verdana" panose="020B0604030504040204" pitchFamily="34" charset="0"/>
              </a:rPr>
              <a:t>Dirección de Justicia Formal</a:t>
            </a:r>
            <a:endParaRPr lang="es-MX" sz="2400" b="1" dirty="0">
              <a:solidFill>
                <a:srgbClr val="000000"/>
              </a:solidFill>
              <a:latin typeface="Verdana" panose="020B0604030504040204" pitchFamily="34" charset="0"/>
              <a:ea typeface="Verdana" panose="020B0604030504040204" pitchFamily="34" charset="0"/>
              <a:cs typeface="Work Sans Medium"/>
              <a:sym typeface="Work Sans Medium"/>
            </a:endParaRPr>
          </a:p>
        </p:txBody>
      </p:sp>
      <p:sp>
        <p:nvSpPr>
          <p:cNvPr id="4" name="Google Shape;142;p22">
            <a:extLst>
              <a:ext uri="{FF2B5EF4-FFF2-40B4-BE49-F238E27FC236}">
                <a16:creationId xmlns:a16="http://schemas.microsoft.com/office/drawing/2014/main" id="{76F42ED4-1D99-E1A7-0841-9D4B045F1186}"/>
              </a:ext>
            </a:extLst>
          </p:cNvPr>
          <p:cNvSpPr txBox="1">
            <a:spLocks/>
          </p:cNvSpPr>
          <p:nvPr/>
        </p:nvSpPr>
        <p:spPr>
          <a:xfrm>
            <a:off x="130150" y="2462939"/>
            <a:ext cx="3558876" cy="845869"/>
          </a:xfrm>
          <a:prstGeom prst="rect">
            <a:avLst/>
          </a:prstGeom>
          <a:noFill/>
          <a:ln>
            <a:noFill/>
          </a:ln>
        </p:spPr>
        <p:txBody>
          <a:bodyPr spcFirstLastPara="1" vert="horz" wrap="square" lIns="90099" tIns="45033" rIns="90099" bIns="45033" rtlCol="0" anchor="ctr" anchorCtr="0">
            <a:noAutofit/>
          </a:bodyPr>
          <a:lstStyle>
            <a:lvl1pPr algn="l" defTabSz="695950" rtl="0" eaLnBrk="1" latinLnBrk="0" hangingPunct="1">
              <a:lnSpc>
                <a:spcPct val="90000"/>
              </a:lnSpc>
              <a:spcBef>
                <a:spcPct val="0"/>
              </a:spcBef>
              <a:buNone/>
              <a:defRPr sz="3349" kern="1200">
                <a:solidFill>
                  <a:schemeClr val="tx1"/>
                </a:solidFill>
                <a:latin typeface="+mj-lt"/>
                <a:ea typeface="+mj-ea"/>
                <a:cs typeface="+mj-cs"/>
              </a:defRPr>
            </a:lvl1pPr>
          </a:lstStyle>
          <a:p>
            <a:pPr algn="r">
              <a:spcBef>
                <a:spcPts val="0"/>
              </a:spcBef>
              <a:buSzPts val="1400"/>
            </a:pPr>
            <a:r>
              <a:rPr lang="es-CO" sz="6600" b="1" dirty="0">
                <a:solidFill>
                  <a:schemeClr val="bg1">
                    <a:lumMod val="50000"/>
                  </a:schemeClr>
                </a:solidFill>
                <a:latin typeface="Montserrat ExtraBold" pitchFamily="2" charset="77"/>
                <a:ea typeface="Work Sans"/>
                <a:cs typeface="Work Sans"/>
                <a:sym typeface="Work Sans"/>
              </a:rPr>
              <a:t>b.</a:t>
            </a:r>
            <a:endParaRPr lang="es-CO" sz="6600" b="1" dirty="0">
              <a:solidFill>
                <a:srgbClr val="FFFFFF"/>
              </a:solidFill>
              <a:latin typeface="Work Sans"/>
              <a:ea typeface="Work Sans"/>
              <a:cs typeface="Work Sans"/>
              <a:sym typeface="Work Sans"/>
            </a:endParaRPr>
          </a:p>
        </p:txBody>
      </p:sp>
      <p:pic>
        <p:nvPicPr>
          <p:cNvPr id="5" name="Imagen 4">
            <a:extLst>
              <a:ext uri="{FF2B5EF4-FFF2-40B4-BE49-F238E27FC236}">
                <a16:creationId xmlns:a16="http://schemas.microsoft.com/office/drawing/2014/main" id="{38F635E6-18A6-BD94-2A72-854D658D8641}"/>
              </a:ext>
            </a:extLst>
          </p:cNvPr>
          <p:cNvPicPr>
            <a:picLocks noChangeAspect="1"/>
          </p:cNvPicPr>
          <p:nvPr/>
        </p:nvPicPr>
        <p:blipFill>
          <a:blip r:embed="rId2"/>
          <a:stretch>
            <a:fillRect/>
          </a:stretch>
        </p:blipFill>
        <p:spPr>
          <a:xfrm>
            <a:off x="2376055" y="3621332"/>
            <a:ext cx="7646923" cy="633942"/>
          </a:xfrm>
          <a:prstGeom prst="rect">
            <a:avLst/>
          </a:prstGeom>
        </p:spPr>
      </p:pic>
    </p:spTree>
    <p:extLst>
      <p:ext uri="{BB962C8B-B14F-4D97-AF65-F5344CB8AC3E}">
        <p14:creationId xmlns:p14="http://schemas.microsoft.com/office/powerpoint/2010/main" val="34060163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8FE9D-1ACD-AC88-FABC-30EA27199B5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AF07708-8308-BAAF-0B26-14CC6C833695}"/>
              </a:ext>
            </a:extLst>
          </p:cNvPr>
          <p:cNvSpPr txBox="1"/>
          <p:nvPr/>
        </p:nvSpPr>
        <p:spPr>
          <a:xfrm>
            <a:off x="0" y="6581001"/>
            <a:ext cx="4447889" cy="276999"/>
          </a:xfrm>
          <a:prstGeom prst="rect">
            <a:avLst/>
          </a:prstGeom>
          <a:noFill/>
        </p:spPr>
        <p:txBody>
          <a:bodyPr wrap="square" rtlCol="0">
            <a:spAutoFit/>
          </a:bodyPr>
          <a:lstStyle>
            <a:defPPr>
              <a:defRPr lang="es-CO"/>
            </a:defPPr>
            <a:lvl1pPr algn="r">
              <a:defRPr sz="1200" b="0">
                <a:solidFill>
                  <a:schemeClr val="tx2"/>
                </a:solidFill>
                <a:latin typeface="Segoe UI Emoji" panose="020B0502040204020203" pitchFamily="34" charset="0"/>
                <a:ea typeface="Segoe UI Emoji" panose="020B0502040204020203" pitchFamily="34" charset="0"/>
              </a:defRPr>
            </a:lvl1pPr>
          </a:lstStyle>
          <a:p>
            <a:pPr algn="l"/>
            <a:r>
              <a:rPr lang="es-CO" noProof="0"/>
              <a:t>Fuente: Plataforma Integrada de Inversión Pública PIIP</a:t>
            </a:r>
          </a:p>
        </p:txBody>
      </p:sp>
      <p:sp>
        <p:nvSpPr>
          <p:cNvPr id="5" name="Google Shape;141;p22">
            <a:extLst>
              <a:ext uri="{FF2B5EF4-FFF2-40B4-BE49-F238E27FC236}">
                <a16:creationId xmlns:a16="http://schemas.microsoft.com/office/drawing/2014/main" id="{B5018B8C-1AB7-6A99-EB7F-06AA4B53D6DE}"/>
              </a:ext>
            </a:extLst>
          </p:cNvPr>
          <p:cNvSpPr txBox="1">
            <a:spLocks/>
          </p:cNvSpPr>
          <p:nvPr/>
        </p:nvSpPr>
        <p:spPr>
          <a:xfrm>
            <a:off x="2324341" y="628824"/>
            <a:ext cx="7543318" cy="555083"/>
          </a:xfrm>
          <a:prstGeom prst="rect">
            <a:avLst/>
          </a:prstGeom>
          <a:noFill/>
          <a:ln>
            <a:noFill/>
          </a:ln>
        </p:spPr>
        <p:txBody>
          <a:bodyPr spcFirstLastPara="1" vert="horz" wrap="square" lIns="90099" tIns="45033" rIns="90099" bIns="45033"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800" b="1" dirty="0">
                <a:latin typeface="Verdana" panose="020B0604030504040204" pitchFamily="34" charset="0"/>
                <a:ea typeface="Verdana" panose="020B0604030504040204" pitchFamily="34" charset="0"/>
              </a:rPr>
              <a:t>Avance Físico y Financiero</a:t>
            </a:r>
            <a:endParaRPr lang="es-MX" sz="2400" b="1" dirty="0">
              <a:solidFill>
                <a:srgbClr val="000000"/>
              </a:solidFill>
              <a:latin typeface="Verdana" panose="020B0604030504040204" pitchFamily="34" charset="0"/>
              <a:ea typeface="Verdana" panose="020B0604030504040204" pitchFamily="34" charset="0"/>
              <a:cs typeface="Work Sans Medium"/>
              <a:sym typeface="Work Sans Medium"/>
            </a:endParaRPr>
          </a:p>
        </p:txBody>
      </p:sp>
      <p:pic>
        <p:nvPicPr>
          <p:cNvPr id="6" name="Imagen 5" descr="Calendario&#10;&#10;El contenido generado por IA puede ser incorrecto.">
            <a:extLst>
              <a:ext uri="{FF2B5EF4-FFF2-40B4-BE49-F238E27FC236}">
                <a16:creationId xmlns:a16="http://schemas.microsoft.com/office/drawing/2014/main" id="{DA8612DD-2C15-DED1-9D9A-FEE860B91BA0}"/>
              </a:ext>
            </a:extLst>
          </p:cNvPr>
          <p:cNvPicPr>
            <a:picLocks noChangeAspect="1"/>
          </p:cNvPicPr>
          <p:nvPr/>
        </p:nvPicPr>
        <p:blipFill>
          <a:blip r:embed="rId2"/>
          <a:stretch>
            <a:fillRect/>
          </a:stretch>
        </p:blipFill>
        <p:spPr>
          <a:xfrm>
            <a:off x="561153" y="1642861"/>
            <a:ext cx="11069694" cy="4422685"/>
          </a:xfrm>
          <a:prstGeom prst="rect">
            <a:avLst/>
          </a:prstGeom>
        </p:spPr>
      </p:pic>
    </p:spTree>
    <p:extLst>
      <p:ext uri="{BB962C8B-B14F-4D97-AF65-F5344CB8AC3E}">
        <p14:creationId xmlns:p14="http://schemas.microsoft.com/office/powerpoint/2010/main" val="25093321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E42891-263F-C9EC-A1C6-3A12027EE46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2A8AA8A-0380-27E4-44EB-623EB37C532F}"/>
              </a:ext>
            </a:extLst>
          </p:cNvPr>
          <p:cNvSpPr txBox="1"/>
          <p:nvPr/>
        </p:nvSpPr>
        <p:spPr>
          <a:xfrm>
            <a:off x="0" y="6581001"/>
            <a:ext cx="4447889" cy="276999"/>
          </a:xfrm>
          <a:prstGeom prst="rect">
            <a:avLst/>
          </a:prstGeom>
          <a:noFill/>
        </p:spPr>
        <p:txBody>
          <a:bodyPr wrap="square" rtlCol="0">
            <a:spAutoFit/>
          </a:bodyPr>
          <a:lstStyle>
            <a:defPPr>
              <a:defRPr lang="es-CO"/>
            </a:defPPr>
            <a:lvl1pPr algn="r">
              <a:defRPr sz="1200" b="0">
                <a:solidFill>
                  <a:schemeClr val="tx2"/>
                </a:solidFill>
                <a:latin typeface="Segoe UI Emoji" panose="020B0502040204020203" pitchFamily="34" charset="0"/>
                <a:ea typeface="Segoe UI Emoji" panose="020B0502040204020203" pitchFamily="34" charset="0"/>
              </a:defRPr>
            </a:lvl1pPr>
          </a:lstStyle>
          <a:p>
            <a:pPr algn="l"/>
            <a:r>
              <a:rPr lang="es-CO" noProof="0"/>
              <a:t>Fuente: Plataforma Integrada de Inversión Pública PIIP</a:t>
            </a:r>
          </a:p>
        </p:txBody>
      </p:sp>
      <p:sp>
        <p:nvSpPr>
          <p:cNvPr id="5" name="Google Shape;141;p22">
            <a:extLst>
              <a:ext uri="{FF2B5EF4-FFF2-40B4-BE49-F238E27FC236}">
                <a16:creationId xmlns:a16="http://schemas.microsoft.com/office/drawing/2014/main" id="{A7A0E3C3-4E43-2073-9204-E4AA8F35AC80}"/>
              </a:ext>
            </a:extLst>
          </p:cNvPr>
          <p:cNvSpPr txBox="1">
            <a:spLocks/>
          </p:cNvSpPr>
          <p:nvPr/>
        </p:nvSpPr>
        <p:spPr>
          <a:xfrm>
            <a:off x="2324340" y="836512"/>
            <a:ext cx="7543318" cy="555083"/>
          </a:xfrm>
          <a:prstGeom prst="rect">
            <a:avLst/>
          </a:prstGeom>
          <a:noFill/>
          <a:ln>
            <a:noFill/>
          </a:ln>
        </p:spPr>
        <p:txBody>
          <a:bodyPr spcFirstLastPara="1" vert="horz" wrap="square" lIns="90099" tIns="45033" rIns="90099" bIns="45033"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800" b="1" dirty="0">
                <a:latin typeface="Verdana" panose="020B0604030504040204" pitchFamily="34" charset="0"/>
                <a:ea typeface="Verdana" panose="020B0604030504040204" pitchFamily="34" charset="0"/>
              </a:rPr>
              <a:t>Regionalización</a:t>
            </a:r>
            <a:endParaRPr lang="es-MX" sz="2400" b="1" dirty="0">
              <a:solidFill>
                <a:srgbClr val="000000"/>
              </a:solidFill>
              <a:latin typeface="Verdana" panose="020B0604030504040204" pitchFamily="34" charset="0"/>
              <a:ea typeface="Verdana" panose="020B0604030504040204" pitchFamily="34" charset="0"/>
              <a:cs typeface="Work Sans Medium"/>
              <a:sym typeface="Work Sans Medium"/>
            </a:endParaRPr>
          </a:p>
        </p:txBody>
      </p:sp>
      <p:pic>
        <p:nvPicPr>
          <p:cNvPr id="4" name="Imagen 3" descr="Tabla&#10;&#10;El contenido generado por IA puede ser incorrecto.">
            <a:extLst>
              <a:ext uri="{FF2B5EF4-FFF2-40B4-BE49-F238E27FC236}">
                <a16:creationId xmlns:a16="http://schemas.microsoft.com/office/drawing/2014/main" id="{DD3FD1BA-7552-62B2-2448-9308E8D9B08E}"/>
              </a:ext>
            </a:extLst>
          </p:cNvPr>
          <p:cNvPicPr>
            <a:picLocks noChangeAspect="1"/>
          </p:cNvPicPr>
          <p:nvPr/>
        </p:nvPicPr>
        <p:blipFill>
          <a:blip r:embed="rId2"/>
          <a:stretch>
            <a:fillRect/>
          </a:stretch>
        </p:blipFill>
        <p:spPr>
          <a:xfrm>
            <a:off x="806071" y="1592639"/>
            <a:ext cx="10579857" cy="4509777"/>
          </a:xfrm>
          <a:prstGeom prst="rect">
            <a:avLst/>
          </a:prstGeom>
        </p:spPr>
      </p:pic>
    </p:spTree>
    <p:extLst>
      <p:ext uri="{BB962C8B-B14F-4D97-AF65-F5344CB8AC3E}">
        <p14:creationId xmlns:p14="http://schemas.microsoft.com/office/powerpoint/2010/main" val="35690396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FAAF06-C2B5-43AA-C911-9022E6C6742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B71AE72-AC9F-E153-1D2E-E3766AFF9BEF}"/>
              </a:ext>
            </a:extLst>
          </p:cNvPr>
          <p:cNvSpPr txBox="1"/>
          <p:nvPr/>
        </p:nvSpPr>
        <p:spPr>
          <a:xfrm>
            <a:off x="0" y="6581001"/>
            <a:ext cx="4447889" cy="276999"/>
          </a:xfrm>
          <a:prstGeom prst="rect">
            <a:avLst/>
          </a:prstGeom>
          <a:noFill/>
        </p:spPr>
        <p:txBody>
          <a:bodyPr wrap="square" rtlCol="0">
            <a:spAutoFit/>
          </a:bodyPr>
          <a:lstStyle>
            <a:defPPr>
              <a:defRPr lang="es-CO"/>
            </a:defPPr>
            <a:lvl1pPr algn="r">
              <a:defRPr sz="1200" b="0">
                <a:solidFill>
                  <a:schemeClr val="tx2"/>
                </a:solidFill>
                <a:latin typeface="Segoe UI Emoji" panose="020B0502040204020203" pitchFamily="34" charset="0"/>
                <a:ea typeface="Segoe UI Emoji" panose="020B0502040204020203" pitchFamily="34" charset="0"/>
              </a:defRPr>
            </a:lvl1pPr>
          </a:lstStyle>
          <a:p>
            <a:pPr algn="l"/>
            <a:r>
              <a:rPr lang="es-CO" noProof="0"/>
              <a:t>Fuente: Plataforma Integrada de Inversión Pública PIIP</a:t>
            </a:r>
          </a:p>
        </p:txBody>
      </p:sp>
      <p:sp>
        <p:nvSpPr>
          <p:cNvPr id="5" name="Google Shape;141;p22">
            <a:extLst>
              <a:ext uri="{FF2B5EF4-FFF2-40B4-BE49-F238E27FC236}">
                <a16:creationId xmlns:a16="http://schemas.microsoft.com/office/drawing/2014/main" id="{77C37ADF-C4D5-C101-09F2-5093AD8C1091}"/>
              </a:ext>
            </a:extLst>
          </p:cNvPr>
          <p:cNvSpPr txBox="1">
            <a:spLocks/>
          </p:cNvSpPr>
          <p:nvPr/>
        </p:nvSpPr>
        <p:spPr>
          <a:xfrm>
            <a:off x="2324341" y="718348"/>
            <a:ext cx="7543318" cy="555083"/>
          </a:xfrm>
          <a:prstGeom prst="rect">
            <a:avLst/>
          </a:prstGeom>
          <a:noFill/>
          <a:ln>
            <a:noFill/>
          </a:ln>
        </p:spPr>
        <p:txBody>
          <a:bodyPr spcFirstLastPara="1" vert="horz" wrap="square" lIns="90099" tIns="45033" rIns="90099" bIns="45033"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800" b="1" dirty="0">
                <a:solidFill>
                  <a:schemeClr val="accent1">
                    <a:lumMod val="50000"/>
                  </a:schemeClr>
                </a:solidFill>
                <a:latin typeface="Verdana" panose="020B0604030504040204" pitchFamily="34" charset="0"/>
                <a:ea typeface="Verdana" panose="020B0604030504040204" pitchFamily="34" charset="0"/>
              </a:rPr>
              <a:t>Políticas Transversales</a:t>
            </a:r>
            <a:endParaRPr lang="es-MX" sz="2400" b="1" dirty="0">
              <a:solidFill>
                <a:schemeClr val="accent1">
                  <a:lumMod val="50000"/>
                </a:schemeClr>
              </a:solidFill>
              <a:latin typeface="Verdana" panose="020B0604030504040204" pitchFamily="34" charset="0"/>
              <a:ea typeface="Verdana" panose="020B0604030504040204" pitchFamily="34" charset="0"/>
              <a:cs typeface="Work Sans Medium"/>
              <a:sym typeface="Work Sans Medium"/>
            </a:endParaRPr>
          </a:p>
        </p:txBody>
      </p:sp>
      <p:pic>
        <p:nvPicPr>
          <p:cNvPr id="7" name="Imagen 6" descr="Tabla&#10;&#10;El contenido generado por IA puede ser incorrecto.">
            <a:extLst>
              <a:ext uri="{FF2B5EF4-FFF2-40B4-BE49-F238E27FC236}">
                <a16:creationId xmlns:a16="http://schemas.microsoft.com/office/drawing/2014/main" id="{78FB7F12-4DBF-F077-CE6C-643D1BF7057B}"/>
              </a:ext>
            </a:extLst>
          </p:cNvPr>
          <p:cNvPicPr>
            <a:picLocks noChangeAspect="1"/>
          </p:cNvPicPr>
          <p:nvPr/>
        </p:nvPicPr>
        <p:blipFill>
          <a:blip r:embed="rId2"/>
          <a:stretch>
            <a:fillRect/>
          </a:stretch>
        </p:blipFill>
        <p:spPr>
          <a:xfrm>
            <a:off x="1374689" y="1273431"/>
            <a:ext cx="9442622" cy="5160294"/>
          </a:xfrm>
          <a:prstGeom prst="rect">
            <a:avLst/>
          </a:prstGeom>
        </p:spPr>
      </p:pic>
    </p:spTree>
    <p:extLst>
      <p:ext uri="{BB962C8B-B14F-4D97-AF65-F5344CB8AC3E}">
        <p14:creationId xmlns:p14="http://schemas.microsoft.com/office/powerpoint/2010/main" val="40479539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0E61F-2AEF-B17D-42E8-D273B67283A6}"/>
            </a:ext>
          </a:extLst>
        </p:cNvPr>
        <p:cNvGrpSpPr/>
        <p:nvPr/>
      </p:nvGrpSpPr>
      <p:grpSpPr>
        <a:xfrm>
          <a:off x="0" y="0"/>
          <a:ext cx="0" cy="0"/>
          <a:chOff x="0" y="0"/>
          <a:chExt cx="0" cy="0"/>
        </a:xfrm>
      </p:grpSpPr>
      <p:sp>
        <p:nvSpPr>
          <p:cNvPr id="3" name="Google Shape;141;p22">
            <a:extLst>
              <a:ext uri="{FF2B5EF4-FFF2-40B4-BE49-F238E27FC236}">
                <a16:creationId xmlns:a16="http://schemas.microsoft.com/office/drawing/2014/main" id="{1DECF0B3-F1DF-0CFD-C43A-A162F198F9A9}"/>
              </a:ext>
            </a:extLst>
          </p:cNvPr>
          <p:cNvSpPr txBox="1">
            <a:spLocks/>
          </p:cNvSpPr>
          <p:nvPr/>
        </p:nvSpPr>
        <p:spPr>
          <a:xfrm>
            <a:off x="3689026" y="2342121"/>
            <a:ext cx="7543318" cy="1087504"/>
          </a:xfrm>
          <a:prstGeom prst="rect">
            <a:avLst/>
          </a:prstGeom>
          <a:noFill/>
          <a:ln>
            <a:noFill/>
          </a:ln>
        </p:spPr>
        <p:txBody>
          <a:bodyPr spcFirstLastPara="1" vert="horz" wrap="square" lIns="90099" tIns="45033" rIns="90099" bIns="45033"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2800" b="1" dirty="0">
                <a:latin typeface="Verdana" panose="020B0604030504040204" pitchFamily="34" charset="0"/>
                <a:ea typeface="Verdana" panose="020B0604030504040204" pitchFamily="34" charset="0"/>
              </a:rPr>
              <a:t>Dirección de Métodos Alternativos de Solución de Conflictos</a:t>
            </a:r>
            <a:endParaRPr lang="es-MX" sz="2400" b="1" dirty="0">
              <a:solidFill>
                <a:srgbClr val="000000"/>
              </a:solidFill>
              <a:latin typeface="Verdana" panose="020B0604030504040204" pitchFamily="34" charset="0"/>
              <a:ea typeface="Verdana" panose="020B0604030504040204" pitchFamily="34" charset="0"/>
              <a:cs typeface="Work Sans Medium"/>
              <a:sym typeface="Work Sans Medium"/>
            </a:endParaRPr>
          </a:p>
        </p:txBody>
      </p:sp>
      <p:sp>
        <p:nvSpPr>
          <p:cNvPr id="4" name="Google Shape;142;p22">
            <a:extLst>
              <a:ext uri="{FF2B5EF4-FFF2-40B4-BE49-F238E27FC236}">
                <a16:creationId xmlns:a16="http://schemas.microsoft.com/office/drawing/2014/main" id="{489FA8CC-C5CF-B8B7-245E-ADFBCC00C081}"/>
              </a:ext>
            </a:extLst>
          </p:cNvPr>
          <p:cNvSpPr txBox="1">
            <a:spLocks/>
          </p:cNvSpPr>
          <p:nvPr/>
        </p:nvSpPr>
        <p:spPr>
          <a:xfrm>
            <a:off x="130150" y="2462939"/>
            <a:ext cx="3558876" cy="845869"/>
          </a:xfrm>
          <a:prstGeom prst="rect">
            <a:avLst/>
          </a:prstGeom>
          <a:noFill/>
          <a:ln>
            <a:noFill/>
          </a:ln>
        </p:spPr>
        <p:txBody>
          <a:bodyPr spcFirstLastPara="1" vert="horz" wrap="square" lIns="90099" tIns="45033" rIns="90099" bIns="45033" rtlCol="0" anchor="ctr" anchorCtr="0">
            <a:noAutofit/>
          </a:bodyPr>
          <a:lstStyle>
            <a:lvl1pPr algn="l" defTabSz="695950" rtl="0" eaLnBrk="1" latinLnBrk="0" hangingPunct="1">
              <a:lnSpc>
                <a:spcPct val="90000"/>
              </a:lnSpc>
              <a:spcBef>
                <a:spcPct val="0"/>
              </a:spcBef>
              <a:buNone/>
              <a:defRPr sz="3349" kern="1200">
                <a:solidFill>
                  <a:schemeClr val="tx1"/>
                </a:solidFill>
                <a:latin typeface="+mj-lt"/>
                <a:ea typeface="+mj-ea"/>
                <a:cs typeface="+mj-cs"/>
              </a:defRPr>
            </a:lvl1pPr>
          </a:lstStyle>
          <a:p>
            <a:pPr algn="r">
              <a:spcBef>
                <a:spcPts val="0"/>
              </a:spcBef>
              <a:buSzPts val="1400"/>
            </a:pPr>
            <a:r>
              <a:rPr lang="es-CO" sz="6600" b="1" dirty="0">
                <a:solidFill>
                  <a:schemeClr val="bg1">
                    <a:lumMod val="50000"/>
                  </a:schemeClr>
                </a:solidFill>
                <a:latin typeface="Montserrat ExtraBold" pitchFamily="2" charset="77"/>
                <a:ea typeface="Work Sans"/>
                <a:cs typeface="Work Sans"/>
                <a:sym typeface="Work Sans"/>
              </a:rPr>
              <a:t>c.</a:t>
            </a:r>
            <a:endParaRPr lang="es-CO" sz="6600" b="1" dirty="0">
              <a:solidFill>
                <a:srgbClr val="FFFFFF"/>
              </a:solidFill>
              <a:latin typeface="Work Sans"/>
              <a:ea typeface="Work Sans"/>
              <a:cs typeface="Work Sans"/>
              <a:sym typeface="Work Sans"/>
            </a:endParaRPr>
          </a:p>
        </p:txBody>
      </p:sp>
      <p:pic>
        <p:nvPicPr>
          <p:cNvPr id="6" name="Imagen 5">
            <a:extLst>
              <a:ext uri="{FF2B5EF4-FFF2-40B4-BE49-F238E27FC236}">
                <a16:creationId xmlns:a16="http://schemas.microsoft.com/office/drawing/2014/main" id="{1D590D05-AD0A-DDE1-8FDD-A75D940487AC}"/>
              </a:ext>
            </a:extLst>
          </p:cNvPr>
          <p:cNvPicPr>
            <a:picLocks noChangeAspect="1"/>
          </p:cNvPicPr>
          <p:nvPr/>
        </p:nvPicPr>
        <p:blipFill>
          <a:blip r:embed="rId2"/>
          <a:stretch>
            <a:fillRect/>
          </a:stretch>
        </p:blipFill>
        <p:spPr>
          <a:xfrm>
            <a:off x="2559304" y="3852248"/>
            <a:ext cx="7280426" cy="633942"/>
          </a:xfrm>
          <a:prstGeom prst="rect">
            <a:avLst/>
          </a:prstGeom>
        </p:spPr>
      </p:pic>
    </p:spTree>
    <p:extLst>
      <p:ext uri="{BB962C8B-B14F-4D97-AF65-F5344CB8AC3E}">
        <p14:creationId xmlns:p14="http://schemas.microsoft.com/office/powerpoint/2010/main" val="2101108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0ED14B-C091-537F-FACD-278805A9532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B24C82A-07A7-5E98-3189-BCEAFA2F1CDE}"/>
              </a:ext>
            </a:extLst>
          </p:cNvPr>
          <p:cNvSpPr txBox="1"/>
          <p:nvPr/>
        </p:nvSpPr>
        <p:spPr>
          <a:xfrm>
            <a:off x="0" y="6581001"/>
            <a:ext cx="4447889" cy="276999"/>
          </a:xfrm>
          <a:prstGeom prst="rect">
            <a:avLst/>
          </a:prstGeom>
          <a:noFill/>
        </p:spPr>
        <p:txBody>
          <a:bodyPr wrap="square" rtlCol="0">
            <a:spAutoFit/>
          </a:bodyPr>
          <a:lstStyle>
            <a:defPPr>
              <a:defRPr lang="es-CO"/>
            </a:defPPr>
            <a:lvl1pPr algn="r">
              <a:defRPr sz="1200" b="0">
                <a:solidFill>
                  <a:schemeClr val="tx2"/>
                </a:solidFill>
                <a:latin typeface="Segoe UI Emoji" panose="020B0502040204020203" pitchFamily="34" charset="0"/>
                <a:ea typeface="Segoe UI Emoji" panose="020B0502040204020203" pitchFamily="34" charset="0"/>
              </a:defRPr>
            </a:lvl1pPr>
          </a:lstStyle>
          <a:p>
            <a:pPr algn="l"/>
            <a:r>
              <a:rPr lang="es-CO" noProof="0"/>
              <a:t>Fuente: Plataforma Integrada de Inversión Pública PIIP</a:t>
            </a:r>
          </a:p>
        </p:txBody>
      </p:sp>
      <p:sp>
        <p:nvSpPr>
          <p:cNvPr id="5" name="Google Shape;141;p22">
            <a:extLst>
              <a:ext uri="{FF2B5EF4-FFF2-40B4-BE49-F238E27FC236}">
                <a16:creationId xmlns:a16="http://schemas.microsoft.com/office/drawing/2014/main" id="{BB09386D-4C45-C32C-B015-C1FC03F9471E}"/>
              </a:ext>
            </a:extLst>
          </p:cNvPr>
          <p:cNvSpPr txBox="1">
            <a:spLocks/>
          </p:cNvSpPr>
          <p:nvPr/>
        </p:nvSpPr>
        <p:spPr>
          <a:xfrm>
            <a:off x="2324341" y="628824"/>
            <a:ext cx="7543318" cy="555083"/>
          </a:xfrm>
          <a:prstGeom prst="rect">
            <a:avLst/>
          </a:prstGeom>
          <a:noFill/>
          <a:ln>
            <a:noFill/>
          </a:ln>
        </p:spPr>
        <p:txBody>
          <a:bodyPr spcFirstLastPara="1" vert="horz" wrap="square" lIns="90099" tIns="45033" rIns="90099" bIns="45033"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800" b="1" dirty="0">
                <a:latin typeface="Verdana" panose="020B0604030504040204" pitchFamily="34" charset="0"/>
                <a:ea typeface="Verdana" panose="020B0604030504040204" pitchFamily="34" charset="0"/>
              </a:rPr>
              <a:t>Avance Físico y Financiero</a:t>
            </a:r>
            <a:endParaRPr lang="es-MX" sz="2400" b="1" dirty="0">
              <a:solidFill>
                <a:srgbClr val="000000"/>
              </a:solidFill>
              <a:latin typeface="Verdana" panose="020B0604030504040204" pitchFamily="34" charset="0"/>
              <a:ea typeface="Verdana" panose="020B0604030504040204" pitchFamily="34" charset="0"/>
              <a:cs typeface="Work Sans Medium"/>
              <a:sym typeface="Work Sans Medium"/>
            </a:endParaRPr>
          </a:p>
        </p:txBody>
      </p:sp>
      <p:pic>
        <p:nvPicPr>
          <p:cNvPr id="6" name="Imagen 5" descr="Tabla&#10;&#10;El contenido generado por IA puede ser incorrecto.">
            <a:extLst>
              <a:ext uri="{FF2B5EF4-FFF2-40B4-BE49-F238E27FC236}">
                <a16:creationId xmlns:a16="http://schemas.microsoft.com/office/drawing/2014/main" id="{4F9CD057-6798-AB08-7486-51468584F62B}"/>
              </a:ext>
            </a:extLst>
          </p:cNvPr>
          <p:cNvPicPr>
            <a:picLocks noChangeAspect="1"/>
          </p:cNvPicPr>
          <p:nvPr/>
        </p:nvPicPr>
        <p:blipFill>
          <a:blip r:embed="rId2"/>
          <a:stretch>
            <a:fillRect/>
          </a:stretch>
        </p:blipFill>
        <p:spPr>
          <a:xfrm>
            <a:off x="1710452" y="1047512"/>
            <a:ext cx="8771095" cy="5533489"/>
          </a:xfrm>
          <a:prstGeom prst="rect">
            <a:avLst/>
          </a:prstGeom>
        </p:spPr>
      </p:pic>
    </p:spTree>
    <p:extLst>
      <p:ext uri="{BB962C8B-B14F-4D97-AF65-F5344CB8AC3E}">
        <p14:creationId xmlns:p14="http://schemas.microsoft.com/office/powerpoint/2010/main" val="31384894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F325CE-F6ED-FF4B-C8D6-FA9509FA0F5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D5D09E0-7382-B70A-529B-32687DA09BE9}"/>
              </a:ext>
            </a:extLst>
          </p:cNvPr>
          <p:cNvSpPr txBox="1"/>
          <p:nvPr/>
        </p:nvSpPr>
        <p:spPr>
          <a:xfrm>
            <a:off x="0" y="6581001"/>
            <a:ext cx="4447889" cy="276999"/>
          </a:xfrm>
          <a:prstGeom prst="rect">
            <a:avLst/>
          </a:prstGeom>
          <a:noFill/>
        </p:spPr>
        <p:txBody>
          <a:bodyPr wrap="square" rtlCol="0">
            <a:spAutoFit/>
          </a:bodyPr>
          <a:lstStyle>
            <a:defPPr>
              <a:defRPr lang="es-CO"/>
            </a:defPPr>
            <a:lvl1pPr algn="r">
              <a:defRPr sz="1200" b="0">
                <a:solidFill>
                  <a:schemeClr val="tx2"/>
                </a:solidFill>
                <a:latin typeface="Segoe UI Emoji" panose="020B0502040204020203" pitchFamily="34" charset="0"/>
                <a:ea typeface="Segoe UI Emoji" panose="020B0502040204020203" pitchFamily="34" charset="0"/>
              </a:defRPr>
            </a:lvl1pPr>
          </a:lstStyle>
          <a:p>
            <a:pPr algn="l"/>
            <a:r>
              <a:rPr lang="es-CO" noProof="0"/>
              <a:t>Fuente: Plataforma Integrada de Inversión Pública PIIP</a:t>
            </a:r>
          </a:p>
        </p:txBody>
      </p:sp>
      <p:sp>
        <p:nvSpPr>
          <p:cNvPr id="5" name="Google Shape;141;p22">
            <a:extLst>
              <a:ext uri="{FF2B5EF4-FFF2-40B4-BE49-F238E27FC236}">
                <a16:creationId xmlns:a16="http://schemas.microsoft.com/office/drawing/2014/main" id="{54D1B9F8-1828-87E7-7AA9-D9CC5C2DFBC9}"/>
              </a:ext>
            </a:extLst>
          </p:cNvPr>
          <p:cNvSpPr txBox="1">
            <a:spLocks/>
          </p:cNvSpPr>
          <p:nvPr/>
        </p:nvSpPr>
        <p:spPr>
          <a:xfrm>
            <a:off x="2324341" y="785511"/>
            <a:ext cx="7543318" cy="555083"/>
          </a:xfrm>
          <a:prstGeom prst="rect">
            <a:avLst/>
          </a:prstGeom>
          <a:noFill/>
          <a:ln>
            <a:noFill/>
          </a:ln>
        </p:spPr>
        <p:txBody>
          <a:bodyPr spcFirstLastPara="1" vert="horz" wrap="square" lIns="90099" tIns="45033" rIns="90099" bIns="45033"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800" b="1" dirty="0">
                <a:latin typeface="Verdana" panose="020B0604030504040204" pitchFamily="34" charset="0"/>
                <a:ea typeface="Verdana" panose="020B0604030504040204" pitchFamily="34" charset="0"/>
              </a:rPr>
              <a:t>Regionalización</a:t>
            </a:r>
            <a:endParaRPr lang="es-MX" sz="2400" b="1" dirty="0">
              <a:solidFill>
                <a:srgbClr val="000000"/>
              </a:solidFill>
              <a:latin typeface="Verdana" panose="020B0604030504040204" pitchFamily="34" charset="0"/>
              <a:ea typeface="Verdana" panose="020B0604030504040204" pitchFamily="34" charset="0"/>
              <a:cs typeface="Work Sans Medium"/>
              <a:sym typeface="Work Sans Medium"/>
            </a:endParaRPr>
          </a:p>
        </p:txBody>
      </p:sp>
      <p:pic>
        <p:nvPicPr>
          <p:cNvPr id="4" name="Imagen 3" descr="Tabla&#10;&#10;El contenido generado por IA puede ser incorrecto.">
            <a:extLst>
              <a:ext uri="{FF2B5EF4-FFF2-40B4-BE49-F238E27FC236}">
                <a16:creationId xmlns:a16="http://schemas.microsoft.com/office/drawing/2014/main" id="{00971361-79D5-BC49-FD43-C6715C3E6A11}"/>
              </a:ext>
            </a:extLst>
          </p:cNvPr>
          <p:cNvPicPr>
            <a:picLocks noChangeAspect="1"/>
          </p:cNvPicPr>
          <p:nvPr/>
        </p:nvPicPr>
        <p:blipFill>
          <a:blip r:embed="rId2"/>
          <a:stretch>
            <a:fillRect/>
          </a:stretch>
        </p:blipFill>
        <p:spPr>
          <a:xfrm>
            <a:off x="1546298" y="1500915"/>
            <a:ext cx="9099404" cy="4451261"/>
          </a:xfrm>
          <a:prstGeom prst="rect">
            <a:avLst/>
          </a:prstGeom>
        </p:spPr>
      </p:pic>
      <p:sp>
        <p:nvSpPr>
          <p:cNvPr id="3" name="CuadroTexto 2">
            <a:extLst>
              <a:ext uri="{FF2B5EF4-FFF2-40B4-BE49-F238E27FC236}">
                <a16:creationId xmlns:a16="http://schemas.microsoft.com/office/drawing/2014/main" id="{BA71CC05-161D-4C89-8794-AE20AFE225FD}"/>
              </a:ext>
            </a:extLst>
          </p:cNvPr>
          <p:cNvSpPr txBox="1"/>
          <p:nvPr/>
        </p:nvSpPr>
        <p:spPr>
          <a:xfrm>
            <a:off x="6400800" y="5582844"/>
            <a:ext cx="181304" cy="369332"/>
          </a:xfrm>
          <a:prstGeom prst="rect">
            <a:avLst/>
          </a:prstGeom>
          <a:noFill/>
        </p:spPr>
        <p:txBody>
          <a:bodyPr wrap="square" rtlCol="0">
            <a:spAutoFit/>
          </a:bodyPr>
          <a:lstStyle/>
          <a:p>
            <a:r>
              <a:rPr lang="es-CO" dirty="0"/>
              <a:t>*</a:t>
            </a:r>
          </a:p>
        </p:txBody>
      </p:sp>
      <p:sp>
        <p:nvSpPr>
          <p:cNvPr id="6" name="CuadroTexto 5">
            <a:extLst>
              <a:ext uri="{FF2B5EF4-FFF2-40B4-BE49-F238E27FC236}">
                <a16:creationId xmlns:a16="http://schemas.microsoft.com/office/drawing/2014/main" id="{43B89D30-A555-4F8D-B679-BF07163DCC5A}"/>
              </a:ext>
            </a:extLst>
          </p:cNvPr>
          <p:cNvSpPr txBox="1"/>
          <p:nvPr/>
        </p:nvSpPr>
        <p:spPr>
          <a:xfrm>
            <a:off x="305396" y="6112497"/>
            <a:ext cx="10182169" cy="430887"/>
          </a:xfrm>
          <a:prstGeom prst="rect">
            <a:avLst/>
          </a:prstGeom>
          <a:noFill/>
        </p:spPr>
        <p:txBody>
          <a:bodyPr wrap="square" rtlCol="0">
            <a:spAutoFit/>
          </a:bodyPr>
          <a:lstStyle/>
          <a:p>
            <a:r>
              <a:rPr lang="es-CO" sz="1100" dirty="0"/>
              <a:t>* </a:t>
            </a:r>
            <a:r>
              <a:rPr lang="es-MX" sz="1100" dirty="0"/>
              <a:t>Se presentan diferencias entre la regionalización y la apropiación vigente, dado que el Decreto de reducción 1484 fue expedido el 31 de diciembre, lo que impidió efectuar los ajustes correspondientes en la plataforma PIIP para reflejar lo dispuesto en el decreto.</a:t>
            </a:r>
            <a:endParaRPr lang="es-CO" sz="1100" dirty="0"/>
          </a:p>
        </p:txBody>
      </p:sp>
    </p:spTree>
    <p:extLst>
      <p:ext uri="{BB962C8B-B14F-4D97-AF65-F5344CB8AC3E}">
        <p14:creationId xmlns:p14="http://schemas.microsoft.com/office/powerpoint/2010/main" val="9346357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B09432-BE21-0A13-9876-1922EF505C1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DA3FC21-0DC6-2BAA-8239-FF06746D93D3}"/>
              </a:ext>
            </a:extLst>
          </p:cNvPr>
          <p:cNvSpPr txBox="1"/>
          <p:nvPr/>
        </p:nvSpPr>
        <p:spPr>
          <a:xfrm>
            <a:off x="0" y="6581001"/>
            <a:ext cx="4447889" cy="276999"/>
          </a:xfrm>
          <a:prstGeom prst="rect">
            <a:avLst/>
          </a:prstGeom>
          <a:noFill/>
        </p:spPr>
        <p:txBody>
          <a:bodyPr wrap="square" rtlCol="0">
            <a:spAutoFit/>
          </a:bodyPr>
          <a:lstStyle>
            <a:defPPr>
              <a:defRPr lang="es-CO"/>
            </a:defPPr>
            <a:lvl1pPr algn="r">
              <a:defRPr sz="1200" b="0">
                <a:solidFill>
                  <a:schemeClr val="tx2"/>
                </a:solidFill>
                <a:latin typeface="Segoe UI Emoji" panose="020B0502040204020203" pitchFamily="34" charset="0"/>
                <a:ea typeface="Segoe UI Emoji" panose="020B0502040204020203" pitchFamily="34" charset="0"/>
              </a:defRPr>
            </a:lvl1pPr>
          </a:lstStyle>
          <a:p>
            <a:pPr algn="l"/>
            <a:r>
              <a:rPr lang="es-CO" noProof="0"/>
              <a:t>Fuente: Plataforma Integrada de Inversión Pública PIIP</a:t>
            </a:r>
          </a:p>
        </p:txBody>
      </p:sp>
      <p:sp>
        <p:nvSpPr>
          <p:cNvPr id="5" name="Google Shape;141;p22">
            <a:extLst>
              <a:ext uri="{FF2B5EF4-FFF2-40B4-BE49-F238E27FC236}">
                <a16:creationId xmlns:a16="http://schemas.microsoft.com/office/drawing/2014/main" id="{3707BFDC-CBD7-2D7C-CBDA-327D48D8B674}"/>
              </a:ext>
            </a:extLst>
          </p:cNvPr>
          <p:cNvSpPr txBox="1">
            <a:spLocks/>
          </p:cNvSpPr>
          <p:nvPr/>
        </p:nvSpPr>
        <p:spPr>
          <a:xfrm>
            <a:off x="2223944" y="1113486"/>
            <a:ext cx="7543318" cy="555083"/>
          </a:xfrm>
          <a:prstGeom prst="rect">
            <a:avLst/>
          </a:prstGeom>
          <a:noFill/>
          <a:ln>
            <a:noFill/>
          </a:ln>
        </p:spPr>
        <p:txBody>
          <a:bodyPr spcFirstLastPara="1" vert="horz" wrap="square" lIns="90099" tIns="45033" rIns="90099" bIns="45033"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800" b="1" dirty="0">
                <a:solidFill>
                  <a:schemeClr val="accent1">
                    <a:lumMod val="50000"/>
                  </a:schemeClr>
                </a:solidFill>
                <a:latin typeface="Verdana" panose="020B0604030504040204" pitchFamily="34" charset="0"/>
                <a:ea typeface="Verdana" panose="020B0604030504040204" pitchFamily="34" charset="0"/>
              </a:rPr>
              <a:t>Políticas Transversales</a:t>
            </a:r>
            <a:endParaRPr lang="es-MX" sz="2400" b="1" dirty="0">
              <a:solidFill>
                <a:schemeClr val="accent1">
                  <a:lumMod val="50000"/>
                </a:schemeClr>
              </a:solidFill>
              <a:latin typeface="Verdana" panose="020B0604030504040204" pitchFamily="34" charset="0"/>
              <a:ea typeface="Verdana" panose="020B0604030504040204" pitchFamily="34" charset="0"/>
              <a:cs typeface="Work Sans Medium"/>
              <a:sym typeface="Work Sans Medium"/>
            </a:endParaRPr>
          </a:p>
        </p:txBody>
      </p:sp>
      <p:pic>
        <p:nvPicPr>
          <p:cNvPr id="4" name="Imagen 3" descr="Tabla&#10;&#10;El contenido generado por IA puede ser incorrecto.">
            <a:extLst>
              <a:ext uri="{FF2B5EF4-FFF2-40B4-BE49-F238E27FC236}">
                <a16:creationId xmlns:a16="http://schemas.microsoft.com/office/drawing/2014/main" id="{A4BDC2C1-4601-D351-2B35-10ED7C508F6F}"/>
              </a:ext>
            </a:extLst>
          </p:cNvPr>
          <p:cNvPicPr>
            <a:picLocks noChangeAspect="1"/>
          </p:cNvPicPr>
          <p:nvPr/>
        </p:nvPicPr>
        <p:blipFill>
          <a:blip r:embed="rId2"/>
          <a:stretch>
            <a:fillRect/>
          </a:stretch>
        </p:blipFill>
        <p:spPr>
          <a:xfrm>
            <a:off x="1121207" y="1980366"/>
            <a:ext cx="9949586" cy="3486606"/>
          </a:xfrm>
          <a:prstGeom prst="rect">
            <a:avLst/>
          </a:prstGeom>
        </p:spPr>
      </p:pic>
    </p:spTree>
    <p:extLst>
      <p:ext uri="{BB962C8B-B14F-4D97-AF65-F5344CB8AC3E}">
        <p14:creationId xmlns:p14="http://schemas.microsoft.com/office/powerpoint/2010/main" val="862194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41;p22">
            <a:extLst>
              <a:ext uri="{FF2B5EF4-FFF2-40B4-BE49-F238E27FC236}">
                <a16:creationId xmlns:a16="http://schemas.microsoft.com/office/drawing/2014/main" id="{73622F38-FE36-010C-69F9-0FB55F66D82D}"/>
              </a:ext>
            </a:extLst>
          </p:cNvPr>
          <p:cNvSpPr txBox="1">
            <a:spLocks/>
          </p:cNvSpPr>
          <p:nvPr/>
        </p:nvSpPr>
        <p:spPr>
          <a:xfrm>
            <a:off x="3806554" y="2523421"/>
            <a:ext cx="7182142" cy="1087504"/>
          </a:xfrm>
          <a:prstGeom prst="rect">
            <a:avLst/>
          </a:prstGeom>
          <a:noFill/>
          <a:ln>
            <a:noFill/>
          </a:ln>
        </p:spPr>
        <p:txBody>
          <a:bodyPr spcFirstLastPara="1" vert="horz" wrap="square" lIns="90099" tIns="45033" rIns="90099" bIns="45033"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3600" dirty="0">
                <a:solidFill>
                  <a:schemeClr val="bg1"/>
                </a:solidFill>
                <a:latin typeface="Verdana" panose="020B0604030504040204" pitchFamily="34" charset="0"/>
                <a:ea typeface="Verdana" panose="020B0604030504040204" pitchFamily="34" charset="0"/>
              </a:rPr>
              <a:t>Viceministerio de Promoción de la Justicia </a:t>
            </a:r>
            <a:endParaRPr lang="es-MX" sz="3200" dirty="0">
              <a:solidFill>
                <a:schemeClr val="bg1"/>
              </a:solidFill>
              <a:latin typeface="Verdana" panose="020B0604030504040204" pitchFamily="34" charset="0"/>
              <a:ea typeface="Verdana" panose="020B0604030504040204" pitchFamily="34" charset="0"/>
              <a:cs typeface="Work Sans Medium"/>
              <a:sym typeface="Work Sans Medium"/>
            </a:endParaRPr>
          </a:p>
        </p:txBody>
      </p:sp>
      <p:sp>
        <p:nvSpPr>
          <p:cNvPr id="7" name="Google Shape;142;p22">
            <a:extLst>
              <a:ext uri="{FF2B5EF4-FFF2-40B4-BE49-F238E27FC236}">
                <a16:creationId xmlns:a16="http://schemas.microsoft.com/office/drawing/2014/main" id="{DA95D25A-4FF4-6595-F860-93A385F61967}"/>
              </a:ext>
            </a:extLst>
          </p:cNvPr>
          <p:cNvSpPr txBox="1">
            <a:spLocks/>
          </p:cNvSpPr>
          <p:nvPr/>
        </p:nvSpPr>
        <p:spPr>
          <a:xfrm>
            <a:off x="120723" y="2765056"/>
            <a:ext cx="3558876" cy="845869"/>
          </a:xfrm>
          <a:prstGeom prst="rect">
            <a:avLst/>
          </a:prstGeom>
          <a:noFill/>
          <a:ln>
            <a:noFill/>
          </a:ln>
        </p:spPr>
        <p:txBody>
          <a:bodyPr spcFirstLastPara="1" vert="horz" wrap="square" lIns="90099" tIns="45033" rIns="90099" bIns="45033" rtlCol="0" anchor="ctr" anchorCtr="0">
            <a:noAutofit/>
          </a:bodyPr>
          <a:lstStyle>
            <a:lvl1pPr algn="l" defTabSz="695950" rtl="0" eaLnBrk="1" latinLnBrk="0" hangingPunct="1">
              <a:lnSpc>
                <a:spcPct val="90000"/>
              </a:lnSpc>
              <a:spcBef>
                <a:spcPct val="0"/>
              </a:spcBef>
              <a:buNone/>
              <a:defRPr sz="3349" kern="1200">
                <a:solidFill>
                  <a:schemeClr val="tx1"/>
                </a:solidFill>
                <a:latin typeface="+mj-lt"/>
                <a:ea typeface="+mj-ea"/>
                <a:cs typeface="+mj-cs"/>
              </a:defRPr>
            </a:lvl1pPr>
          </a:lstStyle>
          <a:p>
            <a:pPr algn="r">
              <a:spcBef>
                <a:spcPts val="0"/>
              </a:spcBef>
              <a:buSzPts val="1400"/>
            </a:pPr>
            <a:r>
              <a:rPr lang="es-CO" sz="9460" b="1" dirty="0">
                <a:solidFill>
                  <a:schemeClr val="bg1"/>
                </a:solidFill>
                <a:latin typeface="Montserrat ExtraBold" pitchFamily="2" charset="77"/>
                <a:ea typeface="Work Sans"/>
                <a:cs typeface="Work Sans"/>
                <a:sym typeface="Work Sans"/>
              </a:rPr>
              <a:t>01</a:t>
            </a:r>
            <a:endParaRPr lang="es-CO" sz="9460" b="1" dirty="0">
              <a:solidFill>
                <a:schemeClr val="bg1"/>
              </a:solidFill>
              <a:latin typeface="Work Sans"/>
              <a:ea typeface="Work Sans"/>
              <a:cs typeface="Work Sans"/>
              <a:sym typeface="Work Sans"/>
            </a:endParaRPr>
          </a:p>
        </p:txBody>
      </p:sp>
    </p:spTree>
    <p:extLst>
      <p:ext uri="{BB962C8B-B14F-4D97-AF65-F5344CB8AC3E}">
        <p14:creationId xmlns:p14="http://schemas.microsoft.com/office/powerpoint/2010/main" val="10867700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EC06D5-CDB6-2C39-74D3-08F30AE94E46}"/>
            </a:ext>
          </a:extLst>
        </p:cNvPr>
        <p:cNvGrpSpPr/>
        <p:nvPr/>
      </p:nvGrpSpPr>
      <p:grpSpPr>
        <a:xfrm>
          <a:off x="0" y="0"/>
          <a:ext cx="0" cy="0"/>
          <a:chOff x="0" y="0"/>
          <a:chExt cx="0" cy="0"/>
        </a:xfrm>
      </p:grpSpPr>
      <p:sp>
        <p:nvSpPr>
          <p:cNvPr id="3" name="Google Shape;141;p22">
            <a:extLst>
              <a:ext uri="{FF2B5EF4-FFF2-40B4-BE49-F238E27FC236}">
                <a16:creationId xmlns:a16="http://schemas.microsoft.com/office/drawing/2014/main" id="{533F6951-1FF0-60DF-621D-F4589FCAA49A}"/>
              </a:ext>
            </a:extLst>
          </p:cNvPr>
          <p:cNvSpPr txBox="1">
            <a:spLocks/>
          </p:cNvSpPr>
          <p:nvPr/>
        </p:nvSpPr>
        <p:spPr>
          <a:xfrm>
            <a:off x="3689026" y="2342121"/>
            <a:ext cx="7543318" cy="1087504"/>
          </a:xfrm>
          <a:prstGeom prst="rect">
            <a:avLst/>
          </a:prstGeom>
          <a:noFill/>
          <a:ln>
            <a:noFill/>
          </a:ln>
        </p:spPr>
        <p:txBody>
          <a:bodyPr spcFirstLastPara="1" vert="horz" wrap="square" lIns="90099" tIns="45033" rIns="90099" bIns="45033"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2800" b="1" dirty="0">
                <a:latin typeface="Verdana" panose="020B0604030504040204" pitchFamily="34" charset="0"/>
                <a:ea typeface="Verdana" panose="020B0604030504040204" pitchFamily="34" charset="0"/>
              </a:rPr>
              <a:t>Dirección de Métodos Alternativos de Solución de Conflictos</a:t>
            </a:r>
            <a:endParaRPr lang="es-MX" sz="2400" b="1" dirty="0">
              <a:solidFill>
                <a:srgbClr val="000000"/>
              </a:solidFill>
              <a:latin typeface="Verdana" panose="020B0604030504040204" pitchFamily="34" charset="0"/>
              <a:ea typeface="Verdana" panose="020B0604030504040204" pitchFamily="34" charset="0"/>
              <a:cs typeface="Work Sans Medium"/>
              <a:sym typeface="Work Sans Medium"/>
            </a:endParaRPr>
          </a:p>
        </p:txBody>
      </p:sp>
      <p:sp>
        <p:nvSpPr>
          <p:cNvPr id="4" name="Google Shape;142;p22">
            <a:extLst>
              <a:ext uri="{FF2B5EF4-FFF2-40B4-BE49-F238E27FC236}">
                <a16:creationId xmlns:a16="http://schemas.microsoft.com/office/drawing/2014/main" id="{CA764511-44FF-6196-5869-3AB3402A18BB}"/>
              </a:ext>
            </a:extLst>
          </p:cNvPr>
          <p:cNvSpPr txBox="1">
            <a:spLocks/>
          </p:cNvSpPr>
          <p:nvPr/>
        </p:nvSpPr>
        <p:spPr>
          <a:xfrm>
            <a:off x="130150" y="2462939"/>
            <a:ext cx="3558876" cy="845869"/>
          </a:xfrm>
          <a:prstGeom prst="rect">
            <a:avLst/>
          </a:prstGeom>
          <a:noFill/>
          <a:ln>
            <a:noFill/>
          </a:ln>
        </p:spPr>
        <p:txBody>
          <a:bodyPr spcFirstLastPara="1" vert="horz" wrap="square" lIns="90099" tIns="45033" rIns="90099" bIns="45033" rtlCol="0" anchor="ctr" anchorCtr="0">
            <a:noAutofit/>
          </a:bodyPr>
          <a:lstStyle>
            <a:lvl1pPr algn="l" defTabSz="695950" rtl="0" eaLnBrk="1" latinLnBrk="0" hangingPunct="1">
              <a:lnSpc>
                <a:spcPct val="90000"/>
              </a:lnSpc>
              <a:spcBef>
                <a:spcPct val="0"/>
              </a:spcBef>
              <a:buNone/>
              <a:defRPr sz="3349" kern="1200">
                <a:solidFill>
                  <a:schemeClr val="tx1"/>
                </a:solidFill>
                <a:latin typeface="+mj-lt"/>
                <a:ea typeface="+mj-ea"/>
                <a:cs typeface="+mj-cs"/>
              </a:defRPr>
            </a:lvl1pPr>
          </a:lstStyle>
          <a:p>
            <a:pPr algn="r">
              <a:spcBef>
                <a:spcPts val="0"/>
              </a:spcBef>
              <a:buSzPts val="1400"/>
            </a:pPr>
            <a:r>
              <a:rPr lang="es-CO" sz="6600" b="1" dirty="0">
                <a:solidFill>
                  <a:schemeClr val="bg1">
                    <a:lumMod val="50000"/>
                  </a:schemeClr>
                </a:solidFill>
                <a:latin typeface="Montserrat ExtraBold" pitchFamily="2" charset="77"/>
                <a:ea typeface="Work Sans"/>
                <a:cs typeface="Work Sans"/>
                <a:sym typeface="Work Sans"/>
              </a:rPr>
              <a:t>c.</a:t>
            </a:r>
            <a:endParaRPr lang="es-CO" sz="6600" b="1" dirty="0">
              <a:solidFill>
                <a:srgbClr val="FFFFFF"/>
              </a:solidFill>
              <a:latin typeface="Work Sans"/>
              <a:ea typeface="Work Sans"/>
              <a:cs typeface="Work Sans"/>
              <a:sym typeface="Work Sans"/>
            </a:endParaRPr>
          </a:p>
        </p:txBody>
      </p:sp>
      <p:pic>
        <p:nvPicPr>
          <p:cNvPr id="5" name="Imagen 4">
            <a:extLst>
              <a:ext uri="{FF2B5EF4-FFF2-40B4-BE49-F238E27FC236}">
                <a16:creationId xmlns:a16="http://schemas.microsoft.com/office/drawing/2014/main" id="{F6023BF6-517D-5CB6-B7DE-91567A257555}"/>
              </a:ext>
            </a:extLst>
          </p:cNvPr>
          <p:cNvPicPr>
            <a:picLocks noChangeAspect="1"/>
          </p:cNvPicPr>
          <p:nvPr/>
        </p:nvPicPr>
        <p:blipFill>
          <a:blip r:embed="rId2"/>
          <a:stretch>
            <a:fillRect/>
          </a:stretch>
        </p:blipFill>
        <p:spPr>
          <a:xfrm>
            <a:off x="2324368" y="3929486"/>
            <a:ext cx="7767550" cy="845869"/>
          </a:xfrm>
          <a:prstGeom prst="rect">
            <a:avLst/>
          </a:prstGeom>
        </p:spPr>
      </p:pic>
    </p:spTree>
    <p:extLst>
      <p:ext uri="{BB962C8B-B14F-4D97-AF65-F5344CB8AC3E}">
        <p14:creationId xmlns:p14="http://schemas.microsoft.com/office/powerpoint/2010/main" val="18312121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8B3506-4AD5-EE8F-6F99-20412464FB6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1ACA31E-BE60-EB1D-9CD5-962F4786E1B3}"/>
              </a:ext>
            </a:extLst>
          </p:cNvPr>
          <p:cNvSpPr txBox="1"/>
          <p:nvPr/>
        </p:nvSpPr>
        <p:spPr>
          <a:xfrm>
            <a:off x="0" y="6581001"/>
            <a:ext cx="4447889" cy="276999"/>
          </a:xfrm>
          <a:prstGeom prst="rect">
            <a:avLst/>
          </a:prstGeom>
          <a:noFill/>
        </p:spPr>
        <p:txBody>
          <a:bodyPr wrap="square" rtlCol="0">
            <a:spAutoFit/>
          </a:bodyPr>
          <a:lstStyle>
            <a:defPPr>
              <a:defRPr lang="es-CO"/>
            </a:defPPr>
            <a:lvl1pPr algn="r">
              <a:defRPr sz="1200" b="0">
                <a:solidFill>
                  <a:schemeClr val="tx2"/>
                </a:solidFill>
                <a:latin typeface="Segoe UI Emoji" panose="020B0502040204020203" pitchFamily="34" charset="0"/>
                <a:ea typeface="Segoe UI Emoji" panose="020B0502040204020203" pitchFamily="34" charset="0"/>
              </a:defRPr>
            </a:lvl1pPr>
          </a:lstStyle>
          <a:p>
            <a:pPr algn="l"/>
            <a:r>
              <a:rPr lang="es-CO" noProof="0"/>
              <a:t>Fuente: Plataforma Integrada de Inversión Pública PIIP</a:t>
            </a:r>
          </a:p>
        </p:txBody>
      </p:sp>
      <p:sp>
        <p:nvSpPr>
          <p:cNvPr id="5" name="Google Shape;141;p22">
            <a:extLst>
              <a:ext uri="{FF2B5EF4-FFF2-40B4-BE49-F238E27FC236}">
                <a16:creationId xmlns:a16="http://schemas.microsoft.com/office/drawing/2014/main" id="{B5653B56-ED0D-0439-DFF6-65C097258F6E}"/>
              </a:ext>
            </a:extLst>
          </p:cNvPr>
          <p:cNvSpPr txBox="1">
            <a:spLocks/>
          </p:cNvSpPr>
          <p:nvPr/>
        </p:nvSpPr>
        <p:spPr>
          <a:xfrm>
            <a:off x="2324341" y="735318"/>
            <a:ext cx="7543318" cy="555083"/>
          </a:xfrm>
          <a:prstGeom prst="rect">
            <a:avLst/>
          </a:prstGeom>
          <a:noFill/>
          <a:ln>
            <a:noFill/>
          </a:ln>
        </p:spPr>
        <p:txBody>
          <a:bodyPr spcFirstLastPara="1" vert="horz" wrap="square" lIns="90099" tIns="45033" rIns="90099" bIns="45033"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800" b="1" dirty="0">
                <a:latin typeface="Verdana" panose="020B0604030504040204" pitchFamily="34" charset="0"/>
                <a:ea typeface="Verdana" panose="020B0604030504040204" pitchFamily="34" charset="0"/>
              </a:rPr>
              <a:t>Avance Físico y Financiero</a:t>
            </a:r>
            <a:endParaRPr lang="es-MX" sz="2400" b="1" dirty="0">
              <a:solidFill>
                <a:srgbClr val="000000"/>
              </a:solidFill>
              <a:latin typeface="Verdana" panose="020B0604030504040204" pitchFamily="34" charset="0"/>
              <a:ea typeface="Verdana" panose="020B0604030504040204" pitchFamily="34" charset="0"/>
              <a:cs typeface="Work Sans Medium"/>
              <a:sym typeface="Work Sans Medium"/>
            </a:endParaRPr>
          </a:p>
        </p:txBody>
      </p:sp>
      <p:pic>
        <p:nvPicPr>
          <p:cNvPr id="6" name="Imagen 5" descr="Calendario&#10;&#10;El contenido generado por IA puede ser incorrecto.">
            <a:extLst>
              <a:ext uri="{FF2B5EF4-FFF2-40B4-BE49-F238E27FC236}">
                <a16:creationId xmlns:a16="http://schemas.microsoft.com/office/drawing/2014/main" id="{A3CCB87B-EF2A-B949-7ECF-342C390EAE17}"/>
              </a:ext>
            </a:extLst>
          </p:cNvPr>
          <p:cNvPicPr>
            <a:picLocks noChangeAspect="1"/>
          </p:cNvPicPr>
          <p:nvPr/>
        </p:nvPicPr>
        <p:blipFill>
          <a:blip r:embed="rId2"/>
          <a:stretch>
            <a:fillRect/>
          </a:stretch>
        </p:blipFill>
        <p:spPr>
          <a:xfrm>
            <a:off x="806592" y="1290401"/>
            <a:ext cx="10578816" cy="5184106"/>
          </a:xfrm>
          <a:prstGeom prst="rect">
            <a:avLst/>
          </a:prstGeom>
        </p:spPr>
      </p:pic>
    </p:spTree>
    <p:extLst>
      <p:ext uri="{BB962C8B-B14F-4D97-AF65-F5344CB8AC3E}">
        <p14:creationId xmlns:p14="http://schemas.microsoft.com/office/powerpoint/2010/main" val="22842223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DA5739-FC68-D196-E69C-4C1E6662418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BC3F493-92F7-378D-3CE5-808EEAC49529}"/>
              </a:ext>
            </a:extLst>
          </p:cNvPr>
          <p:cNvSpPr txBox="1"/>
          <p:nvPr/>
        </p:nvSpPr>
        <p:spPr>
          <a:xfrm>
            <a:off x="0" y="6581001"/>
            <a:ext cx="4447889" cy="276999"/>
          </a:xfrm>
          <a:prstGeom prst="rect">
            <a:avLst/>
          </a:prstGeom>
          <a:noFill/>
        </p:spPr>
        <p:txBody>
          <a:bodyPr wrap="square" rtlCol="0">
            <a:spAutoFit/>
          </a:bodyPr>
          <a:lstStyle>
            <a:defPPr>
              <a:defRPr lang="es-CO"/>
            </a:defPPr>
            <a:lvl1pPr algn="r">
              <a:defRPr sz="1200" b="0">
                <a:solidFill>
                  <a:schemeClr val="tx2"/>
                </a:solidFill>
                <a:latin typeface="Segoe UI Emoji" panose="020B0502040204020203" pitchFamily="34" charset="0"/>
                <a:ea typeface="Segoe UI Emoji" panose="020B0502040204020203" pitchFamily="34" charset="0"/>
              </a:defRPr>
            </a:lvl1pPr>
          </a:lstStyle>
          <a:p>
            <a:pPr algn="l"/>
            <a:r>
              <a:rPr lang="es-CO" noProof="0"/>
              <a:t>Fuente: Plataforma Integrada de Inversión Pública PIIP</a:t>
            </a:r>
          </a:p>
        </p:txBody>
      </p:sp>
      <p:sp>
        <p:nvSpPr>
          <p:cNvPr id="5" name="Google Shape;141;p22">
            <a:extLst>
              <a:ext uri="{FF2B5EF4-FFF2-40B4-BE49-F238E27FC236}">
                <a16:creationId xmlns:a16="http://schemas.microsoft.com/office/drawing/2014/main" id="{633C4C19-DA07-5883-B078-1BCF4989AF52}"/>
              </a:ext>
            </a:extLst>
          </p:cNvPr>
          <p:cNvSpPr txBox="1">
            <a:spLocks/>
          </p:cNvSpPr>
          <p:nvPr/>
        </p:nvSpPr>
        <p:spPr>
          <a:xfrm>
            <a:off x="2324341" y="628824"/>
            <a:ext cx="7543318" cy="555083"/>
          </a:xfrm>
          <a:prstGeom prst="rect">
            <a:avLst/>
          </a:prstGeom>
          <a:noFill/>
          <a:ln>
            <a:noFill/>
          </a:ln>
        </p:spPr>
        <p:txBody>
          <a:bodyPr spcFirstLastPara="1" vert="horz" wrap="square" lIns="90099" tIns="45033" rIns="90099" bIns="45033"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800" b="1" dirty="0">
                <a:latin typeface="Verdana" panose="020B0604030504040204" pitchFamily="34" charset="0"/>
                <a:ea typeface="Verdana" panose="020B0604030504040204" pitchFamily="34" charset="0"/>
              </a:rPr>
              <a:t>Regionalización</a:t>
            </a:r>
            <a:endParaRPr lang="es-MX" sz="2400" b="1" dirty="0">
              <a:solidFill>
                <a:srgbClr val="000000"/>
              </a:solidFill>
              <a:latin typeface="Verdana" panose="020B0604030504040204" pitchFamily="34" charset="0"/>
              <a:ea typeface="Verdana" panose="020B0604030504040204" pitchFamily="34" charset="0"/>
              <a:cs typeface="Work Sans Medium"/>
              <a:sym typeface="Work Sans Medium"/>
            </a:endParaRPr>
          </a:p>
        </p:txBody>
      </p:sp>
      <p:pic>
        <p:nvPicPr>
          <p:cNvPr id="4" name="Imagen 3" descr="Tabla&#10;&#10;El contenido generado por IA puede ser incorrecto.">
            <a:extLst>
              <a:ext uri="{FF2B5EF4-FFF2-40B4-BE49-F238E27FC236}">
                <a16:creationId xmlns:a16="http://schemas.microsoft.com/office/drawing/2014/main" id="{C74AED6C-A144-5662-E78D-276D6AFCF3DB}"/>
              </a:ext>
            </a:extLst>
          </p:cNvPr>
          <p:cNvPicPr>
            <a:picLocks noChangeAspect="1"/>
          </p:cNvPicPr>
          <p:nvPr/>
        </p:nvPicPr>
        <p:blipFill>
          <a:blip r:embed="rId2"/>
          <a:stretch>
            <a:fillRect/>
          </a:stretch>
        </p:blipFill>
        <p:spPr>
          <a:xfrm>
            <a:off x="996900" y="1108086"/>
            <a:ext cx="10198200" cy="5130459"/>
          </a:xfrm>
          <a:prstGeom prst="rect">
            <a:avLst/>
          </a:prstGeom>
        </p:spPr>
      </p:pic>
      <p:sp>
        <p:nvSpPr>
          <p:cNvPr id="7" name="CuadroTexto 6">
            <a:extLst>
              <a:ext uri="{FF2B5EF4-FFF2-40B4-BE49-F238E27FC236}">
                <a16:creationId xmlns:a16="http://schemas.microsoft.com/office/drawing/2014/main" id="{FB64AE19-9C79-4A3E-BDDA-97D7AEA40706}"/>
              </a:ext>
            </a:extLst>
          </p:cNvPr>
          <p:cNvSpPr txBox="1"/>
          <p:nvPr/>
        </p:nvSpPr>
        <p:spPr>
          <a:xfrm>
            <a:off x="6495394" y="5813380"/>
            <a:ext cx="181304" cy="369332"/>
          </a:xfrm>
          <a:prstGeom prst="rect">
            <a:avLst/>
          </a:prstGeom>
          <a:noFill/>
        </p:spPr>
        <p:txBody>
          <a:bodyPr wrap="square" rtlCol="0">
            <a:spAutoFit/>
          </a:bodyPr>
          <a:lstStyle/>
          <a:p>
            <a:r>
              <a:rPr lang="es-CO" dirty="0"/>
              <a:t>*</a:t>
            </a:r>
          </a:p>
        </p:txBody>
      </p:sp>
      <p:sp>
        <p:nvSpPr>
          <p:cNvPr id="8" name="CuadroTexto 7">
            <a:extLst>
              <a:ext uri="{FF2B5EF4-FFF2-40B4-BE49-F238E27FC236}">
                <a16:creationId xmlns:a16="http://schemas.microsoft.com/office/drawing/2014/main" id="{C01C2FE2-6C94-402D-B545-B98E43DF312D}"/>
              </a:ext>
            </a:extLst>
          </p:cNvPr>
          <p:cNvSpPr txBox="1"/>
          <p:nvPr/>
        </p:nvSpPr>
        <p:spPr>
          <a:xfrm>
            <a:off x="1204031" y="6197613"/>
            <a:ext cx="10182169" cy="430887"/>
          </a:xfrm>
          <a:prstGeom prst="rect">
            <a:avLst/>
          </a:prstGeom>
          <a:noFill/>
        </p:spPr>
        <p:txBody>
          <a:bodyPr wrap="square" rtlCol="0">
            <a:spAutoFit/>
          </a:bodyPr>
          <a:lstStyle/>
          <a:p>
            <a:r>
              <a:rPr lang="es-CO" sz="1100" dirty="0"/>
              <a:t>* </a:t>
            </a:r>
            <a:r>
              <a:rPr lang="es-MX" sz="1100" dirty="0"/>
              <a:t>Se presentan diferencias entre la regionalización y la apropiación vigente, dado que el Decreto de reducción 1484 fue expedido el 31 de diciembre, lo que impidió efectuar los ajustes correspondientes en la plataforma PIIP para reflejar lo dispuesto en el decreto.</a:t>
            </a:r>
            <a:endParaRPr lang="es-CO" sz="1100" dirty="0"/>
          </a:p>
        </p:txBody>
      </p:sp>
    </p:spTree>
    <p:extLst>
      <p:ext uri="{BB962C8B-B14F-4D97-AF65-F5344CB8AC3E}">
        <p14:creationId xmlns:p14="http://schemas.microsoft.com/office/powerpoint/2010/main" val="14032877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842F5-A0C0-1936-F4EE-E316D43034B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FCEC2AB-7154-9986-CB17-8377578FB9CB}"/>
              </a:ext>
            </a:extLst>
          </p:cNvPr>
          <p:cNvSpPr txBox="1"/>
          <p:nvPr/>
        </p:nvSpPr>
        <p:spPr>
          <a:xfrm>
            <a:off x="0" y="6581001"/>
            <a:ext cx="4447889" cy="276999"/>
          </a:xfrm>
          <a:prstGeom prst="rect">
            <a:avLst/>
          </a:prstGeom>
          <a:noFill/>
        </p:spPr>
        <p:txBody>
          <a:bodyPr wrap="square" rtlCol="0">
            <a:spAutoFit/>
          </a:bodyPr>
          <a:lstStyle>
            <a:defPPr>
              <a:defRPr lang="es-CO"/>
            </a:defPPr>
            <a:lvl1pPr algn="r">
              <a:defRPr sz="1200" b="0">
                <a:solidFill>
                  <a:schemeClr val="tx2"/>
                </a:solidFill>
                <a:latin typeface="Segoe UI Emoji" panose="020B0502040204020203" pitchFamily="34" charset="0"/>
                <a:ea typeface="Segoe UI Emoji" panose="020B0502040204020203" pitchFamily="34" charset="0"/>
              </a:defRPr>
            </a:lvl1pPr>
          </a:lstStyle>
          <a:p>
            <a:pPr algn="l"/>
            <a:r>
              <a:rPr lang="es-CO" noProof="0"/>
              <a:t>Fuente: Plataforma Integrada de Inversión Pública PIIP</a:t>
            </a:r>
          </a:p>
        </p:txBody>
      </p:sp>
      <p:sp>
        <p:nvSpPr>
          <p:cNvPr id="5" name="Google Shape;141;p22">
            <a:extLst>
              <a:ext uri="{FF2B5EF4-FFF2-40B4-BE49-F238E27FC236}">
                <a16:creationId xmlns:a16="http://schemas.microsoft.com/office/drawing/2014/main" id="{DE6B1424-7D1D-4DBD-8C60-0A01D59F8ADB}"/>
              </a:ext>
            </a:extLst>
          </p:cNvPr>
          <p:cNvSpPr txBox="1">
            <a:spLocks/>
          </p:cNvSpPr>
          <p:nvPr/>
        </p:nvSpPr>
        <p:spPr>
          <a:xfrm>
            <a:off x="2324341" y="933107"/>
            <a:ext cx="7543318" cy="555083"/>
          </a:xfrm>
          <a:prstGeom prst="rect">
            <a:avLst/>
          </a:prstGeom>
          <a:noFill/>
          <a:ln>
            <a:noFill/>
          </a:ln>
        </p:spPr>
        <p:txBody>
          <a:bodyPr spcFirstLastPara="1" vert="horz" wrap="square" lIns="90099" tIns="45033" rIns="90099" bIns="45033"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800" b="1" dirty="0">
                <a:solidFill>
                  <a:schemeClr val="accent1">
                    <a:lumMod val="50000"/>
                  </a:schemeClr>
                </a:solidFill>
                <a:latin typeface="Verdana" panose="020B0604030504040204" pitchFamily="34" charset="0"/>
                <a:ea typeface="Verdana" panose="020B0604030504040204" pitchFamily="34" charset="0"/>
              </a:rPr>
              <a:t>Políticas Transversales</a:t>
            </a:r>
            <a:endParaRPr lang="es-MX" sz="2400" b="1" dirty="0">
              <a:solidFill>
                <a:schemeClr val="accent1">
                  <a:lumMod val="50000"/>
                </a:schemeClr>
              </a:solidFill>
              <a:latin typeface="Verdana" panose="020B0604030504040204" pitchFamily="34" charset="0"/>
              <a:ea typeface="Verdana" panose="020B0604030504040204" pitchFamily="34" charset="0"/>
              <a:cs typeface="Work Sans Medium"/>
              <a:sym typeface="Work Sans Medium"/>
            </a:endParaRPr>
          </a:p>
        </p:txBody>
      </p:sp>
      <p:pic>
        <p:nvPicPr>
          <p:cNvPr id="4" name="Imagen 3" descr="Tabla&#10;&#10;El contenido generado por IA puede ser incorrecto.">
            <a:extLst>
              <a:ext uri="{FF2B5EF4-FFF2-40B4-BE49-F238E27FC236}">
                <a16:creationId xmlns:a16="http://schemas.microsoft.com/office/drawing/2014/main" id="{D4EF1A66-9D02-1E5A-5549-293C2C494575}"/>
              </a:ext>
            </a:extLst>
          </p:cNvPr>
          <p:cNvPicPr>
            <a:picLocks noChangeAspect="1"/>
          </p:cNvPicPr>
          <p:nvPr/>
        </p:nvPicPr>
        <p:blipFill>
          <a:blip r:embed="rId2"/>
          <a:stretch>
            <a:fillRect/>
          </a:stretch>
        </p:blipFill>
        <p:spPr>
          <a:xfrm>
            <a:off x="511138" y="1746733"/>
            <a:ext cx="11169724" cy="3762099"/>
          </a:xfrm>
          <a:prstGeom prst="rect">
            <a:avLst/>
          </a:prstGeom>
        </p:spPr>
      </p:pic>
    </p:spTree>
    <p:extLst>
      <p:ext uri="{BB962C8B-B14F-4D97-AF65-F5344CB8AC3E}">
        <p14:creationId xmlns:p14="http://schemas.microsoft.com/office/powerpoint/2010/main" val="14271859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E7D50-4399-AFCA-9FCC-E53CC37BA83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8F53BB7-409B-7E6E-ADC4-934C498B8337}"/>
              </a:ext>
            </a:extLst>
          </p:cNvPr>
          <p:cNvSpPr txBox="1"/>
          <p:nvPr/>
        </p:nvSpPr>
        <p:spPr>
          <a:xfrm>
            <a:off x="0" y="6581001"/>
            <a:ext cx="4447889" cy="276999"/>
          </a:xfrm>
          <a:prstGeom prst="rect">
            <a:avLst/>
          </a:prstGeom>
          <a:noFill/>
        </p:spPr>
        <p:txBody>
          <a:bodyPr wrap="square" rtlCol="0">
            <a:spAutoFit/>
          </a:bodyPr>
          <a:lstStyle>
            <a:defPPr>
              <a:defRPr lang="es-CO"/>
            </a:defPPr>
            <a:lvl1pPr algn="r">
              <a:defRPr sz="1200" b="0">
                <a:solidFill>
                  <a:schemeClr val="tx2"/>
                </a:solidFill>
                <a:latin typeface="Segoe UI Emoji" panose="020B0502040204020203" pitchFamily="34" charset="0"/>
                <a:ea typeface="Segoe UI Emoji" panose="020B0502040204020203" pitchFamily="34" charset="0"/>
              </a:defRPr>
            </a:lvl1pPr>
          </a:lstStyle>
          <a:p>
            <a:pPr algn="l"/>
            <a:r>
              <a:rPr lang="es-CO" noProof="0"/>
              <a:t>Fuente: Plataforma Integrada de Inversión Pública PIIP</a:t>
            </a:r>
          </a:p>
        </p:txBody>
      </p:sp>
      <p:sp>
        <p:nvSpPr>
          <p:cNvPr id="5" name="Google Shape;141;p22">
            <a:extLst>
              <a:ext uri="{FF2B5EF4-FFF2-40B4-BE49-F238E27FC236}">
                <a16:creationId xmlns:a16="http://schemas.microsoft.com/office/drawing/2014/main" id="{A8B97B41-1C25-23FD-B141-FF1D4E1760C4}"/>
              </a:ext>
            </a:extLst>
          </p:cNvPr>
          <p:cNvSpPr txBox="1">
            <a:spLocks/>
          </p:cNvSpPr>
          <p:nvPr/>
        </p:nvSpPr>
        <p:spPr>
          <a:xfrm>
            <a:off x="1311216" y="889890"/>
            <a:ext cx="9661584" cy="555083"/>
          </a:xfrm>
          <a:prstGeom prst="rect">
            <a:avLst/>
          </a:prstGeom>
          <a:noFill/>
          <a:ln>
            <a:noFill/>
          </a:ln>
        </p:spPr>
        <p:txBody>
          <a:bodyPr spcFirstLastPara="1" vert="horz" wrap="square" lIns="90099" tIns="45033" rIns="90099" bIns="45033"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800" b="1" dirty="0">
                <a:solidFill>
                  <a:schemeClr val="accent1">
                    <a:lumMod val="50000"/>
                  </a:schemeClr>
                </a:solidFill>
                <a:latin typeface="Verdana" panose="020B0604030504040204" pitchFamily="34" charset="0"/>
                <a:ea typeface="Verdana" panose="020B0604030504040204" pitchFamily="34" charset="0"/>
              </a:rPr>
              <a:t>Iniciativas Plan Plurianual de Inversiones PPI</a:t>
            </a:r>
            <a:endParaRPr lang="es-MX" sz="2400" b="1" dirty="0">
              <a:solidFill>
                <a:schemeClr val="accent1">
                  <a:lumMod val="50000"/>
                </a:schemeClr>
              </a:solidFill>
              <a:latin typeface="Verdana" panose="020B0604030504040204" pitchFamily="34" charset="0"/>
              <a:ea typeface="Verdana" panose="020B0604030504040204" pitchFamily="34" charset="0"/>
              <a:cs typeface="Work Sans Medium"/>
              <a:sym typeface="Work Sans Medium"/>
            </a:endParaRPr>
          </a:p>
        </p:txBody>
      </p:sp>
      <p:pic>
        <p:nvPicPr>
          <p:cNvPr id="4" name="Imagen 3" descr="Interfaz de usuario gráfica, Aplicación, Tabla&#10;&#10;El contenido generado por IA puede ser incorrecto.">
            <a:extLst>
              <a:ext uri="{FF2B5EF4-FFF2-40B4-BE49-F238E27FC236}">
                <a16:creationId xmlns:a16="http://schemas.microsoft.com/office/drawing/2014/main" id="{1F9F7BFD-7075-56CA-59C2-E2B6D9239947}"/>
              </a:ext>
            </a:extLst>
          </p:cNvPr>
          <p:cNvPicPr>
            <a:picLocks noChangeAspect="1"/>
          </p:cNvPicPr>
          <p:nvPr/>
        </p:nvPicPr>
        <p:blipFill>
          <a:blip r:embed="rId2"/>
          <a:stretch>
            <a:fillRect/>
          </a:stretch>
        </p:blipFill>
        <p:spPr>
          <a:xfrm>
            <a:off x="886630" y="1803795"/>
            <a:ext cx="10418739" cy="2748953"/>
          </a:xfrm>
          <a:prstGeom prst="rect">
            <a:avLst/>
          </a:prstGeom>
        </p:spPr>
      </p:pic>
    </p:spTree>
    <p:extLst>
      <p:ext uri="{BB962C8B-B14F-4D97-AF65-F5344CB8AC3E}">
        <p14:creationId xmlns:p14="http://schemas.microsoft.com/office/powerpoint/2010/main" val="10801293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F22F3-CB24-6E72-0F92-B679612C8A23}"/>
            </a:ext>
          </a:extLst>
        </p:cNvPr>
        <p:cNvGrpSpPr/>
        <p:nvPr/>
      </p:nvGrpSpPr>
      <p:grpSpPr>
        <a:xfrm>
          <a:off x="0" y="0"/>
          <a:ext cx="0" cy="0"/>
          <a:chOff x="0" y="0"/>
          <a:chExt cx="0" cy="0"/>
        </a:xfrm>
      </p:grpSpPr>
      <p:sp>
        <p:nvSpPr>
          <p:cNvPr id="6" name="Google Shape;141;p22">
            <a:extLst>
              <a:ext uri="{FF2B5EF4-FFF2-40B4-BE49-F238E27FC236}">
                <a16:creationId xmlns:a16="http://schemas.microsoft.com/office/drawing/2014/main" id="{7E5D3979-E7DA-21C1-C822-0FC879414636}"/>
              </a:ext>
            </a:extLst>
          </p:cNvPr>
          <p:cNvSpPr txBox="1">
            <a:spLocks/>
          </p:cNvSpPr>
          <p:nvPr/>
        </p:nvSpPr>
        <p:spPr>
          <a:xfrm>
            <a:off x="3806553" y="2523421"/>
            <a:ext cx="7917017" cy="1087504"/>
          </a:xfrm>
          <a:prstGeom prst="rect">
            <a:avLst/>
          </a:prstGeom>
          <a:noFill/>
          <a:ln>
            <a:noFill/>
          </a:ln>
        </p:spPr>
        <p:txBody>
          <a:bodyPr spcFirstLastPara="1" vert="horz" wrap="square" lIns="90099" tIns="45033" rIns="90099" bIns="45033"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3600" dirty="0">
                <a:solidFill>
                  <a:schemeClr val="bg1"/>
                </a:solidFill>
                <a:latin typeface="Verdana" panose="020B0604030504040204" pitchFamily="34" charset="0"/>
                <a:ea typeface="Verdana" panose="020B0604030504040204" pitchFamily="34" charset="0"/>
              </a:rPr>
              <a:t>Viceministerio de Política Criminal y Justicia Restaurativa</a:t>
            </a:r>
            <a:endParaRPr lang="es-MX" sz="3200" dirty="0">
              <a:solidFill>
                <a:schemeClr val="bg1"/>
              </a:solidFill>
              <a:latin typeface="Verdana" panose="020B0604030504040204" pitchFamily="34" charset="0"/>
              <a:ea typeface="Verdana" panose="020B0604030504040204" pitchFamily="34" charset="0"/>
              <a:cs typeface="Work Sans Medium"/>
              <a:sym typeface="Work Sans Medium"/>
            </a:endParaRPr>
          </a:p>
        </p:txBody>
      </p:sp>
      <p:sp>
        <p:nvSpPr>
          <p:cNvPr id="7" name="Google Shape;142;p22">
            <a:extLst>
              <a:ext uri="{FF2B5EF4-FFF2-40B4-BE49-F238E27FC236}">
                <a16:creationId xmlns:a16="http://schemas.microsoft.com/office/drawing/2014/main" id="{414C90C2-5B06-8043-3221-768E05E13C6B}"/>
              </a:ext>
            </a:extLst>
          </p:cNvPr>
          <p:cNvSpPr txBox="1">
            <a:spLocks/>
          </p:cNvSpPr>
          <p:nvPr/>
        </p:nvSpPr>
        <p:spPr>
          <a:xfrm>
            <a:off x="120723" y="2765056"/>
            <a:ext cx="3558876" cy="845869"/>
          </a:xfrm>
          <a:prstGeom prst="rect">
            <a:avLst/>
          </a:prstGeom>
          <a:noFill/>
          <a:ln>
            <a:noFill/>
          </a:ln>
        </p:spPr>
        <p:txBody>
          <a:bodyPr spcFirstLastPara="1" vert="horz" wrap="square" lIns="90099" tIns="45033" rIns="90099" bIns="45033" rtlCol="0" anchor="ctr" anchorCtr="0">
            <a:noAutofit/>
          </a:bodyPr>
          <a:lstStyle>
            <a:lvl1pPr algn="l" defTabSz="695950" rtl="0" eaLnBrk="1" latinLnBrk="0" hangingPunct="1">
              <a:lnSpc>
                <a:spcPct val="90000"/>
              </a:lnSpc>
              <a:spcBef>
                <a:spcPct val="0"/>
              </a:spcBef>
              <a:buNone/>
              <a:defRPr sz="3349" kern="1200">
                <a:solidFill>
                  <a:schemeClr val="tx1"/>
                </a:solidFill>
                <a:latin typeface="+mj-lt"/>
                <a:ea typeface="+mj-ea"/>
                <a:cs typeface="+mj-cs"/>
              </a:defRPr>
            </a:lvl1pPr>
          </a:lstStyle>
          <a:p>
            <a:pPr algn="r">
              <a:spcBef>
                <a:spcPts val="0"/>
              </a:spcBef>
              <a:buSzPts val="1400"/>
            </a:pPr>
            <a:r>
              <a:rPr lang="es-CO" sz="9460" b="1" dirty="0">
                <a:solidFill>
                  <a:schemeClr val="bg1"/>
                </a:solidFill>
                <a:latin typeface="Montserrat ExtraBold" pitchFamily="2" charset="77"/>
                <a:ea typeface="Work Sans"/>
                <a:cs typeface="Work Sans"/>
                <a:sym typeface="Work Sans"/>
              </a:rPr>
              <a:t>02</a:t>
            </a:r>
            <a:endParaRPr lang="es-CO" sz="9460" b="1" dirty="0">
              <a:solidFill>
                <a:schemeClr val="bg1"/>
              </a:solidFill>
              <a:latin typeface="Work Sans"/>
              <a:ea typeface="Work Sans"/>
              <a:cs typeface="Work Sans"/>
              <a:sym typeface="Work Sans"/>
            </a:endParaRPr>
          </a:p>
        </p:txBody>
      </p:sp>
    </p:spTree>
    <p:extLst>
      <p:ext uri="{BB962C8B-B14F-4D97-AF65-F5344CB8AC3E}">
        <p14:creationId xmlns:p14="http://schemas.microsoft.com/office/powerpoint/2010/main" val="4563819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EF850-7E26-A2A1-6B57-44D903AEBAA1}"/>
            </a:ext>
          </a:extLst>
        </p:cNvPr>
        <p:cNvGrpSpPr/>
        <p:nvPr/>
      </p:nvGrpSpPr>
      <p:grpSpPr>
        <a:xfrm>
          <a:off x="0" y="0"/>
          <a:ext cx="0" cy="0"/>
          <a:chOff x="0" y="0"/>
          <a:chExt cx="0" cy="0"/>
        </a:xfrm>
      </p:grpSpPr>
      <p:sp>
        <p:nvSpPr>
          <p:cNvPr id="3" name="Google Shape;141;p22">
            <a:extLst>
              <a:ext uri="{FF2B5EF4-FFF2-40B4-BE49-F238E27FC236}">
                <a16:creationId xmlns:a16="http://schemas.microsoft.com/office/drawing/2014/main" id="{FA61297D-0A8D-CC44-E9A3-8B575EA0C6DF}"/>
              </a:ext>
            </a:extLst>
          </p:cNvPr>
          <p:cNvSpPr txBox="1">
            <a:spLocks/>
          </p:cNvSpPr>
          <p:nvPr/>
        </p:nvSpPr>
        <p:spPr>
          <a:xfrm>
            <a:off x="3689026" y="2342121"/>
            <a:ext cx="7543318" cy="1087504"/>
          </a:xfrm>
          <a:prstGeom prst="rect">
            <a:avLst/>
          </a:prstGeom>
          <a:noFill/>
          <a:ln>
            <a:noFill/>
          </a:ln>
        </p:spPr>
        <p:txBody>
          <a:bodyPr spcFirstLastPara="1" vert="horz" wrap="square" lIns="90099" tIns="45033" rIns="90099" bIns="45033"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2800" b="1" dirty="0">
                <a:latin typeface="Verdana" panose="020B0604030504040204" pitchFamily="34" charset="0"/>
                <a:ea typeface="Verdana" panose="020B0604030504040204" pitchFamily="34" charset="0"/>
              </a:rPr>
              <a:t>Dirección de Política Criminal y Penitenciaria</a:t>
            </a:r>
            <a:endParaRPr lang="es-MX" sz="2400" b="1" dirty="0">
              <a:solidFill>
                <a:srgbClr val="000000"/>
              </a:solidFill>
              <a:latin typeface="Verdana" panose="020B0604030504040204" pitchFamily="34" charset="0"/>
              <a:ea typeface="Verdana" panose="020B0604030504040204" pitchFamily="34" charset="0"/>
              <a:cs typeface="Work Sans Medium"/>
              <a:sym typeface="Work Sans Medium"/>
            </a:endParaRPr>
          </a:p>
        </p:txBody>
      </p:sp>
      <p:sp>
        <p:nvSpPr>
          <p:cNvPr id="4" name="Google Shape;142;p22">
            <a:extLst>
              <a:ext uri="{FF2B5EF4-FFF2-40B4-BE49-F238E27FC236}">
                <a16:creationId xmlns:a16="http://schemas.microsoft.com/office/drawing/2014/main" id="{105372F4-88C4-A2D3-BE8B-37376E65080C}"/>
              </a:ext>
            </a:extLst>
          </p:cNvPr>
          <p:cNvSpPr txBox="1">
            <a:spLocks/>
          </p:cNvSpPr>
          <p:nvPr/>
        </p:nvSpPr>
        <p:spPr>
          <a:xfrm>
            <a:off x="130150" y="2462939"/>
            <a:ext cx="3558876" cy="845869"/>
          </a:xfrm>
          <a:prstGeom prst="rect">
            <a:avLst/>
          </a:prstGeom>
          <a:noFill/>
          <a:ln>
            <a:noFill/>
          </a:ln>
        </p:spPr>
        <p:txBody>
          <a:bodyPr spcFirstLastPara="1" vert="horz" wrap="square" lIns="90099" tIns="45033" rIns="90099" bIns="45033" rtlCol="0" anchor="ctr" anchorCtr="0">
            <a:noAutofit/>
          </a:bodyPr>
          <a:lstStyle>
            <a:lvl1pPr algn="l" defTabSz="695950" rtl="0" eaLnBrk="1" latinLnBrk="0" hangingPunct="1">
              <a:lnSpc>
                <a:spcPct val="90000"/>
              </a:lnSpc>
              <a:spcBef>
                <a:spcPct val="0"/>
              </a:spcBef>
              <a:buNone/>
              <a:defRPr sz="3349" kern="1200">
                <a:solidFill>
                  <a:schemeClr val="tx1"/>
                </a:solidFill>
                <a:latin typeface="+mj-lt"/>
                <a:ea typeface="+mj-ea"/>
                <a:cs typeface="+mj-cs"/>
              </a:defRPr>
            </a:lvl1pPr>
          </a:lstStyle>
          <a:p>
            <a:pPr algn="r">
              <a:spcBef>
                <a:spcPts val="0"/>
              </a:spcBef>
              <a:buSzPts val="1400"/>
            </a:pPr>
            <a:r>
              <a:rPr lang="es-CO" sz="6600" b="1" dirty="0">
                <a:solidFill>
                  <a:schemeClr val="bg1">
                    <a:lumMod val="50000"/>
                  </a:schemeClr>
                </a:solidFill>
                <a:latin typeface="Montserrat ExtraBold" pitchFamily="2" charset="77"/>
                <a:ea typeface="Work Sans"/>
                <a:cs typeface="Work Sans"/>
                <a:sym typeface="Work Sans"/>
              </a:rPr>
              <a:t>d.</a:t>
            </a:r>
            <a:endParaRPr lang="es-CO" sz="6600" b="1" dirty="0">
              <a:solidFill>
                <a:srgbClr val="FFFFFF"/>
              </a:solidFill>
              <a:latin typeface="Work Sans"/>
              <a:ea typeface="Work Sans"/>
              <a:cs typeface="Work Sans"/>
              <a:sym typeface="Work Sans"/>
            </a:endParaRPr>
          </a:p>
        </p:txBody>
      </p:sp>
      <p:pic>
        <p:nvPicPr>
          <p:cNvPr id="5" name="Imagen 4">
            <a:extLst>
              <a:ext uri="{FF2B5EF4-FFF2-40B4-BE49-F238E27FC236}">
                <a16:creationId xmlns:a16="http://schemas.microsoft.com/office/drawing/2014/main" id="{991E9FC8-DAC8-BBB6-4EB0-642924AE4DB5}"/>
              </a:ext>
            </a:extLst>
          </p:cNvPr>
          <p:cNvPicPr>
            <a:picLocks noChangeAspect="1"/>
          </p:cNvPicPr>
          <p:nvPr/>
        </p:nvPicPr>
        <p:blipFill>
          <a:blip r:embed="rId2"/>
          <a:stretch>
            <a:fillRect/>
          </a:stretch>
        </p:blipFill>
        <p:spPr>
          <a:xfrm>
            <a:off x="2582220" y="3812465"/>
            <a:ext cx="7027560" cy="678992"/>
          </a:xfrm>
          <a:prstGeom prst="rect">
            <a:avLst/>
          </a:prstGeom>
        </p:spPr>
      </p:pic>
    </p:spTree>
    <p:extLst>
      <p:ext uri="{BB962C8B-B14F-4D97-AF65-F5344CB8AC3E}">
        <p14:creationId xmlns:p14="http://schemas.microsoft.com/office/powerpoint/2010/main" val="12822612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B9FFAB-C80A-540B-F791-0A18524B0D5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E32E789-6FE1-0C05-C06E-79036C81567B}"/>
              </a:ext>
            </a:extLst>
          </p:cNvPr>
          <p:cNvSpPr txBox="1"/>
          <p:nvPr/>
        </p:nvSpPr>
        <p:spPr>
          <a:xfrm>
            <a:off x="0" y="6581001"/>
            <a:ext cx="4447889" cy="276999"/>
          </a:xfrm>
          <a:prstGeom prst="rect">
            <a:avLst/>
          </a:prstGeom>
          <a:noFill/>
        </p:spPr>
        <p:txBody>
          <a:bodyPr wrap="square" rtlCol="0">
            <a:spAutoFit/>
          </a:bodyPr>
          <a:lstStyle>
            <a:defPPr>
              <a:defRPr lang="es-CO"/>
            </a:defPPr>
            <a:lvl1pPr algn="r">
              <a:defRPr sz="1200" b="0">
                <a:solidFill>
                  <a:schemeClr val="tx2"/>
                </a:solidFill>
                <a:latin typeface="Segoe UI Emoji" panose="020B0502040204020203" pitchFamily="34" charset="0"/>
                <a:ea typeface="Segoe UI Emoji" panose="020B0502040204020203" pitchFamily="34" charset="0"/>
              </a:defRPr>
            </a:lvl1pPr>
          </a:lstStyle>
          <a:p>
            <a:pPr algn="l"/>
            <a:r>
              <a:rPr lang="es-CO" noProof="0"/>
              <a:t>Fuente: Plataforma Integrada de Inversión Pública PIIP</a:t>
            </a:r>
          </a:p>
        </p:txBody>
      </p:sp>
      <p:sp>
        <p:nvSpPr>
          <p:cNvPr id="5" name="Google Shape;141;p22">
            <a:extLst>
              <a:ext uri="{FF2B5EF4-FFF2-40B4-BE49-F238E27FC236}">
                <a16:creationId xmlns:a16="http://schemas.microsoft.com/office/drawing/2014/main" id="{6B9B8CD9-7724-0FB0-E25C-8501FC9B3766}"/>
              </a:ext>
            </a:extLst>
          </p:cNvPr>
          <p:cNvSpPr txBox="1">
            <a:spLocks/>
          </p:cNvSpPr>
          <p:nvPr/>
        </p:nvSpPr>
        <p:spPr>
          <a:xfrm>
            <a:off x="2324340" y="695319"/>
            <a:ext cx="7543318" cy="555083"/>
          </a:xfrm>
          <a:prstGeom prst="rect">
            <a:avLst/>
          </a:prstGeom>
          <a:noFill/>
          <a:ln>
            <a:noFill/>
          </a:ln>
        </p:spPr>
        <p:txBody>
          <a:bodyPr spcFirstLastPara="1" vert="horz" wrap="square" lIns="90099" tIns="45033" rIns="90099" bIns="45033"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800" b="1" dirty="0">
                <a:latin typeface="Verdana" panose="020B0604030504040204" pitchFamily="34" charset="0"/>
                <a:ea typeface="Verdana" panose="020B0604030504040204" pitchFamily="34" charset="0"/>
              </a:rPr>
              <a:t>Avance Físico y Financiero</a:t>
            </a:r>
            <a:endParaRPr lang="es-MX" sz="2400" b="1" dirty="0">
              <a:solidFill>
                <a:srgbClr val="000000"/>
              </a:solidFill>
              <a:latin typeface="Verdana" panose="020B0604030504040204" pitchFamily="34" charset="0"/>
              <a:ea typeface="Verdana" panose="020B0604030504040204" pitchFamily="34" charset="0"/>
              <a:cs typeface="Work Sans Medium"/>
              <a:sym typeface="Work Sans Medium"/>
            </a:endParaRPr>
          </a:p>
        </p:txBody>
      </p:sp>
      <p:pic>
        <p:nvPicPr>
          <p:cNvPr id="6" name="Imagen 5" descr="Calendario&#10;&#10;El contenido generado por IA puede ser incorrecto.">
            <a:extLst>
              <a:ext uri="{FF2B5EF4-FFF2-40B4-BE49-F238E27FC236}">
                <a16:creationId xmlns:a16="http://schemas.microsoft.com/office/drawing/2014/main" id="{2480D914-1463-54EB-C32C-7FA215AF415F}"/>
              </a:ext>
            </a:extLst>
          </p:cNvPr>
          <p:cNvPicPr>
            <a:picLocks noChangeAspect="1"/>
          </p:cNvPicPr>
          <p:nvPr/>
        </p:nvPicPr>
        <p:blipFill>
          <a:blip r:embed="rId2"/>
          <a:stretch>
            <a:fillRect/>
          </a:stretch>
        </p:blipFill>
        <p:spPr>
          <a:xfrm>
            <a:off x="517069" y="1527401"/>
            <a:ext cx="11157861" cy="5053600"/>
          </a:xfrm>
          <a:prstGeom prst="rect">
            <a:avLst/>
          </a:prstGeom>
        </p:spPr>
      </p:pic>
    </p:spTree>
    <p:extLst>
      <p:ext uri="{BB962C8B-B14F-4D97-AF65-F5344CB8AC3E}">
        <p14:creationId xmlns:p14="http://schemas.microsoft.com/office/powerpoint/2010/main" val="21344924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69A74-753B-C7D4-E391-28C9D11C74A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4633C1E-04B5-E3C0-E2BB-1794FF865F68}"/>
              </a:ext>
            </a:extLst>
          </p:cNvPr>
          <p:cNvSpPr txBox="1"/>
          <p:nvPr/>
        </p:nvSpPr>
        <p:spPr>
          <a:xfrm>
            <a:off x="0" y="6581001"/>
            <a:ext cx="4447889" cy="276999"/>
          </a:xfrm>
          <a:prstGeom prst="rect">
            <a:avLst/>
          </a:prstGeom>
          <a:noFill/>
        </p:spPr>
        <p:txBody>
          <a:bodyPr wrap="square" rtlCol="0">
            <a:spAutoFit/>
          </a:bodyPr>
          <a:lstStyle>
            <a:defPPr>
              <a:defRPr lang="es-CO"/>
            </a:defPPr>
            <a:lvl1pPr algn="r">
              <a:defRPr sz="1200" b="0">
                <a:solidFill>
                  <a:schemeClr val="tx2"/>
                </a:solidFill>
                <a:latin typeface="Segoe UI Emoji" panose="020B0502040204020203" pitchFamily="34" charset="0"/>
                <a:ea typeface="Segoe UI Emoji" panose="020B0502040204020203" pitchFamily="34" charset="0"/>
              </a:defRPr>
            </a:lvl1pPr>
          </a:lstStyle>
          <a:p>
            <a:pPr algn="l"/>
            <a:r>
              <a:rPr lang="es-CO" noProof="0"/>
              <a:t>Fuente: Plataforma Integrada de Inversión Pública PIIP</a:t>
            </a:r>
          </a:p>
        </p:txBody>
      </p:sp>
      <p:sp>
        <p:nvSpPr>
          <p:cNvPr id="5" name="Google Shape;141;p22">
            <a:extLst>
              <a:ext uri="{FF2B5EF4-FFF2-40B4-BE49-F238E27FC236}">
                <a16:creationId xmlns:a16="http://schemas.microsoft.com/office/drawing/2014/main" id="{F13718A6-F012-FA34-912E-CD7376D12191}"/>
              </a:ext>
            </a:extLst>
          </p:cNvPr>
          <p:cNvSpPr txBox="1">
            <a:spLocks/>
          </p:cNvSpPr>
          <p:nvPr/>
        </p:nvSpPr>
        <p:spPr>
          <a:xfrm>
            <a:off x="2324341" y="778300"/>
            <a:ext cx="7543318" cy="555083"/>
          </a:xfrm>
          <a:prstGeom prst="rect">
            <a:avLst/>
          </a:prstGeom>
          <a:noFill/>
          <a:ln>
            <a:noFill/>
          </a:ln>
        </p:spPr>
        <p:txBody>
          <a:bodyPr spcFirstLastPara="1" vert="horz" wrap="square" lIns="90099" tIns="45033" rIns="90099" bIns="45033"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800" b="1" dirty="0">
                <a:latin typeface="Verdana" panose="020B0604030504040204" pitchFamily="34" charset="0"/>
                <a:ea typeface="Verdana" panose="020B0604030504040204" pitchFamily="34" charset="0"/>
              </a:rPr>
              <a:t>Regionalización</a:t>
            </a:r>
            <a:endParaRPr lang="es-MX" sz="2400" b="1" dirty="0">
              <a:solidFill>
                <a:srgbClr val="000000"/>
              </a:solidFill>
              <a:latin typeface="Verdana" panose="020B0604030504040204" pitchFamily="34" charset="0"/>
              <a:ea typeface="Verdana" panose="020B0604030504040204" pitchFamily="34" charset="0"/>
              <a:cs typeface="Work Sans Medium"/>
              <a:sym typeface="Work Sans Medium"/>
            </a:endParaRPr>
          </a:p>
        </p:txBody>
      </p:sp>
      <p:pic>
        <p:nvPicPr>
          <p:cNvPr id="4" name="Imagen 3" descr="Tabla&#10;&#10;El contenido generado por IA puede ser incorrecto.">
            <a:extLst>
              <a:ext uri="{FF2B5EF4-FFF2-40B4-BE49-F238E27FC236}">
                <a16:creationId xmlns:a16="http://schemas.microsoft.com/office/drawing/2014/main" id="{BBBD473A-B6B5-6F99-6348-CBC176E7432C}"/>
              </a:ext>
            </a:extLst>
          </p:cNvPr>
          <p:cNvPicPr>
            <a:picLocks noChangeAspect="1"/>
          </p:cNvPicPr>
          <p:nvPr/>
        </p:nvPicPr>
        <p:blipFill>
          <a:blip r:embed="rId2"/>
          <a:stretch>
            <a:fillRect/>
          </a:stretch>
        </p:blipFill>
        <p:spPr>
          <a:xfrm>
            <a:off x="1274296" y="1509296"/>
            <a:ext cx="9643408" cy="4719880"/>
          </a:xfrm>
          <a:prstGeom prst="rect">
            <a:avLst/>
          </a:prstGeom>
        </p:spPr>
      </p:pic>
    </p:spTree>
    <p:extLst>
      <p:ext uri="{BB962C8B-B14F-4D97-AF65-F5344CB8AC3E}">
        <p14:creationId xmlns:p14="http://schemas.microsoft.com/office/powerpoint/2010/main" val="20905012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7EFF21-BE3C-4500-A8E1-07537B8D3FD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660B47A-E8E6-9699-D1EE-74F433649C23}"/>
              </a:ext>
            </a:extLst>
          </p:cNvPr>
          <p:cNvSpPr txBox="1"/>
          <p:nvPr/>
        </p:nvSpPr>
        <p:spPr>
          <a:xfrm>
            <a:off x="0" y="6581001"/>
            <a:ext cx="4447889" cy="276999"/>
          </a:xfrm>
          <a:prstGeom prst="rect">
            <a:avLst/>
          </a:prstGeom>
          <a:noFill/>
        </p:spPr>
        <p:txBody>
          <a:bodyPr wrap="square" rtlCol="0">
            <a:spAutoFit/>
          </a:bodyPr>
          <a:lstStyle>
            <a:defPPr>
              <a:defRPr lang="es-CO"/>
            </a:defPPr>
            <a:lvl1pPr algn="r">
              <a:defRPr sz="1200" b="0">
                <a:solidFill>
                  <a:schemeClr val="tx2"/>
                </a:solidFill>
                <a:latin typeface="Segoe UI Emoji" panose="020B0502040204020203" pitchFamily="34" charset="0"/>
                <a:ea typeface="Segoe UI Emoji" panose="020B0502040204020203" pitchFamily="34" charset="0"/>
              </a:defRPr>
            </a:lvl1pPr>
          </a:lstStyle>
          <a:p>
            <a:pPr algn="l"/>
            <a:r>
              <a:rPr lang="es-CO" noProof="0"/>
              <a:t>Fuente: Plataforma Integrada de Inversión Pública PIIP</a:t>
            </a:r>
          </a:p>
        </p:txBody>
      </p:sp>
      <p:sp>
        <p:nvSpPr>
          <p:cNvPr id="5" name="Google Shape;141;p22">
            <a:extLst>
              <a:ext uri="{FF2B5EF4-FFF2-40B4-BE49-F238E27FC236}">
                <a16:creationId xmlns:a16="http://schemas.microsoft.com/office/drawing/2014/main" id="{5B0B5CD9-028F-A4DD-C2FC-75F2E141A8C4}"/>
              </a:ext>
            </a:extLst>
          </p:cNvPr>
          <p:cNvSpPr txBox="1">
            <a:spLocks/>
          </p:cNvSpPr>
          <p:nvPr/>
        </p:nvSpPr>
        <p:spPr>
          <a:xfrm>
            <a:off x="2324340" y="872997"/>
            <a:ext cx="7543318" cy="555083"/>
          </a:xfrm>
          <a:prstGeom prst="rect">
            <a:avLst/>
          </a:prstGeom>
          <a:noFill/>
          <a:ln>
            <a:noFill/>
          </a:ln>
        </p:spPr>
        <p:txBody>
          <a:bodyPr spcFirstLastPara="1" vert="horz" wrap="square" lIns="90099" tIns="45033" rIns="90099" bIns="45033"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800" b="1" dirty="0">
                <a:solidFill>
                  <a:schemeClr val="accent1">
                    <a:lumMod val="50000"/>
                  </a:schemeClr>
                </a:solidFill>
                <a:latin typeface="Verdana" panose="020B0604030504040204" pitchFamily="34" charset="0"/>
                <a:ea typeface="Verdana" panose="020B0604030504040204" pitchFamily="34" charset="0"/>
              </a:rPr>
              <a:t>Políticas Transversales</a:t>
            </a:r>
            <a:endParaRPr lang="es-MX" sz="2400" b="1" dirty="0">
              <a:solidFill>
                <a:schemeClr val="accent1">
                  <a:lumMod val="50000"/>
                </a:schemeClr>
              </a:solidFill>
              <a:latin typeface="Verdana" panose="020B0604030504040204" pitchFamily="34" charset="0"/>
              <a:ea typeface="Verdana" panose="020B0604030504040204" pitchFamily="34" charset="0"/>
              <a:cs typeface="Work Sans Medium"/>
              <a:sym typeface="Work Sans Medium"/>
            </a:endParaRPr>
          </a:p>
        </p:txBody>
      </p:sp>
      <p:pic>
        <p:nvPicPr>
          <p:cNvPr id="4" name="Imagen 3" descr="Tabla&#10;&#10;El contenido generado por IA puede ser incorrecto.">
            <a:extLst>
              <a:ext uri="{FF2B5EF4-FFF2-40B4-BE49-F238E27FC236}">
                <a16:creationId xmlns:a16="http://schemas.microsoft.com/office/drawing/2014/main" id="{C44B50D0-E76D-1B0F-F3C7-199A68D706F9}"/>
              </a:ext>
            </a:extLst>
          </p:cNvPr>
          <p:cNvPicPr>
            <a:picLocks noChangeAspect="1"/>
          </p:cNvPicPr>
          <p:nvPr/>
        </p:nvPicPr>
        <p:blipFill>
          <a:blip r:embed="rId2"/>
          <a:stretch>
            <a:fillRect/>
          </a:stretch>
        </p:blipFill>
        <p:spPr>
          <a:xfrm>
            <a:off x="679488" y="1620040"/>
            <a:ext cx="10833023" cy="3617919"/>
          </a:xfrm>
          <a:prstGeom prst="rect">
            <a:avLst/>
          </a:prstGeom>
        </p:spPr>
      </p:pic>
    </p:spTree>
    <p:extLst>
      <p:ext uri="{BB962C8B-B14F-4D97-AF65-F5344CB8AC3E}">
        <p14:creationId xmlns:p14="http://schemas.microsoft.com/office/powerpoint/2010/main" val="671879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41;p22">
            <a:extLst>
              <a:ext uri="{FF2B5EF4-FFF2-40B4-BE49-F238E27FC236}">
                <a16:creationId xmlns:a16="http://schemas.microsoft.com/office/drawing/2014/main" id="{6AF63A08-5C50-7877-DB40-7F15513850BF}"/>
              </a:ext>
            </a:extLst>
          </p:cNvPr>
          <p:cNvSpPr txBox="1">
            <a:spLocks/>
          </p:cNvSpPr>
          <p:nvPr/>
        </p:nvSpPr>
        <p:spPr>
          <a:xfrm>
            <a:off x="2947881" y="2245868"/>
            <a:ext cx="7543318" cy="1087504"/>
          </a:xfrm>
          <a:prstGeom prst="rect">
            <a:avLst/>
          </a:prstGeom>
          <a:noFill/>
          <a:ln>
            <a:noFill/>
          </a:ln>
        </p:spPr>
        <p:txBody>
          <a:bodyPr spcFirstLastPara="1" vert="horz" wrap="square" lIns="90099" tIns="45033" rIns="90099" bIns="45033"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2800" b="1" dirty="0">
                <a:latin typeface="Verdana" panose="020B0604030504040204" pitchFamily="34" charset="0"/>
                <a:ea typeface="Verdana" panose="020B0604030504040204" pitchFamily="34" charset="0"/>
              </a:rPr>
              <a:t>Dirección de Desarrollo del Derecho y del Ordenamiento Jurídico</a:t>
            </a:r>
            <a:endParaRPr lang="es-MX" sz="2400" b="1" dirty="0">
              <a:solidFill>
                <a:srgbClr val="000000"/>
              </a:solidFill>
              <a:latin typeface="Verdana" panose="020B0604030504040204" pitchFamily="34" charset="0"/>
              <a:ea typeface="Verdana" panose="020B0604030504040204" pitchFamily="34" charset="0"/>
              <a:cs typeface="Work Sans Medium"/>
              <a:sym typeface="Work Sans Medium"/>
            </a:endParaRPr>
          </a:p>
        </p:txBody>
      </p:sp>
      <p:sp>
        <p:nvSpPr>
          <p:cNvPr id="4" name="Google Shape;142;p22">
            <a:extLst>
              <a:ext uri="{FF2B5EF4-FFF2-40B4-BE49-F238E27FC236}">
                <a16:creationId xmlns:a16="http://schemas.microsoft.com/office/drawing/2014/main" id="{AE711338-3609-A3EC-CBCD-8EB5B3FE6A2D}"/>
              </a:ext>
            </a:extLst>
          </p:cNvPr>
          <p:cNvSpPr txBox="1">
            <a:spLocks/>
          </p:cNvSpPr>
          <p:nvPr/>
        </p:nvSpPr>
        <p:spPr>
          <a:xfrm>
            <a:off x="-610995" y="2366686"/>
            <a:ext cx="3558876" cy="845869"/>
          </a:xfrm>
          <a:prstGeom prst="rect">
            <a:avLst/>
          </a:prstGeom>
          <a:noFill/>
          <a:ln>
            <a:noFill/>
          </a:ln>
        </p:spPr>
        <p:txBody>
          <a:bodyPr spcFirstLastPara="1" vert="horz" wrap="square" lIns="90099" tIns="45033" rIns="90099" bIns="45033" rtlCol="0" anchor="ctr" anchorCtr="0">
            <a:noAutofit/>
          </a:bodyPr>
          <a:lstStyle>
            <a:lvl1pPr algn="l" defTabSz="695950" rtl="0" eaLnBrk="1" latinLnBrk="0" hangingPunct="1">
              <a:lnSpc>
                <a:spcPct val="90000"/>
              </a:lnSpc>
              <a:spcBef>
                <a:spcPct val="0"/>
              </a:spcBef>
              <a:buNone/>
              <a:defRPr sz="3349" kern="1200">
                <a:solidFill>
                  <a:schemeClr val="tx1"/>
                </a:solidFill>
                <a:latin typeface="+mj-lt"/>
                <a:ea typeface="+mj-ea"/>
                <a:cs typeface="+mj-cs"/>
              </a:defRPr>
            </a:lvl1pPr>
          </a:lstStyle>
          <a:p>
            <a:pPr algn="r">
              <a:spcBef>
                <a:spcPts val="0"/>
              </a:spcBef>
              <a:buSzPts val="1400"/>
            </a:pPr>
            <a:r>
              <a:rPr lang="es-CO" sz="6600" b="1" dirty="0">
                <a:solidFill>
                  <a:schemeClr val="bg1">
                    <a:lumMod val="50000"/>
                  </a:schemeClr>
                </a:solidFill>
                <a:latin typeface="Montserrat ExtraBold" pitchFamily="2" charset="77"/>
                <a:ea typeface="Work Sans"/>
                <a:cs typeface="Work Sans"/>
                <a:sym typeface="Work Sans"/>
              </a:rPr>
              <a:t>a.</a:t>
            </a:r>
            <a:endParaRPr lang="es-CO" sz="6600" b="1" dirty="0">
              <a:solidFill>
                <a:srgbClr val="FFFFFF"/>
              </a:solidFill>
              <a:latin typeface="Work Sans"/>
              <a:ea typeface="Work Sans"/>
              <a:cs typeface="Work Sans"/>
              <a:sym typeface="Work Sans"/>
            </a:endParaRPr>
          </a:p>
        </p:txBody>
      </p:sp>
      <p:pic>
        <p:nvPicPr>
          <p:cNvPr id="5" name="Imagen 4">
            <a:extLst>
              <a:ext uri="{FF2B5EF4-FFF2-40B4-BE49-F238E27FC236}">
                <a16:creationId xmlns:a16="http://schemas.microsoft.com/office/drawing/2014/main" id="{1C968B94-579D-4F1D-854D-D929F498824F}"/>
              </a:ext>
            </a:extLst>
          </p:cNvPr>
          <p:cNvPicPr>
            <a:picLocks noChangeAspect="1"/>
          </p:cNvPicPr>
          <p:nvPr/>
        </p:nvPicPr>
        <p:blipFill>
          <a:blip r:embed="rId2"/>
          <a:stretch>
            <a:fillRect/>
          </a:stretch>
        </p:blipFill>
        <p:spPr>
          <a:xfrm>
            <a:off x="2071416" y="3990158"/>
            <a:ext cx="8049168" cy="947601"/>
          </a:xfrm>
          <a:prstGeom prst="rect">
            <a:avLst/>
          </a:prstGeom>
        </p:spPr>
      </p:pic>
    </p:spTree>
    <p:extLst>
      <p:ext uri="{BB962C8B-B14F-4D97-AF65-F5344CB8AC3E}">
        <p14:creationId xmlns:p14="http://schemas.microsoft.com/office/powerpoint/2010/main" val="8532794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F1CA00-FFC9-7585-E8EE-F7468109CE6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186E9D6-0680-D585-865C-089156CDAB82}"/>
              </a:ext>
            </a:extLst>
          </p:cNvPr>
          <p:cNvSpPr txBox="1"/>
          <p:nvPr/>
        </p:nvSpPr>
        <p:spPr>
          <a:xfrm>
            <a:off x="0" y="6581001"/>
            <a:ext cx="4447889" cy="276999"/>
          </a:xfrm>
          <a:prstGeom prst="rect">
            <a:avLst/>
          </a:prstGeom>
          <a:noFill/>
        </p:spPr>
        <p:txBody>
          <a:bodyPr wrap="square" rtlCol="0">
            <a:spAutoFit/>
          </a:bodyPr>
          <a:lstStyle>
            <a:defPPr>
              <a:defRPr lang="es-CO"/>
            </a:defPPr>
            <a:lvl1pPr algn="r">
              <a:defRPr sz="1200" b="0">
                <a:solidFill>
                  <a:schemeClr val="tx2"/>
                </a:solidFill>
                <a:latin typeface="Segoe UI Emoji" panose="020B0502040204020203" pitchFamily="34" charset="0"/>
                <a:ea typeface="Segoe UI Emoji" panose="020B0502040204020203" pitchFamily="34" charset="0"/>
              </a:defRPr>
            </a:lvl1pPr>
          </a:lstStyle>
          <a:p>
            <a:pPr algn="l"/>
            <a:r>
              <a:rPr lang="es-CO" noProof="0"/>
              <a:t>Fuente: Plataforma Integrada de Inversión Pública PIIP</a:t>
            </a:r>
          </a:p>
        </p:txBody>
      </p:sp>
      <p:sp>
        <p:nvSpPr>
          <p:cNvPr id="5" name="Google Shape;141;p22">
            <a:extLst>
              <a:ext uri="{FF2B5EF4-FFF2-40B4-BE49-F238E27FC236}">
                <a16:creationId xmlns:a16="http://schemas.microsoft.com/office/drawing/2014/main" id="{CC76B094-D2E3-3302-0D89-5F71C95014E0}"/>
              </a:ext>
            </a:extLst>
          </p:cNvPr>
          <p:cNvSpPr txBox="1">
            <a:spLocks/>
          </p:cNvSpPr>
          <p:nvPr/>
        </p:nvSpPr>
        <p:spPr>
          <a:xfrm>
            <a:off x="1291085" y="554606"/>
            <a:ext cx="9609826" cy="555083"/>
          </a:xfrm>
          <a:prstGeom prst="rect">
            <a:avLst/>
          </a:prstGeom>
          <a:noFill/>
          <a:ln>
            <a:noFill/>
          </a:ln>
        </p:spPr>
        <p:txBody>
          <a:bodyPr spcFirstLastPara="1" vert="horz" wrap="square" lIns="90099" tIns="45033" rIns="90099" bIns="45033"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800" b="1" dirty="0">
                <a:solidFill>
                  <a:schemeClr val="accent1">
                    <a:lumMod val="50000"/>
                  </a:schemeClr>
                </a:solidFill>
                <a:latin typeface="Verdana" panose="020B0604030504040204" pitchFamily="34" charset="0"/>
                <a:ea typeface="Verdana" panose="020B0604030504040204" pitchFamily="34" charset="0"/>
              </a:rPr>
              <a:t>Iniciativas Plan Plurianual de Inversiones PPI</a:t>
            </a:r>
            <a:endParaRPr lang="es-MX" sz="2400" b="1" dirty="0">
              <a:solidFill>
                <a:schemeClr val="accent1">
                  <a:lumMod val="50000"/>
                </a:schemeClr>
              </a:solidFill>
              <a:latin typeface="Verdana" panose="020B0604030504040204" pitchFamily="34" charset="0"/>
              <a:ea typeface="Verdana" panose="020B0604030504040204" pitchFamily="34" charset="0"/>
              <a:cs typeface="Work Sans Medium"/>
              <a:sym typeface="Work Sans Medium"/>
            </a:endParaRPr>
          </a:p>
        </p:txBody>
      </p:sp>
      <p:pic>
        <p:nvPicPr>
          <p:cNvPr id="4" name="Imagen 3" descr="Tabla&#10;&#10;El contenido generado por IA puede ser incorrecto.">
            <a:extLst>
              <a:ext uri="{FF2B5EF4-FFF2-40B4-BE49-F238E27FC236}">
                <a16:creationId xmlns:a16="http://schemas.microsoft.com/office/drawing/2014/main" id="{8485A00B-489D-0783-1870-1AC3824064FC}"/>
              </a:ext>
            </a:extLst>
          </p:cNvPr>
          <p:cNvPicPr>
            <a:picLocks noChangeAspect="1"/>
          </p:cNvPicPr>
          <p:nvPr/>
        </p:nvPicPr>
        <p:blipFill>
          <a:blip r:embed="rId2"/>
          <a:stretch>
            <a:fillRect/>
          </a:stretch>
        </p:blipFill>
        <p:spPr>
          <a:xfrm>
            <a:off x="2109873" y="1109689"/>
            <a:ext cx="7972251" cy="5471312"/>
          </a:xfrm>
          <a:prstGeom prst="rect">
            <a:avLst/>
          </a:prstGeom>
        </p:spPr>
      </p:pic>
    </p:spTree>
    <p:extLst>
      <p:ext uri="{BB962C8B-B14F-4D97-AF65-F5344CB8AC3E}">
        <p14:creationId xmlns:p14="http://schemas.microsoft.com/office/powerpoint/2010/main" val="36645177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1C027D-5C6F-4086-E108-F1750F6FBABC}"/>
            </a:ext>
          </a:extLst>
        </p:cNvPr>
        <p:cNvGrpSpPr/>
        <p:nvPr/>
      </p:nvGrpSpPr>
      <p:grpSpPr>
        <a:xfrm>
          <a:off x="0" y="0"/>
          <a:ext cx="0" cy="0"/>
          <a:chOff x="0" y="0"/>
          <a:chExt cx="0" cy="0"/>
        </a:xfrm>
      </p:grpSpPr>
      <p:sp>
        <p:nvSpPr>
          <p:cNvPr id="3" name="Google Shape;141;p22">
            <a:extLst>
              <a:ext uri="{FF2B5EF4-FFF2-40B4-BE49-F238E27FC236}">
                <a16:creationId xmlns:a16="http://schemas.microsoft.com/office/drawing/2014/main" id="{709D7859-B738-8448-F6BF-EF78076CB22E}"/>
              </a:ext>
            </a:extLst>
          </p:cNvPr>
          <p:cNvSpPr txBox="1">
            <a:spLocks/>
          </p:cNvSpPr>
          <p:nvPr/>
        </p:nvSpPr>
        <p:spPr>
          <a:xfrm>
            <a:off x="3689026" y="2342121"/>
            <a:ext cx="7543318" cy="1087504"/>
          </a:xfrm>
          <a:prstGeom prst="rect">
            <a:avLst/>
          </a:prstGeom>
          <a:noFill/>
          <a:ln>
            <a:noFill/>
          </a:ln>
        </p:spPr>
        <p:txBody>
          <a:bodyPr spcFirstLastPara="1" vert="horz" wrap="square" lIns="90099" tIns="45033" rIns="90099" bIns="45033"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2800" b="1" dirty="0">
                <a:latin typeface="Verdana" panose="020B0604030504040204" pitchFamily="34" charset="0"/>
                <a:ea typeface="Verdana" panose="020B0604030504040204" pitchFamily="34" charset="0"/>
              </a:rPr>
              <a:t>Dirección de Política Criminal y Penitenciaria</a:t>
            </a:r>
            <a:endParaRPr lang="es-MX" sz="2400" b="1" dirty="0">
              <a:solidFill>
                <a:srgbClr val="000000"/>
              </a:solidFill>
              <a:latin typeface="Verdana" panose="020B0604030504040204" pitchFamily="34" charset="0"/>
              <a:ea typeface="Verdana" panose="020B0604030504040204" pitchFamily="34" charset="0"/>
              <a:cs typeface="Work Sans Medium"/>
              <a:sym typeface="Work Sans Medium"/>
            </a:endParaRPr>
          </a:p>
        </p:txBody>
      </p:sp>
      <p:sp>
        <p:nvSpPr>
          <p:cNvPr id="4" name="Google Shape;142;p22">
            <a:extLst>
              <a:ext uri="{FF2B5EF4-FFF2-40B4-BE49-F238E27FC236}">
                <a16:creationId xmlns:a16="http://schemas.microsoft.com/office/drawing/2014/main" id="{334D6013-C8A2-B22D-04B1-3D4B0C47B406}"/>
              </a:ext>
            </a:extLst>
          </p:cNvPr>
          <p:cNvSpPr txBox="1">
            <a:spLocks/>
          </p:cNvSpPr>
          <p:nvPr/>
        </p:nvSpPr>
        <p:spPr>
          <a:xfrm>
            <a:off x="130150" y="2462939"/>
            <a:ext cx="3558876" cy="845869"/>
          </a:xfrm>
          <a:prstGeom prst="rect">
            <a:avLst/>
          </a:prstGeom>
          <a:noFill/>
          <a:ln>
            <a:noFill/>
          </a:ln>
        </p:spPr>
        <p:txBody>
          <a:bodyPr spcFirstLastPara="1" vert="horz" wrap="square" lIns="90099" tIns="45033" rIns="90099" bIns="45033" rtlCol="0" anchor="ctr" anchorCtr="0">
            <a:noAutofit/>
          </a:bodyPr>
          <a:lstStyle>
            <a:lvl1pPr algn="l" defTabSz="695950" rtl="0" eaLnBrk="1" latinLnBrk="0" hangingPunct="1">
              <a:lnSpc>
                <a:spcPct val="90000"/>
              </a:lnSpc>
              <a:spcBef>
                <a:spcPct val="0"/>
              </a:spcBef>
              <a:buNone/>
              <a:defRPr sz="3349" kern="1200">
                <a:solidFill>
                  <a:schemeClr val="tx1"/>
                </a:solidFill>
                <a:latin typeface="+mj-lt"/>
                <a:ea typeface="+mj-ea"/>
                <a:cs typeface="+mj-cs"/>
              </a:defRPr>
            </a:lvl1pPr>
          </a:lstStyle>
          <a:p>
            <a:pPr algn="r">
              <a:spcBef>
                <a:spcPts val="0"/>
              </a:spcBef>
              <a:buSzPts val="1400"/>
            </a:pPr>
            <a:r>
              <a:rPr lang="es-CO" sz="6600" b="1" dirty="0">
                <a:solidFill>
                  <a:schemeClr val="bg1">
                    <a:lumMod val="50000"/>
                  </a:schemeClr>
                </a:solidFill>
                <a:latin typeface="Montserrat ExtraBold" pitchFamily="2" charset="77"/>
                <a:ea typeface="Work Sans"/>
                <a:cs typeface="Work Sans"/>
                <a:sym typeface="Work Sans"/>
              </a:rPr>
              <a:t>d.</a:t>
            </a:r>
            <a:endParaRPr lang="es-CO" sz="6600" b="1" dirty="0">
              <a:solidFill>
                <a:srgbClr val="FFFFFF"/>
              </a:solidFill>
              <a:latin typeface="Work Sans"/>
              <a:ea typeface="Work Sans"/>
              <a:cs typeface="Work Sans"/>
              <a:sym typeface="Work Sans"/>
            </a:endParaRPr>
          </a:p>
        </p:txBody>
      </p:sp>
      <p:pic>
        <p:nvPicPr>
          <p:cNvPr id="6" name="Imagen 5">
            <a:extLst>
              <a:ext uri="{FF2B5EF4-FFF2-40B4-BE49-F238E27FC236}">
                <a16:creationId xmlns:a16="http://schemas.microsoft.com/office/drawing/2014/main" id="{A93DB269-6FFF-64AE-D0C4-8C3F8579C0BE}"/>
              </a:ext>
            </a:extLst>
          </p:cNvPr>
          <p:cNvPicPr>
            <a:picLocks noChangeAspect="1"/>
          </p:cNvPicPr>
          <p:nvPr/>
        </p:nvPicPr>
        <p:blipFill>
          <a:blip r:embed="rId2"/>
          <a:stretch>
            <a:fillRect/>
          </a:stretch>
        </p:blipFill>
        <p:spPr>
          <a:xfrm>
            <a:off x="2580891" y="3890187"/>
            <a:ext cx="7030217" cy="634141"/>
          </a:xfrm>
          <a:prstGeom prst="rect">
            <a:avLst/>
          </a:prstGeom>
        </p:spPr>
      </p:pic>
    </p:spTree>
    <p:extLst>
      <p:ext uri="{BB962C8B-B14F-4D97-AF65-F5344CB8AC3E}">
        <p14:creationId xmlns:p14="http://schemas.microsoft.com/office/powerpoint/2010/main" val="12627596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ED3551-EB81-8191-E573-A6C9B19C957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EA9135C-5B66-8707-E474-BC1240DA3EFF}"/>
              </a:ext>
            </a:extLst>
          </p:cNvPr>
          <p:cNvSpPr txBox="1"/>
          <p:nvPr/>
        </p:nvSpPr>
        <p:spPr>
          <a:xfrm>
            <a:off x="0" y="6581001"/>
            <a:ext cx="4447889" cy="276999"/>
          </a:xfrm>
          <a:prstGeom prst="rect">
            <a:avLst/>
          </a:prstGeom>
          <a:noFill/>
        </p:spPr>
        <p:txBody>
          <a:bodyPr wrap="square" rtlCol="0">
            <a:spAutoFit/>
          </a:bodyPr>
          <a:lstStyle>
            <a:defPPr>
              <a:defRPr lang="es-CO"/>
            </a:defPPr>
            <a:lvl1pPr algn="r">
              <a:defRPr sz="1200" b="0">
                <a:solidFill>
                  <a:schemeClr val="tx2"/>
                </a:solidFill>
                <a:latin typeface="Segoe UI Emoji" panose="020B0502040204020203" pitchFamily="34" charset="0"/>
                <a:ea typeface="Segoe UI Emoji" panose="020B0502040204020203" pitchFamily="34" charset="0"/>
              </a:defRPr>
            </a:lvl1pPr>
          </a:lstStyle>
          <a:p>
            <a:pPr algn="l"/>
            <a:r>
              <a:rPr lang="es-CO" noProof="0"/>
              <a:t>Fuente: Plataforma Integrada de Inversión Pública PIIP</a:t>
            </a:r>
          </a:p>
        </p:txBody>
      </p:sp>
      <p:sp>
        <p:nvSpPr>
          <p:cNvPr id="5" name="Google Shape;141;p22">
            <a:extLst>
              <a:ext uri="{FF2B5EF4-FFF2-40B4-BE49-F238E27FC236}">
                <a16:creationId xmlns:a16="http://schemas.microsoft.com/office/drawing/2014/main" id="{8887F5C1-A4ED-C87F-2448-C0BE6027338E}"/>
              </a:ext>
            </a:extLst>
          </p:cNvPr>
          <p:cNvSpPr txBox="1">
            <a:spLocks/>
          </p:cNvSpPr>
          <p:nvPr/>
        </p:nvSpPr>
        <p:spPr>
          <a:xfrm>
            <a:off x="2324341" y="765901"/>
            <a:ext cx="7543318" cy="555083"/>
          </a:xfrm>
          <a:prstGeom prst="rect">
            <a:avLst/>
          </a:prstGeom>
          <a:noFill/>
          <a:ln>
            <a:noFill/>
          </a:ln>
        </p:spPr>
        <p:txBody>
          <a:bodyPr spcFirstLastPara="1" vert="horz" wrap="square" lIns="90099" tIns="45033" rIns="90099" bIns="45033"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800" b="1" dirty="0">
                <a:latin typeface="Verdana" panose="020B0604030504040204" pitchFamily="34" charset="0"/>
                <a:ea typeface="Verdana" panose="020B0604030504040204" pitchFamily="34" charset="0"/>
              </a:rPr>
              <a:t>Avance Físico y Financiero</a:t>
            </a:r>
            <a:endParaRPr lang="es-MX" sz="2400" b="1" dirty="0">
              <a:solidFill>
                <a:srgbClr val="000000"/>
              </a:solidFill>
              <a:latin typeface="Verdana" panose="020B0604030504040204" pitchFamily="34" charset="0"/>
              <a:ea typeface="Verdana" panose="020B0604030504040204" pitchFamily="34" charset="0"/>
              <a:cs typeface="Work Sans Medium"/>
              <a:sym typeface="Work Sans Medium"/>
            </a:endParaRPr>
          </a:p>
        </p:txBody>
      </p:sp>
      <p:pic>
        <p:nvPicPr>
          <p:cNvPr id="4" name="Imagen 3" descr="Tabla&#10;&#10;El contenido generado por IA puede ser incorrecto.">
            <a:extLst>
              <a:ext uri="{FF2B5EF4-FFF2-40B4-BE49-F238E27FC236}">
                <a16:creationId xmlns:a16="http://schemas.microsoft.com/office/drawing/2014/main" id="{A42157C0-8FEA-2D69-7FB5-1E48ED96B2AD}"/>
              </a:ext>
            </a:extLst>
          </p:cNvPr>
          <p:cNvPicPr>
            <a:picLocks noChangeAspect="1"/>
          </p:cNvPicPr>
          <p:nvPr/>
        </p:nvPicPr>
        <p:blipFill>
          <a:blip r:embed="rId2"/>
          <a:stretch>
            <a:fillRect/>
          </a:stretch>
        </p:blipFill>
        <p:spPr>
          <a:xfrm>
            <a:off x="669401" y="1320984"/>
            <a:ext cx="10853198" cy="5050749"/>
          </a:xfrm>
          <a:prstGeom prst="rect">
            <a:avLst/>
          </a:prstGeom>
        </p:spPr>
      </p:pic>
    </p:spTree>
    <p:extLst>
      <p:ext uri="{BB962C8B-B14F-4D97-AF65-F5344CB8AC3E}">
        <p14:creationId xmlns:p14="http://schemas.microsoft.com/office/powerpoint/2010/main" val="10412647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2A4B7-B112-4408-9D09-55D607FDCF2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7D64BD8-5D25-3EB5-C3D7-A852F7DFE04B}"/>
              </a:ext>
            </a:extLst>
          </p:cNvPr>
          <p:cNvSpPr txBox="1"/>
          <p:nvPr/>
        </p:nvSpPr>
        <p:spPr>
          <a:xfrm>
            <a:off x="0" y="6581001"/>
            <a:ext cx="4447889" cy="276999"/>
          </a:xfrm>
          <a:prstGeom prst="rect">
            <a:avLst/>
          </a:prstGeom>
          <a:noFill/>
        </p:spPr>
        <p:txBody>
          <a:bodyPr wrap="square" rtlCol="0">
            <a:spAutoFit/>
          </a:bodyPr>
          <a:lstStyle>
            <a:defPPr>
              <a:defRPr lang="es-CO"/>
            </a:defPPr>
            <a:lvl1pPr algn="r">
              <a:defRPr sz="1200" b="0">
                <a:solidFill>
                  <a:schemeClr val="tx2"/>
                </a:solidFill>
                <a:latin typeface="Segoe UI Emoji" panose="020B0502040204020203" pitchFamily="34" charset="0"/>
                <a:ea typeface="Segoe UI Emoji" panose="020B0502040204020203" pitchFamily="34" charset="0"/>
              </a:defRPr>
            </a:lvl1pPr>
          </a:lstStyle>
          <a:p>
            <a:pPr algn="l"/>
            <a:r>
              <a:rPr lang="es-CO" noProof="0"/>
              <a:t>Fuente: Plataforma Integrada de Inversión Pública PIIP</a:t>
            </a:r>
          </a:p>
        </p:txBody>
      </p:sp>
      <p:sp>
        <p:nvSpPr>
          <p:cNvPr id="5" name="Google Shape;141;p22">
            <a:extLst>
              <a:ext uri="{FF2B5EF4-FFF2-40B4-BE49-F238E27FC236}">
                <a16:creationId xmlns:a16="http://schemas.microsoft.com/office/drawing/2014/main" id="{3F1B8904-7D9E-B2EB-E23B-E27C6FA45B93}"/>
              </a:ext>
            </a:extLst>
          </p:cNvPr>
          <p:cNvSpPr txBox="1">
            <a:spLocks/>
          </p:cNvSpPr>
          <p:nvPr/>
        </p:nvSpPr>
        <p:spPr>
          <a:xfrm>
            <a:off x="2324341" y="628824"/>
            <a:ext cx="7543318" cy="555083"/>
          </a:xfrm>
          <a:prstGeom prst="rect">
            <a:avLst/>
          </a:prstGeom>
          <a:noFill/>
          <a:ln>
            <a:noFill/>
          </a:ln>
        </p:spPr>
        <p:txBody>
          <a:bodyPr spcFirstLastPara="1" vert="horz" wrap="square" lIns="90099" tIns="45033" rIns="90099" bIns="45033"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800" b="1" dirty="0">
                <a:latin typeface="Verdana" panose="020B0604030504040204" pitchFamily="34" charset="0"/>
                <a:ea typeface="Verdana" panose="020B0604030504040204" pitchFamily="34" charset="0"/>
              </a:rPr>
              <a:t>Regionalización</a:t>
            </a:r>
            <a:endParaRPr lang="es-MX" sz="2400" b="1" dirty="0">
              <a:solidFill>
                <a:srgbClr val="000000"/>
              </a:solidFill>
              <a:latin typeface="Verdana" panose="020B0604030504040204" pitchFamily="34" charset="0"/>
              <a:ea typeface="Verdana" panose="020B0604030504040204" pitchFamily="34" charset="0"/>
              <a:cs typeface="Work Sans Medium"/>
              <a:sym typeface="Work Sans Medium"/>
            </a:endParaRPr>
          </a:p>
        </p:txBody>
      </p:sp>
      <p:pic>
        <p:nvPicPr>
          <p:cNvPr id="6" name="Imagen 5" descr="Tabla&#10;&#10;El contenido generado por IA puede ser incorrecto.">
            <a:extLst>
              <a:ext uri="{FF2B5EF4-FFF2-40B4-BE49-F238E27FC236}">
                <a16:creationId xmlns:a16="http://schemas.microsoft.com/office/drawing/2014/main" id="{358817CE-95E5-2402-E35F-CAD0C6005BBE}"/>
              </a:ext>
            </a:extLst>
          </p:cNvPr>
          <p:cNvPicPr>
            <a:picLocks noChangeAspect="1"/>
          </p:cNvPicPr>
          <p:nvPr/>
        </p:nvPicPr>
        <p:blipFill>
          <a:blip r:embed="rId2"/>
          <a:stretch>
            <a:fillRect/>
          </a:stretch>
        </p:blipFill>
        <p:spPr>
          <a:xfrm>
            <a:off x="1463526" y="1314640"/>
            <a:ext cx="9264947" cy="5135627"/>
          </a:xfrm>
          <a:prstGeom prst="rect">
            <a:avLst/>
          </a:prstGeom>
        </p:spPr>
      </p:pic>
    </p:spTree>
    <p:extLst>
      <p:ext uri="{BB962C8B-B14F-4D97-AF65-F5344CB8AC3E}">
        <p14:creationId xmlns:p14="http://schemas.microsoft.com/office/powerpoint/2010/main" val="4389133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CB1585-5C0F-1E97-2B48-116F523E10C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C966735-3F3F-997E-E1E1-73FCB6498DD2}"/>
              </a:ext>
            </a:extLst>
          </p:cNvPr>
          <p:cNvSpPr txBox="1"/>
          <p:nvPr/>
        </p:nvSpPr>
        <p:spPr>
          <a:xfrm>
            <a:off x="0" y="6581001"/>
            <a:ext cx="4447889" cy="276999"/>
          </a:xfrm>
          <a:prstGeom prst="rect">
            <a:avLst/>
          </a:prstGeom>
          <a:noFill/>
        </p:spPr>
        <p:txBody>
          <a:bodyPr wrap="square" rtlCol="0">
            <a:spAutoFit/>
          </a:bodyPr>
          <a:lstStyle>
            <a:defPPr>
              <a:defRPr lang="es-CO"/>
            </a:defPPr>
            <a:lvl1pPr algn="r">
              <a:defRPr sz="1200" b="0">
                <a:solidFill>
                  <a:schemeClr val="tx2"/>
                </a:solidFill>
                <a:latin typeface="Segoe UI Emoji" panose="020B0502040204020203" pitchFamily="34" charset="0"/>
                <a:ea typeface="Segoe UI Emoji" panose="020B0502040204020203" pitchFamily="34" charset="0"/>
              </a:defRPr>
            </a:lvl1pPr>
          </a:lstStyle>
          <a:p>
            <a:pPr algn="l"/>
            <a:r>
              <a:rPr lang="es-CO" noProof="0"/>
              <a:t>Fuente: Plataforma Integrada de Inversión Pública PIIP</a:t>
            </a:r>
          </a:p>
        </p:txBody>
      </p:sp>
      <p:sp>
        <p:nvSpPr>
          <p:cNvPr id="5" name="Google Shape;141;p22">
            <a:extLst>
              <a:ext uri="{FF2B5EF4-FFF2-40B4-BE49-F238E27FC236}">
                <a16:creationId xmlns:a16="http://schemas.microsoft.com/office/drawing/2014/main" id="{0E730966-CD4F-A446-FE3E-384EBFAC1785}"/>
              </a:ext>
            </a:extLst>
          </p:cNvPr>
          <p:cNvSpPr txBox="1">
            <a:spLocks/>
          </p:cNvSpPr>
          <p:nvPr/>
        </p:nvSpPr>
        <p:spPr>
          <a:xfrm>
            <a:off x="2324340" y="1002393"/>
            <a:ext cx="7543318" cy="555083"/>
          </a:xfrm>
          <a:prstGeom prst="rect">
            <a:avLst/>
          </a:prstGeom>
          <a:noFill/>
          <a:ln>
            <a:noFill/>
          </a:ln>
        </p:spPr>
        <p:txBody>
          <a:bodyPr spcFirstLastPara="1" vert="horz" wrap="square" lIns="90099" tIns="45033" rIns="90099" bIns="45033"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800" b="1" dirty="0">
                <a:solidFill>
                  <a:schemeClr val="accent1">
                    <a:lumMod val="50000"/>
                  </a:schemeClr>
                </a:solidFill>
                <a:latin typeface="Verdana" panose="020B0604030504040204" pitchFamily="34" charset="0"/>
                <a:ea typeface="Verdana" panose="020B0604030504040204" pitchFamily="34" charset="0"/>
              </a:rPr>
              <a:t>Políticas Transversales</a:t>
            </a:r>
            <a:endParaRPr lang="es-MX" sz="2400" b="1" dirty="0">
              <a:solidFill>
                <a:schemeClr val="accent1">
                  <a:lumMod val="50000"/>
                </a:schemeClr>
              </a:solidFill>
              <a:latin typeface="Verdana" panose="020B0604030504040204" pitchFamily="34" charset="0"/>
              <a:ea typeface="Verdana" panose="020B0604030504040204" pitchFamily="34" charset="0"/>
              <a:cs typeface="Work Sans Medium"/>
              <a:sym typeface="Work Sans Medium"/>
            </a:endParaRPr>
          </a:p>
        </p:txBody>
      </p:sp>
      <p:pic>
        <p:nvPicPr>
          <p:cNvPr id="6" name="Imagen 5" descr="Tabla&#10;&#10;El contenido generado por IA puede ser incorrecto.">
            <a:extLst>
              <a:ext uri="{FF2B5EF4-FFF2-40B4-BE49-F238E27FC236}">
                <a16:creationId xmlns:a16="http://schemas.microsoft.com/office/drawing/2014/main" id="{C3265C02-37A9-1227-0610-2119D2B20495}"/>
              </a:ext>
            </a:extLst>
          </p:cNvPr>
          <p:cNvPicPr>
            <a:picLocks noChangeAspect="1"/>
          </p:cNvPicPr>
          <p:nvPr/>
        </p:nvPicPr>
        <p:blipFill>
          <a:blip r:embed="rId2"/>
          <a:stretch>
            <a:fillRect/>
          </a:stretch>
        </p:blipFill>
        <p:spPr>
          <a:xfrm>
            <a:off x="629358" y="1821472"/>
            <a:ext cx="10933283" cy="3215055"/>
          </a:xfrm>
          <a:prstGeom prst="rect">
            <a:avLst/>
          </a:prstGeom>
        </p:spPr>
      </p:pic>
    </p:spTree>
    <p:extLst>
      <p:ext uri="{BB962C8B-B14F-4D97-AF65-F5344CB8AC3E}">
        <p14:creationId xmlns:p14="http://schemas.microsoft.com/office/powerpoint/2010/main" val="3682065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DBC41-04AE-8F77-6A21-518075FFA678}"/>
            </a:ext>
          </a:extLst>
        </p:cNvPr>
        <p:cNvGrpSpPr/>
        <p:nvPr/>
      </p:nvGrpSpPr>
      <p:grpSpPr>
        <a:xfrm>
          <a:off x="0" y="0"/>
          <a:ext cx="0" cy="0"/>
          <a:chOff x="0" y="0"/>
          <a:chExt cx="0" cy="0"/>
        </a:xfrm>
      </p:grpSpPr>
      <p:sp>
        <p:nvSpPr>
          <p:cNvPr id="3" name="Google Shape;141;p22">
            <a:extLst>
              <a:ext uri="{FF2B5EF4-FFF2-40B4-BE49-F238E27FC236}">
                <a16:creationId xmlns:a16="http://schemas.microsoft.com/office/drawing/2014/main" id="{4D065FD3-F3E1-1EF8-BFCD-566974D5E43F}"/>
              </a:ext>
            </a:extLst>
          </p:cNvPr>
          <p:cNvSpPr txBox="1">
            <a:spLocks/>
          </p:cNvSpPr>
          <p:nvPr/>
        </p:nvSpPr>
        <p:spPr>
          <a:xfrm>
            <a:off x="3689026" y="2342121"/>
            <a:ext cx="7543318" cy="1087504"/>
          </a:xfrm>
          <a:prstGeom prst="rect">
            <a:avLst/>
          </a:prstGeom>
          <a:noFill/>
          <a:ln>
            <a:noFill/>
          </a:ln>
        </p:spPr>
        <p:txBody>
          <a:bodyPr spcFirstLastPara="1" vert="horz" wrap="square" lIns="90099" tIns="45033" rIns="90099" bIns="45033"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2800" b="1" dirty="0">
                <a:latin typeface="Verdana" panose="020B0604030504040204" pitchFamily="34" charset="0"/>
                <a:ea typeface="Verdana" panose="020B0604030504040204" pitchFamily="34" charset="0"/>
              </a:rPr>
              <a:t>Dirección de Justicia Transicional</a:t>
            </a:r>
            <a:endParaRPr lang="es-MX" sz="2400" b="1" dirty="0">
              <a:solidFill>
                <a:srgbClr val="000000"/>
              </a:solidFill>
              <a:latin typeface="Verdana" panose="020B0604030504040204" pitchFamily="34" charset="0"/>
              <a:ea typeface="Verdana" panose="020B0604030504040204" pitchFamily="34" charset="0"/>
              <a:cs typeface="Work Sans Medium"/>
              <a:sym typeface="Work Sans Medium"/>
            </a:endParaRPr>
          </a:p>
        </p:txBody>
      </p:sp>
      <p:sp>
        <p:nvSpPr>
          <p:cNvPr id="4" name="Google Shape;142;p22">
            <a:extLst>
              <a:ext uri="{FF2B5EF4-FFF2-40B4-BE49-F238E27FC236}">
                <a16:creationId xmlns:a16="http://schemas.microsoft.com/office/drawing/2014/main" id="{F73A5672-8DE8-B14E-C76F-66B5C3BDFB96}"/>
              </a:ext>
            </a:extLst>
          </p:cNvPr>
          <p:cNvSpPr txBox="1">
            <a:spLocks/>
          </p:cNvSpPr>
          <p:nvPr/>
        </p:nvSpPr>
        <p:spPr>
          <a:xfrm>
            <a:off x="130150" y="2462939"/>
            <a:ext cx="3558876" cy="845869"/>
          </a:xfrm>
          <a:prstGeom prst="rect">
            <a:avLst/>
          </a:prstGeom>
          <a:noFill/>
          <a:ln>
            <a:noFill/>
          </a:ln>
        </p:spPr>
        <p:txBody>
          <a:bodyPr spcFirstLastPara="1" vert="horz" wrap="square" lIns="90099" tIns="45033" rIns="90099" bIns="45033" rtlCol="0" anchor="ctr" anchorCtr="0">
            <a:noAutofit/>
          </a:bodyPr>
          <a:lstStyle>
            <a:lvl1pPr algn="l" defTabSz="695950" rtl="0" eaLnBrk="1" latinLnBrk="0" hangingPunct="1">
              <a:lnSpc>
                <a:spcPct val="90000"/>
              </a:lnSpc>
              <a:spcBef>
                <a:spcPct val="0"/>
              </a:spcBef>
              <a:buNone/>
              <a:defRPr sz="3349" kern="1200">
                <a:solidFill>
                  <a:schemeClr val="tx1"/>
                </a:solidFill>
                <a:latin typeface="+mj-lt"/>
                <a:ea typeface="+mj-ea"/>
                <a:cs typeface="+mj-cs"/>
              </a:defRPr>
            </a:lvl1pPr>
          </a:lstStyle>
          <a:p>
            <a:pPr algn="r">
              <a:spcBef>
                <a:spcPts val="0"/>
              </a:spcBef>
              <a:buSzPts val="1400"/>
            </a:pPr>
            <a:r>
              <a:rPr lang="es-CO" sz="6600" b="1" dirty="0">
                <a:solidFill>
                  <a:schemeClr val="bg1">
                    <a:lumMod val="50000"/>
                  </a:schemeClr>
                </a:solidFill>
                <a:latin typeface="Montserrat ExtraBold" pitchFamily="2" charset="77"/>
                <a:ea typeface="Work Sans"/>
                <a:cs typeface="Work Sans"/>
                <a:sym typeface="Work Sans"/>
              </a:rPr>
              <a:t>e.</a:t>
            </a:r>
            <a:endParaRPr lang="es-CO" sz="6600" b="1" dirty="0">
              <a:solidFill>
                <a:srgbClr val="FFFFFF"/>
              </a:solidFill>
              <a:latin typeface="Work Sans"/>
              <a:ea typeface="Work Sans"/>
              <a:cs typeface="Work Sans"/>
              <a:sym typeface="Work Sans"/>
            </a:endParaRPr>
          </a:p>
        </p:txBody>
      </p:sp>
      <p:pic>
        <p:nvPicPr>
          <p:cNvPr id="5" name="Imagen 4">
            <a:extLst>
              <a:ext uri="{FF2B5EF4-FFF2-40B4-BE49-F238E27FC236}">
                <a16:creationId xmlns:a16="http://schemas.microsoft.com/office/drawing/2014/main" id="{851251C6-0D2D-D7DA-8308-879A88FF3FCB}"/>
              </a:ext>
            </a:extLst>
          </p:cNvPr>
          <p:cNvPicPr>
            <a:picLocks noChangeAspect="1"/>
          </p:cNvPicPr>
          <p:nvPr/>
        </p:nvPicPr>
        <p:blipFill>
          <a:blip r:embed="rId2"/>
          <a:stretch>
            <a:fillRect/>
          </a:stretch>
        </p:blipFill>
        <p:spPr>
          <a:xfrm>
            <a:off x="2362177" y="3780595"/>
            <a:ext cx="7657425" cy="653291"/>
          </a:xfrm>
          <a:prstGeom prst="rect">
            <a:avLst/>
          </a:prstGeom>
        </p:spPr>
      </p:pic>
    </p:spTree>
    <p:extLst>
      <p:ext uri="{BB962C8B-B14F-4D97-AF65-F5344CB8AC3E}">
        <p14:creationId xmlns:p14="http://schemas.microsoft.com/office/powerpoint/2010/main" val="7738411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4D715-B6D3-CF00-BE44-24FEBB1A095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5465917-DAA8-4D84-059E-B9557276186D}"/>
              </a:ext>
            </a:extLst>
          </p:cNvPr>
          <p:cNvSpPr txBox="1"/>
          <p:nvPr/>
        </p:nvSpPr>
        <p:spPr>
          <a:xfrm>
            <a:off x="0" y="6581001"/>
            <a:ext cx="4447889" cy="276999"/>
          </a:xfrm>
          <a:prstGeom prst="rect">
            <a:avLst/>
          </a:prstGeom>
          <a:noFill/>
        </p:spPr>
        <p:txBody>
          <a:bodyPr wrap="square" rtlCol="0">
            <a:spAutoFit/>
          </a:bodyPr>
          <a:lstStyle>
            <a:defPPr>
              <a:defRPr lang="es-CO"/>
            </a:defPPr>
            <a:lvl1pPr algn="r">
              <a:defRPr sz="1200" b="0">
                <a:solidFill>
                  <a:schemeClr val="tx2"/>
                </a:solidFill>
                <a:latin typeface="Segoe UI Emoji" panose="020B0502040204020203" pitchFamily="34" charset="0"/>
                <a:ea typeface="Segoe UI Emoji" panose="020B0502040204020203" pitchFamily="34" charset="0"/>
              </a:defRPr>
            </a:lvl1pPr>
          </a:lstStyle>
          <a:p>
            <a:pPr algn="l"/>
            <a:r>
              <a:rPr lang="es-CO" noProof="0"/>
              <a:t>Fuente: Plataforma Integrada de Inversión Pública PIIP</a:t>
            </a:r>
          </a:p>
        </p:txBody>
      </p:sp>
      <p:sp>
        <p:nvSpPr>
          <p:cNvPr id="5" name="Google Shape;141;p22">
            <a:extLst>
              <a:ext uri="{FF2B5EF4-FFF2-40B4-BE49-F238E27FC236}">
                <a16:creationId xmlns:a16="http://schemas.microsoft.com/office/drawing/2014/main" id="{9B4EFDE4-90E7-61BB-A840-AEA7614E3511}"/>
              </a:ext>
            </a:extLst>
          </p:cNvPr>
          <p:cNvSpPr txBox="1">
            <a:spLocks/>
          </p:cNvSpPr>
          <p:nvPr/>
        </p:nvSpPr>
        <p:spPr>
          <a:xfrm>
            <a:off x="2324341" y="876222"/>
            <a:ext cx="7543318" cy="555083"/>
          </a:xfrm>
          <a:prstGeom prst="rect">
            <a:avLst/>
          </a:prstGeom>
          <a:noFill/>
          <a:ln>
            <a:noFill/>
          </a:ln>
        </p:spPr>
        <p:txBody>
          <a:bodyPr spcFirstLastPara="1" vert="horz" wrap="square" lIns="90099" tIns="45033" rIns="90099" bIns="45033"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800" b="1" dirty="0">
                <a:latin typeface="Verdana" panose="020B0604030504040204" pitchFamily="34" charset="0"/>
                <a:ea typeface="Verdana" panose="020B0604030504040204" pitchFamily="34" charset="0"/>
              </a:rPr>
              <a:t>Avance Físico y Financiero</a:t>
            </a:r>
            <a:endParaRPr lang="es-MX" sz="2400" b="1" dirty="0">
              <a:solidFill>
                <a:srgbClr val="000000"/>
              </a:solidFill>
              <a:latin typeface="Verdana" panose="020B0604030504040204" pitchFamily="34" charset="0"/>
              <a:ea typeface="Verdana" panose="020B0604030504040204" pitchFamily="34" charset="0"/>
              <a:cs typeface="Work Sans Medium"/>
              <a:sym typeface="Work Sans Medium"/>
            </a:endParaRPr>
          </a:p>
        </p:txBody>
      </p:sp>
      <p:pic>
        <p:nvPicPr>
          <p:cNvPr id="6" name="Imagen 5" descr="Calendario&#10;&#10;El contenido generado por IA puede ser incorrecto.">
            <a:extLst>
              <a:ext uri="{FF2B5EF4-FFF2-40B4-BE49-F238E27FC236}">
                <a16:creationId xmlns:a16="http://schemas.microsoft.com/office/drawing/2014/main" id="{5E06B40C-9FC8-CEAC-3B77-3337A8CE3972}"/>
              </a:ext>
            </a:extLst>
          </p:cNvPr>
          <p:cNvPicPr>
            <a:picLocks noChangeAspect="1"/>
          </p:cNvPicPr>
          <p:nvPr/>
        </p:nvPicPr>
        <p:blipFill>
          <a:blip r:embed="rId2"/>
          <a:stretch>
            <a:fillRect/>
          </a:stretch>
        </p:blipFill>
        <p:spPr>
          <a:xfrm>
            <a:off x="362763" y="1431305"/>
            <a:ext cx="11466474" cy="4613360"/>
          </a:xfrm>
          <a:prstGeom prst="rect">
            <a:avLst/>
          </a:prstGeom>
        </p:spPr>
      </p:pic>
    </p:spTree>
    <p:extLst>
      <p:ext uri="{BB962C8B-B14F-4D97-AF65-F5344CB8AC3E}">
        <p14:creationId xmlns:p14="http://schemas.microsoft.com/office/powerpoint/2010/main" val="1530150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AF53B-95B1-1D3B-1C30-E4D82A675CF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A9B27BF-1DD9-4D0D-2900-E530A5638517}"/>
              </a:ext>
            </a:extLst>
          </p:cNvPr>
          <p:cNvSpPr txBox="1"/>
          <p:nvPr/>
        </p:nvSpPr>
        <p:spPr>
          <a:xfrm>
            <a:off x="100396" y="6500325"/>
            <a:ext cx="4447889" cy="276999"/>
          </a:xfrm>
          <a:prstGeom prst="rect">
            <a:avLst/>
          </a:prstGeom>
          <a:noFill/>
        </p:spPr>
        <p:txBody>
          <a:bodyPr wrap="square" rtlCol="0">
            <a:spAutoFit/>
          </a:bodyPr>
          <a:lstStyle>
            <a:defPPr>
              <a:defRPr lang="es-CO"/>
            </a:defPPr>
            <a:lvl1pPr algn="r">
              <a:defRPr sz="1200" b="0">
                <a:solidFill>
                  <a:schemeClr val="tx2"/>
                </a:solidFill>
                <a:latin typeface="Segoe UI Emoji" panose="020B0502040204020203" pitchFamily="34" charset="0"/>
                <a:ea typeface="Segoe UI Emoji" panose="020B0502040204020203" pitchFamily="34" charset="0"/>
              </a:defRPr>
            </a:lvl1pPr>
          </a:lstStyle>
          <a:p>
            <a:pPr algn="l"/>
            <a:r>
              <a:rPr lang="es-CO" noProof="0" dirty="0"/>
              <a:t>Fuente: Plataforma Integrada de Inversión Pública PIIP</a:t>
            </a:r>
          </a:p>
        </p:txBody>
      </p:sp>
      <p:sp>
        <p:nvSpPr>
          <p:cNvPr id="5" name="Google Shape;141;p22">
            <a:extLst>
              <a:ext uri="{FF2B5EF4-FFF2-40B4-BE49-F238E27FC236}">
                <a16:creationId xmlns:a16="http://schemas.microsoft.com/office/drawing/2014/main" id="{A640E86B-3FD6-3A28-62A5-A9DC0CC219AC}"/>
              </a:ext>
            </a:extLst>
          </p:cNvPr>
          <p:cNvSpPr txBox="1">
            <a:spLocks/>
          </p:cNvSpPr>
          <p:nvPr/>
        </p:nvSpPr>
        <p:spPr>
          <a:xfrm>
            <a:off x="2324341" y="620941"/>
            <a:ext cx="7543318" cy="555083"/>
          </a:xfrm>
          <a:prstGeom prst="rect">
            <a:avLst/>
          </a:prstGeom>
          <a:noFill/>
          <a:ln>
            <a:noFill/>
          </a:ln>
        </p:spPr>
        <p:txBody>
          <a:bodyPr spcFirstLastPara="1" vert="horz" wrap="square" lIns="90099" tIns="45033" rIns="90099" bIns="45033"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800" b="1" dirty="0">
                <a:latin typeface="Verdana" panose="020B0604030504040204" pitchFamily="34" charset="0"/>
                <a:ea typeface="Verdana" panose="020B0604030504040204" pitchFamily="34" charset="0"/>
              </a:rPr>
              <a:t>Regionalización</a:t>
            </a:r>
            <a:endParaRPr lang="es-MX" sz="2400" b="1" dirty="0">
              <a:solidFill>
                <a:srgbClr val="000000"/>
              </a:solidFill>
              <a:latin typeface="Verdana" panose="020B0604030504040204" pitchFamily="34" charset="0"/>
              <a:ea typeface="Verdana" panose="020B0604030504040204" pitchFamily="34" charset="0"/>
              <a:cs typeface="Work Sans Medium"/>
              <a:sym typeface="Work Sans Medium"/>
            </a:endParaRPr>
          </a:p>
        </p:txBody>
      </p:sp>
      <p:pic>
        <p:nvPicPr>
          <p:cNvPr id="4" name="Imagen 3" descr="Tabla&#10;&#10;El contenido generado por IA puede ser incorrecto.">
            <a:extLst>
              <a:ext uri="{FF2B5EF4-FFF2-40B4-BE49-F238E27FC236}">
                <a16:creationId xmlns:a16="http://schemas.microsoft.com/office/drawing/2014/main" id="{2BD9836D-2CA1-481A-A07E-5157AB56CBA7}"/>
              </a:ext>
            </a:extLst>
          </p:cNvPr>
          <p:cNvPicPr>
            <a:picLocks noChangeAspect="1"/>
          </p:cNvPicPr>
          <p:nvPr/>
        </p:nvPicPr>
        <p:blipFill>
          <a:blip r:embed="rId2"/>
          <a:stretch>
            <a:fillRect/>
          </a:stretch>
        </p:blipFill>
        <p:spPr>
          <a:xfrm>
            <a:off x="1035252" y="1113131"/>
            <a:ext cx="10121496" cy="5060748"/>
          </a:xfrm>
          <a:prstGeom prst="rect">
            <a:avLst/>
          </a:prstGeom>
        </p:spPr>
      </p:pic>
      <p:sp>
        <p:nvSpPr>
          <p:cNvPr id="6" name="CuadroTexto 5">
            <a:extLst>
              <a:ext uri="{FF2B5EF4-FFF2-40B4-BE49-F238E27FC236}">
                <a16:creationId xmlns:a16="http://schemas.microsoft.com/office/drawing/2014/main" id="{81900C81-CBD2-40FD-989C-820CDB7DDB6E}"/>
              </a:ext>
            </a:extLst>
          </p:cNvPr>
          <p:cNvSpPr txBox="1"/>
          <p:nvPr/>
        </p:nvSpPr>
        <p:spPr>
          <a:xfrm>
            <a:off x="6448098" y="5811440"/>
            <a:ext cx="181304" cy="369332"/>
          </a:xfrm>
          <a:prstGeom prst="rect">
            <a:avLst/>
          </a:prstGeom>
          <a:noFill/>
        </p:spPr>
        <p:txBody>
          <a:bodyPr wrap="square" rtlCol="0">
            <a:spAutoFit/>
          </a:bodyPr>
          <a:lstStyle/>
          <a:p>
            <a:r>
              <a:rPr lang="es-CO" dirty="0"/>
              <a:t>*</a:t>
            </a:r>
          </a:p>
        </p:txBody>
      </p:sp>
      <p:sp>
        <p:nvSpPr>
          <p:cNvPr id="7" name="CuadroTexto 6">
            <a:extLst>
              <a:ext uri="{FF2B5EF4-FFF2-40B4-BE49-F238E27FC236}">
                <a16:creationId xmlns:a16="http://schemas.microsoft.com/office/drawing/2014/main" id="{921E41AC-1336-4CF9-89E8-AEC3ABD73C19}"/>
              </a:ext>
            </a:extLst>
          </p:cNvPr>
          <p:cNvSpPr txBox="1"/>
          <p:nvPr/>
        </p:nvSpPr>
        <p:spPr>
          <a:xfrm>
            <a:off x="1172499" y="6093470"/>
            <a:ext cx="10182169" cy="430887"/>
          </a:xfrm>
          <a:prstGeom prst="rect">
            <a:avLst/>
          </a:prstGeom>
          <a:noFill/>
        </p:spPr>
        <p:txBody>
          <a:bodyPr wrap="square" rtlCol="0">
            <a:spAutoFit/>
          </a:bodyPr>
          <a:lstStyle/>
          <a:p>
            <a:r>
              <a:rPr lang="es-CO" sz="1100" dirty="0"/>
              <a:t>* </a:t>
            </a:r>
            <a:r>
              <a:rPr lang="es-MX" sz="1100" dirty="0"/>
              <a:t>Se presentan diferencias entre la regionalización y la apropiación vigente, dado que el Decreto de reducción 1484 fue expedido el 31 de diciembre, lo que impidió efectuar los ajustes correspondientes en la plataforma PIIP para reflejar lo dispuesto en el decreto.</a:t>
            </a:r>
            <a:endParaRPr lang="es-CO" sz="1100" dirty="0"/>
          </a:p>
        </p:txBody>
      </p:sp>
    </p:spTree>
    <p:extLst>
      <p:ext uri="{BB962C8B-B14F-4D97-AF65-F5344CB8AC3E}">
        <p14:creationId xmlns:p14="http://schemas.microsoft.com/office/powerpoint/2010/main" val="21305241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07AA79-91DE-04A3-9EE0-5F9025855D5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A5EF898-63AE-5FF5-AB9C-CA346E205CD4}"/>
              </a:ext>
            </a:extLst>
          </p:cNvPr>
          <p:cNvSpPr txBox="1"/>
          <p:nvPr/>
        </p:nvSpPr>
        <p:spPr>
          <a:xfrm>
            <a:off x="0" y="6581001"/>
            <a:ext cx="4447889" cy="276999"/>
          </a:xfrm>
          <a:prstGeom prst="rect">
            <a:avLst/>
          </a:prstGeom>
          <a:noFill/>
        </p:spPr>
        <p:txBody>
          <a:bodyPr wrap="square" rtlCol="0">
            <a:spAutoFit/>
          </a:bodyPr>
          <a:lstStyle>
            <a:defPPr>
              <a:defRPr lang="es-CO"/>
            </a:defPPr>
            <a:lvl1pPr algn="r">
              <a:defRPr sz="1200" b="0">
                <a:solidFill>
                  <a:schemeClr val="tx2"/>
                </a:solidFill>
                <a:latin typeface="Segoe UI Emoji" panose="020B0502040204020203" pitchFamily="34" charset="0"/>
                <a:ea typeface="Segoe UI Emoji" panose="020B0502040204020203" pitchFamily="34" charset="0"/>
              </a:defRPr>
            </a:lvl1pPr>
          </a:lstStyle>
          <a:p>
            <a:pPr algn="l"/>
            <a:r>
              <a:rPr lang="es-CO" noProof="0"/>
              <a:t>Fuente: Plataforma Integrada de Inversión Pública PIIP</a:t>
            </a:r>
          </a:p>
        </p:txBody>
      </p:sp>
      <p:sp>
        <p:nvSpPr>
          <p:cNvPr id="5" name="Google Shape;141;p22">
            <a:extLst>
              <a:ext uri="{FF2B5EF4-FFF2-40B4-BE49-F238E27FC236}">
                <a16:creationId xmlns:a16="http://schemas.microsoft.com/office/drawing/2014/main" id="{9D552314-A7BC-C5A5-B811-09B4D1D1CD4F}"/>
              </a:ext>
            </a:extLst>
          </p:cNvPr>
          <p:cNvSpPr txBox="1">
            <a:spLocks/>
          </p:cNvSpPr>
          <p:nvPr/>
        </p:nvSpPr>
        <p:spPr>
          <a:xfrm>
            <a:off x="2324341" y="991398"/>
            <a:ext cx="7543318" cy="555083"/>
          </a:xfrm>
          <a:prstGeom prst="rect">
            <a:avLst/>
          </a:prstGeom>
          <a:noFill/>
          <a:ln>
            <a:noFill/>
          </a:ln>
        </p:spPr>
        <p:txBody>
          <a:bodyPr spcFirstLastPara="1" vert="horz" wrap="square" lIns="90099" tIns="45033" rIns="90099" bIns="45033"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800" b="1" dirty="0">
                <a:solidFill>
                  <a:schemeClr val="accent1">
                    <a:lumMod val="50000"/>
                  </a:schemeClr>
                </a:solidFill>
                <a:latin typeface="Verdana" panose="020B0604030504040204" pitchFamily="34" charset="0"/>
                <a:ea typeface="Verdana" panose="020B0604030504040204" pitchFamily="34" charset="0"/>
              </a:rPr>
              <a:t>Políticas Transversales</a:t>
            </a:r>
            <a:endParaRPr lang="es-MX" sz="2400" b="1" dirty="0">
              <a:solidFill>
                <a:schemeClr val="accent1">
                  <a:lumMod val="50000"/>
                </a:schemeClr>
              </a:solidFill>
              <a:latin typeface="Verdana" panose="020B0604030504040204" pitchFamily="34" charset="0"/>
              <a:ea typeface="Verdana" panose="020B0604030504040204" pitchFamily="34" charset="0"/>
              <a:cs typeface="Work Sans Medium"/>
              <a:sym typeface="Work Sans Medium"/>
            </a:endParaRPr>
          </a:p>
        </p:txBody>
      </p:sp>
      <p:pic>
        <p:nvPicPr>
          <p:cNvPr id="4" name="Imagen 3" descr="Tabla&#10;&#10;El contenido generado por IA puede ser incorrecto.">
            <a:extLst>
              <a:ext uri="{FF2B5EF4-FFF2-40B4-BE49-F238E27FC236}">
                <a16:creationId xmlns:a16="http://schemas.microsoft.com/office/drawing/2014/main" id="{E4C6EBC2-97C7-B50C-8788-CBA69FA8DB0C}"/>
              </a:ext>
            </a:extLst>
          </p:cNvPr>
          <p:cNvPicPr>
            <a:picLocks noChangeAspect="1"/>
          </p:cNvPicPr>
          <p:nvPr/>
        </p:nvPicPr>
        <p:blipFill>
          <a:blip r:embed="rId2"/>
          <a:stretch>
            <a:fillRect/>
          </a:stretch>
        </p:blipFill>
        <p:spPr>
          <a:xfrm>
            <a:off x="775514" y="1782551"/>
            <a:ext cx="10640972" cy="3771226"/>
          </a:xfrm>
          <a:prstGeom prst="rect">
            <a:avLst/>
          </a:prstGeom>
        </p:spPr>
      </p:pic>
    </p:spTree>
    <p:extLst>
      <p:ext uri="{BB962C8B-B14F-4D97-AF65-F5344CB8AC3E}">
        <p14:creationId xmlns:p14="http://schemas.microsoft.com/office/powerpoint/2010/main" val="24151616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09157F-4167-EF5F-1CF6-6BC856E43A0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A9DDBA8-2315-3FA8-680F-F8B2CE8BE286}"/>
              </a:ext>
            </a:extLst>
          </p:cNvPr>
          <p:cNvSpPr txBox="1"/>
          <p:nvPr/>
        </p:nvSpPr>
        <p:spPr>
          <a:xfrm>
            <a:off x="0" y="6581001"/>
            <a:ext cx="4447889" cy="276999"/>
          </a:xfrm>
          <a:prstGeom prst="rect">
            <a:avLst/>
          </a:prstGeom>
          <a:noFill/>
        </p:spPr>
        <p:txBody>
          <a:bodyPr wrap="square" rtlCol="0">
            <a:spAutoFit/>
          </a:bodyPr>
          <a:lstStyle>
            <a:defPPr>
              <a:defRPr lang="es-CO"/>
            </a:defPPr>
            <a:lvl1pPr algn="r">
              <a:defRPr sz="1200" b="0">
                <a:solidFill>
                  <a:schemeClr val="tx2"/>
                </a:solidFill>
                <a:latin typeface="Segoe UI Emoji" panose="020B0502040204020203" pitchFamily="34" charset="0"/>
                <a:ea typeface="Segoe UI Emoji" panose="020B0502040204020203" pitchFamily="34" charset="0"/>
              </a:defRPr>
            </a:lvl1pPr>
          </a:lstStyle>
          <a:p>
            <a:pPr algn="l"/>
            <a:r>
              <a:rPr lang="es-CO" noProof="0"/>
              <a:t>Fuente: Plataforma Integrada de Inversión Pública PIIP</a:t>
            </a:r>
          </a:p>
        </p:txBody>
      </p:sp>
      <p:sp>
        <p:nvSpPr>
          <p:cNvPr id="5" name="Google Shape;141;p22">
            <a:extLst>
              <a:ext uri="{FF2B5EF4-FFF2-40B4-BE49-F238E27FC236}">
                <a16:creationId xmlns:a16="http://schemas.microsoft.com/office/drawing/2014/main" id="{E388C839-C367-0D18-51A8-F885300D4DC3}"/>
              </a:ext>
            </a:extLst>
          </p:cNvPr>
          <p:cNvSpPr txBox="1">
            <a:spLocks/>
          </p:cNvSpPr>
          <p:nvPr/>
        </p:nvSpPr>
        <p:spPr>
          <a:xfrm>
            <a:off x="1571624" y="941648"/>
            <a:ext cx="9048749" cy="555083"/>
          </a:xfrm>
          <a:prstGeom prst="rect">
            <a:avLst/>
          </a:prstGeom>
          <a:noFill/>
          <a:ln>
            <a:noFill/>
          </a:ln>
        </p:spPr>
        <p:txBody>
          <a:bodyPr spcFirstLastPara="1" vert="horz" wrap="square" lIns="90099" tIns="45033" rIns="90099" bIns="45033"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800" b="1" dirty="0">
                <a:solidFill>
                  <a:schemeClr val="accent1">
                    <a:lumMod val="50000"/>
                  </a:schemeClr>
                </a:solidFill>
                <a:latin typeface="Verdana" panose="020B0604030504040204" pitchFamily="34" charset="0"/>
                <a:ea typeface="Verdana" panose="020B0604030504040204" pitchFamily="34" charset="0"/>
              </a:rPr>
              <a:t>Iniciativas Plan Plurianual de Inversiones PPI</a:t>
            </a:r>
            <a:endParaRPr lang="es-MX" sz="2400" b="1" dirty="0">
              <a:solidFill>
                <a:schemeClr val="accent1">
                  <a:lumMod val="50000"/>
                </a:schemeClr>
              </a:solidFill>
              <a:latin typeface="Verdana" panose="020B0604030504040204" pitchFamily="34" charset="0"/>
              <a:ea typeface="Verdana" panose="020B0604030504040204" pitchFamily="34" charset="0"/>
              <a:cs typeface="Work Sans Medium"/>
              <a:sym typeface="Work Sans Medium"/>
            </a:endParaRPr>
          </a:p>
        </p:txBody>
      </p:sp>
      <p:pic>
        <p:nvPicPr>
          <p:cNvPr id="4" name="Imagen 3" descr="Tabla&#10;&#10;El contenido generado por IA puede ser incorrecto.">
            <a:extLst>
              <a:ext uri="{FF2B5EF4-FFF2-40B4-BE49-F238E27FC236}">
                <a16:creationId xmlns:a16="http://schemas.microsoft.com/office/drawing/2014/main" id="{01C79424-8A38-6732-5A71-99EC2947CC50}"/>
              </a:ext>
            </a:extLst>
          </p:cNvPr>
          <p:cNvPicPr>
            <a:picLocks noChangeAspect="1"/>
          </p:cNvPicPr>
          <p:nvPr/>
        </p:nvPicPr>
        <p:blipFill>
          <a:blip r:embed="rId2"/>
          <a:stretch>
            <a:fillRect/>
          </a:stretch>
        </p:blipFill>
        <p:spPr>
          <a:xfrm>
            <a:off x="795817" y="1888500"/>
            <a:ext cx="10600365" cy="3081000"/>
          </a:xfrm>
          <a:prstGeom prst="rect">
            <a:avLst/>
          </a:prstGeom>
        </p:spPr>
      </p:pic>
    </p:spTree>
    <p:extLst>
      <p:ext uri="{BB962C8B-B14F-4D97-AF65-F5344CB8AC3E}">
        <p14:creationId xmlns:p14="http://schemas.microsoft.com/office/powerpoint/2010/main" val="2290625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93AAC-E472-C136-DA56-21AFBD41916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27D4EF5-9BC0-E75A-EA2E-D1D2B4AD1BEB}"/>
              </a:ext>
            </a:extLst>
          </p:cNvPr>
          <p:cNvSpPr txBox="1"/>
          <p:nvPr/>
        </p:nvSpPr>
        <p:spPr>
          <a:xfrm>
            <a:off x="0" y="6581001"/>
            <a:ext cx="4447889" cy="276999"/>
          </a:xfrm>
          <a:prstGeom prst="rect">
            <a:avLst/>
          </a:prstGeom>
          <a:noFill/>
        </p:spPr>
        <p:txBody>
          <a:bodyPr wrap="square" rtlCol="0">
            <a:spAutoFit/>
          </a:bodyPr>
          <a:lstStyle>
            <a:defPPr>
              <a:defRPr lang="es-CO"/>
            </a:defPPr>
            <a:lvl1pPr algn="r">
              <a:defRPr sz="1200" b="0">
                <a:solidFill>
                  <a:schemeClr val="tx2"/>
                </a:solidFill>
                <a:latin typeface="Segoe UI Emoji" panose="020B0502040204020203" pitchFamily="34" charset="0"/>
                <a:ea typeface="Segoe UI Emoji" panose="020B0502040204020203" pitchFamily="34" charset="0"/>
              </a:defRPr>
            </a:lvl1pPr>
          </a:lstStyle>
          <a:p>
            <a:pPr algn="l"/>
            <a:r>
              <a:rPr lang="es-CO" b="1" noProof="0" dirty="0">
                <a:solidFill>
                  <a:schemeClr val="tx1"/>
                </a:solidFill>
              </a:rPr>
              <a:t>Fuente: </a:t>
            </a:r>
            <a:r>
              <a:rPr lang="es-CO" noProof="0" dirty="0">
                <a:solidFill>
                  <a:schemeClr val="tx1"/>
                </a:solidFill>
              </a:rPr>
              <a:t>Plataforma Integrada de Inversión Pública PIIP</a:t>
            </a:r>
          </a:p>
        </p:txBody>
      </p:sp>
      <p:sp>
        <p:nvSpPr>
          <p:cNvPr id="5" name="Google Shape;141;p22">
            <a:extLst>
              <a:ext uri="{FF2B5EF4-FFF2-40B4-BE49-F238E27FC236}">
                <a16:creationId xmlns:a16="http://schemas.microsoft.com/office/drawing/2014/main" id="{A78C69BE-C401-9559-C36A-232CA9C8FE7B}"/>
              </a:ext>
            </a:extLst>
          </p:cNvPr>
          <p:cNvSpPr txBox="1">
            <a:spLocks/>
          </p:cNvSpPr>
          <p:nvPr/>
        </p:nvSpPr>
        <p:spPr>
          <a:xfrm>
            <a:off x="2410605" y="758220"/>
            <a:ext cx="7543318" cy="555083"/>
          </a:xfrm>
          <a:prstGeom prst="rect">
            <a:avLst/>
          </a:prstGeom>
          <a:noFill/>
          <a:ln>
            <a:noFill/>
          </a:ln>
        </p:spPr>
        <p:txBody>
          <a:bodyPr spcFirstLastPara="1" vert="horz" wrap="square" lIns="90099" tIns="45033" rIns="90099" bIns="45033"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800" b="1" dirty="0">
                <a:latin typeface="Verdana" panose="020B0604030504040204" pitchFamily="34" charset="0"/>
                <a:ea typeface="Verdana" panose="020B0604030504040204" pitchFamily="34" charset="0"/>
              </a:rPr>
              <a:t>Avance Físico y Financiero</a:t>
            </a:r>
            <a:endParaRPr lang="es-MX" sz="2400" b="1" dirty="0">
              <a:solidFill>
                <a:srgbClr val="000000"/>
              </a:solidFill>
              <a:latin typeface="Verdana" panose="020B0604030504040204" pitchFamily="34" charset="0"/>
              <a:ea typeface="Verdana" panose="020B0604030504040204" pitchFamily="34" charset="0"/>
              <a:cs typeface="Work Sans Medium"/>
              <a:sym typeface="Work Sans Medium"/>
            </a:endParaRPr>
          </a:p>
        </p:txBody>
      </p:sp>
      <p:pic>
        <p:nvPicPr>
          <p:cNvPr id="6" name="Imagen 5" descr="Tabla&#10;&#10;El contenido generado por IA puede ser incorrecto.">
            <a:extLst>
              <a:ext uri="{FF2B5EF4-FFF2-40B4-BE49-F238E27FC236}">
                <a16:creationId xmlns:a16="http://schemas.microsoft.com/office/drawing/2014/main" id="{5862BFF0-4EA2-70DE-E7A8-FC91A32E658D}"/>
              </a:ext>
            </a:extLst>
          </p:cNvPr>
          <p:cNvPicPr>
            <a:picLocks noChangeAspect="1"/>
          </p:cNvPicPr>
          <p:nvPr/>
        </p:nvPicPr>
        <p:blipFill>
          <a:blip r:embed="rId2"/>
          <a:stretch>
            <a:fillRect/>
          </a:stretch>
        </p:blipFill>
        <p:spPr>
          <a:xfrm>
            <a:off x="548170" y="1529492"/>
            <a:ext cx="11095659" cy="4422685"/>
          </a:xfrm>
          <a:prstGeom prst="rect">
            <a:avLst/>
          </a:prstGeom>
        </p:spPr>
      </p:pic>
    </p:spTree>
    <p:extLst>
      <p:ext uri="{BB962C8B-B14F-4D97-AF65-F5344CB8AC3E}">
        <p14:creationId xmlns:p14="http://schemas.microsoft.com/office/powerpoint/2010/main" val="16723496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55B03F-45EE-F5F0-9F1F-0D22DF35E55E}"/>
            </a:ext>
          </a:extLst>
        </p:cNvPr>
        <p:cNvGrpSpPr/>
        <p:nvPr/>
      </p:nvGrpSpPr>
      <p:grpSpPr>
        <a:xfrm>
          <a:off x="0" y="0"/>
          <a:ext cx="0" cy="0"/>
          <a:chOff x="0" y="0"/>
          <a:chExt cx="0" cy="0"/>
        </a:xfrm>
      </p:grpSpPr>
      <p:sp>
        <p:nvSpPr>
          <p:cNvPr id="6" name="Google Shape;141;p22">
            <a:extLst>
              <a:ext uri="{FF2B5EF4-FFF2-40B4-BE49-F238E27FC236}">
                <a16:creationId xmlns:a16="http://schemas.microsoft.com/office/drawing/2014/main" id="{6C779801-72DB-EA89-4C20-A5B5FE00AEF4}"/>
              </a:ext>
            </a:extLst>
          </p:cNvPr>
          <p:cNvSpPr txBox="1">
            <a:spLocks/>
          </p:cNvSpPr>
          <p:nvPr/>
        </p:nvSpPr>
        <p:spPr>
          <a:xfrm>
            <a:off x="3806553" y="2523421"/>
            <a:ext cx="7917017" cy="1087504"/>
          </a:xfrm>
          <a:prstGeom prst="rect">
            <a:avLst/>
          </a:prstGeom>
          <a:noFill/>
          <a:ln>
            <a:noFill/>
          </a:ln>
        </p:spPr>
        <p:txBody>
          <a:bodyPr spcFirstLastPara="1" vert="horz" wrap="square" lIns="90099" tIns="45033" rIns="90099" bIns="45033"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3600" dirty="0">
                <a:solidFill>
                  <a:schemeClr val="bg1"/>
                </a:solidFill>
                <a:latin typeface="Verdana" panose="020B0604030504040204" pitchFamily="34" charset="0"/>
                <a:ea typeface="Verdana" panose="020B0604030504040204" pitchFamily="34" charset="0"/>
              </a:rPr>
              <a:t>Despacho del Ministro</a:t>
            </a:r>
            <a:endParaRPr lang="es-MX" sz="3200" dirty="0">
              <a:solidFill>
                <a:schemeClr val="bg1"/>
              </a:solidFill>
              <a:latin typeface="Verdana" panose="020B0604030504040204" pitchFamily="34" charset="0"/>
              <a:ea typeface="Verdana" panose="020B0604030504040204" pitchFamily="34" charset="0"/>
              <a:cs typeface="Work Sans Medium"/>
              <a:sym typeface="Work Sans Medium"/>
            </a:endParaRPr>
          </a:p>
        </p:txBody>
      </p:sp>
      <p:sp>
        <p:nvSpPr>
          <p:cNvPr id="7" name="Google Shape;142;p22">
            <a:extLst>
              <a:ext uri="{FF2B5EF4-FFF2-40B4-BE49-F238E27FC236}">
                <a16:creationId xmlns:a16="http://schemas.microsoft.com/office/drawing/2014/main" id="{729CF361-0A74-D83B-41CB-CA2DDEA6BD09}"/>
              </a:ext>
            </a:extLst>
          </p:cNvPr>
          <p:cNvSpPr txBox="1">
            <a:spLocks/>
          </p:cNvSpPr>
          <p:nvPr/>
        </p:nvSpPr>
        <p:spPr>
          <a:xfrm>
            <a:off x="120723" y="2765056"/>
            <a:ext cx="3558876" cy="845869"/>
          </a:xfrm>
          <a:prstGeom prst="rect">
            <a:avLst/>
          </a:prstGeom>
          <a:noFill/>
          <a:ln>
            <a:noFill/>
          </a:ln>
        </p:spPr>
        <p:txBody>
          <a:bodyPr spcFirstLastPara="1" vert="horz" wrap="square" lIns="90099" tIns="45033" rIns="90099" bIns="45033" rtlCol="0" anchor="ctr" anchorCtr="0">
            <a:noAutofit/>
          </a:bodyPr>
          <a:lstStyle>
            <a:lvl1pPr algn="l" defTabSz="695950" rtl="0" eaLnBrk="1" latinLnBrk="0" hangingPunct="1">
              <a:lnSpc>
                <a:spcPct val="90000"/>
              </a:lnSpc>
              <a:spcBef>
                <a:spcPct val="0"/>
              </a:spcBef>
              <a:buNone/>
              <a:defRPr sz="3349" kern="1200">
                <a:solidFill>
                  <a:schemeClr val="tx1"/>
                </a:solidFill>
                <a:latin typeface="+mj-lt"/>
                <a:ea typeface="+mj-ea"/>
                <a:cs typeface="+mj-cs"/>
              </a:defRPr>
            </a:lvl1pPr>
          </a:lstStyle>
          <a:p>
            <a:pPr algn="r">
              <a:spcBef>
                <a:spcPts val="0"/>
              </a:spcBef>
              <a:buSzPts val="1400"/>
            </a:pPr>
            <a:r>
              <a:rPr lang="es-CO" sz="9460" b="1" dirty="0">
                <a:solidFill>
                  <a:schemeClr val="bg1"/>
                </a:solidFill>
                <a:latin typeface="Montserrat ExtraBold" pitchFamily="2" charset="77"/>
                <a:ea typeface="Work Sans"/>
                <a:cs typeface="Work Sans"/>
                <a:sym typeface="Work Sans"/>
              </a:rPr>
              <a:t>03</a:t>
            </a:r>
            <a:endParaRPr lang="es-CO" sz="9460" b="1" dirty="0">
              <a:solidFill>
                <a:schemeClr val="bg1"/>
              </a:solidFill>
              <a:latin typeface="Work Sans"/>
              <a:ea typeface="Work Sans"/>
              <a:cs typeface="Work Sans"/>
              <a:sym typeface="Work Sans"/>
            </a:endParaRPr>
          </a:p>
        </p:txBody>
      </p:sp>
    </p:spTree>
    <p:extLst>
      <p:ext uri="{BB962C8B-B14F-4D97-AF65-F5344CB8AC3E}">
        <p14:creationId xmlns:p14="http://schemas.microsoft.com/office/powerpoint/2010/main" val="29878281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423B53-9D69-D73E-2F49-9E0F60C52A5F}"/>
            </a:ext>
          </a:extLst>
        </p:cNvPr>
        <p:cNvGrpSpPr/>
        <p:nvPr/>
      </p:nvGrpSpPr>
      <p:grpSpPr>
        <a:xfrm>
          <a:off x="0" y="0"/>
          <a:ext cx="0" cy="0"/>
          <a:chOff x="0" y="0"/>
          <a:chExt cx="0" cy="0"/>
        </a:xfrm>
      </p:grpSpPr>
      <p:sp>
        <p:nvSpPr>
          <p:cNvPr id="3" name="Google Shape;141;p22">
            <a:extLst>
              <a:ext uri="{FF2B5EF4-FFF2-40B4-BE49-F238E27FC236}">
                <a16:creationId xmlns:a16="http://schemas.microsoft.com/office/drawing/2014/main" id="{006C77EC-98A4-FCA8-F6CC-503BE3E11B2E}"/>
              </a:ext>
            </a:extLst>
          </p:cNvPr>
          <p:cNvSpPr txBox="1">
            <a:spLocks/>
          </p:cNvSpPr>
          <p:nvPr/>
        </p:nvSpPr>
        <p:spPr>
          <a:xfrm>
            <a:off x="3689026" y="2342121"/>
            <a:ext cx="7543318" cy="1087504"/>
          </a:xfrm>
          <a:prstGeom prst="rect">
            <a:avLst/>
          </a:prstGeom>
          <a:noFill/>
          <a:ln>
            <a:noFill/>
          </a:ln>
        </p:spPr>
        <p:txBody>
          <a:bodyPr spcFirstLastPara="1" vert="horz" wrap="square" lIns="90099" tIns="45033" rIns="90099" bIns="45033"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2800" b="1" dirty="0">
                <a:latin typeface="Verdana" panose="020B0604030504040204" pitchFamily="34" charset="0"/>
                <a:ea typeface="Verdana" panose="020B0604030504040204" pitchFamily="34" charset="0"/>
              </a:rPr>
              <a:t>Dirección de Tecnologías y Gestión de Información en Justicia</a:t>
            </a:r>
            <a:endParaRPr lang="es-MX" sz="2400" b="1" dirty="0">
              <a:solidFill>
                <a:srgbClr val="000000"/>
              </a:solidFill>
              <a:latin typeface="Verdana" panose="020B0604030504040204" pitchFamily="34" charset="0"/>
              <a:ea typeface="Verdana" panose="020B0604030504040204" pitchFamily="34" charset="0"/>
              <a:cs typeface="Work Sans Medium"/>
              <a:sym typeface="Work Sans Medium"/>
            </a:endParaRPr>
          </a:p>
        </p:txBody>
      </p:sp>
      <p:sp>
        <p:nvSpPr>
          <p:cNvPr id="4" name="Google Shape;142;p22">
            <a:extLst>
              <a:ext uri="{FF2B5EF4-FFF2-40B4-BE49-F238E27FC236}">
                <a16:creationId xmlns:a16="http://schemas.microsoft.com/office/drawing/2014/main" id="{0FFA4C75-809C-5BE9-264A-771F8E65E895}"/>
              </a:ext>
            </a:extLst>
          </p:cNvPr>
          <p:cNvSpPr txBox="1">
            <a:spLocks/>
          </p:cNvSpPr>
          <p:nvPr/>
        </p:nvSpPr>
        <p:spPr>
          <a:xfrm>
            <a:off x="130150" y="2462939"/>
            <a:ext cx="3558876" cy="845869"/>
          </a:xfrm>
          <a:prstGeom prst="rect">
            <a:avLst/>
          </a:prstGeom>
          <a:noFill/>
          <a:ln>
            <a:noFill/>
          </a:ln>
        </p:spPr>
        <p:txBody>
          <a:bodyPr spcFirstLastPara="1" vert="horz" wrap="square" lIns="90099" tIns="45033" rIns="90099" bIns="45033" rtlCol="0" anchor="ctr" anchorCtr="0">
            <a:noAutofit/>
          </a:bodyPr>
          <a:lstStyle>
            <a:lvl1pPr algn="l" defTabSz="695950" rtl="0" eaLnBrk="1" latinLnBrk="0" hangingPunct="1">
              <a:lnSpc>
                <a:spcPct val="90000"/>
              </a:lnSpc>
              <a:spcBef>
                <a:spcPct val="0"/>
              </a:spcBef>
              <a:buNone/>
              <a:defRPr sz="3349" kern="1200">
                <a:solidFill>
                  <a:schemeClr val="tx1"/>
                </a:solidFill>
                <a:latin typeface="+mj-lt"/>
                <a:ea typeface="+mj-ea"/>
                <a:cs typeface="+mj-cs"/>
              </a:defRPr>
            </a:lvl1pPr>
          </a:lstStyle>
          <a:p>
            <a:pPr algn="r">
              <a:spcBef>
                <a:spcPts val="0"/>
              </a:spcBef>
              <a:buSzPts val="1400"/>
            </a:pPr>
            <a:r>
              <a:rPr lang="es-CO" sz="6600" b="1" dirty="0">
                <a:solidFill>
                  <a:schemeClr val="bg1">
                    <a:lumMod val="50000"/>
                  </a:schemeClr>
                </a:solidFill>
                <a:latin typeface="Montserrat ExtraBold" pitchFamily="2" charset="77"/>
                <a:ea typeface="Work Sans"/>
                <a:cs typeface="Work Sans"/>
                <a:sym typeface="Work Sans"/>
              </a:rPr>
              <a:t>f.</a:t>
            </a:r>
            <a:endParaRPr lang="es-CO" sz="6600" b="1" dirty="0">
              <a:solidFill>
                <a:srgbClr val="FFFFFF"/>
              </a:solidFill>
              <a:latin typeface="Work Sans"/>
              <a:ea typeface="Work Sans"/>
              <a:cs typeface="Work Sans"/>
              <a:sym typeface="Work Sans"/>
            </a:endParaRPr>
          </a:p>
        </p:txBody>
      </p:sp>
      <p:pic>
        <p:nvPicPr>
          <p:cNvPr id="5" name="Imagen 4" descr="Texto&#10;&#10;El contenido generado por IA puede ser incorrecto.">
            <a:extLst>
              <a:ext uri="{FF2B5EF4-FFF2-40B4-BE49-F238E27FC236}">
                <a16:creationId xmlns:a16="http://schemas.microsoft.com/office/drawing/2014/main" id="{AA2BFC4E-4E99-21BF-FD57-9468EDD66A10}"/>
              </a:ext>
            </a:extLst>
          </p:cNvPr>
          <p:cNvPicPr>
            <a:picLocks noChangeAspect="1"/>
          </p:cNvPicPr>
          <p:nvPr/>
        </p:nvPicPr>
        <p:blipFill>
          <a:blip r:embed="rId2"/>
          <a:stretch>
            <a:fillRect/>
          </a:stretch>
        </p:blipFill>
        <p:spPr>
          <a:xfrm>
            <a:off x="2732432" y="4140888"/>
            <a:ext cx="6727136" cy="845868"/>
          </a:xfrm>
          <a:prstGeom prst="rect">
            <a:avLst/>
          </a:prstGeom>
        </p:spPr>
      </p:pic>
    </p:spTree>
    <p:extLst>
      <p:ext uri="{BB962C8B-B14F-4D97-AF65-F5344CB8AC3E}">
        <p14:creationId xmlns:p14="http://schemas.microsoft.com/office/powerpoint/2010/main" val="35957642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8CBA6-4134-42C4-D7A9-B328C691743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01BBBB2-445D-3A3E-AA92-A50291C426A5}"/>
              </a:ext>
            </a:extLst>
          </p:cNvPr>
          <p:cNvSpPr txBox="1"/>
          <p:nvPr/>
        </p:nvSpPr>
        <p:spPr>
          <a:xfrm>
            <a:off x="0" y="6581001"/>
            <a:ext cx="4447889" cy="276999"/>
          </a:xfrm>
          <a:prstGeom prst="rect">
            <a:avLst/>
          </a:prstGeom>
          <a:noFill/>
        </p:spPr>
        <p:txBody>
          <a:bodyPr wrap="square" rtlCol="0">
            <a:spAutoFit/>
          </a:bodyPr>
          <a:lstStyle>
            <a:defPPr>
              <a:defRPr lang="es-CO"/>
            </a:defPPr>
            <a:lvl1pPr algn="r">
              <a:defRPr sz="1200" b="0">
                <a:solidFill>
                  <a:schemeClr val="tx2"/>
                </a:solidFill>
                <a:latin typeface="Segoe UI Emoji" panose="020B0502040204020203" pitchFamily="34" charset="0"/>
                <a:ea typeface="Segoe UI Emoji" panose="020B0502040204020203" pitchFamily="34" charset="0"/>
              </a:defRPr>
            </a:lvl1pPr>
          </a:lstStyle>
          <a:p>
            <a:pPr algn="l"/>
            <a:r>
              <a:rPr lang="es-CO" noProof="0"/>
              <a:t>Fuente: Plataforma Integrada de Inversión Pública PIIP</a:t>
            </a:r>
          </a:p>
        </p:txBody>
      </p:sp>
      <p:sp>
        <p:nvSpPr>
          <p:cNvPr id="5" name="Google Shape;141;p22">
            <a:extLst>
              <a:ext uri="{FF2B5EF4-FFF2-40B4-BE49-F238E27FC236}">
                <a16:creationId xmlns:a16="http://schemas.microsoft.com/office/drawing/2014/main" id="{D8CE4CF6-BC08-D8BB-DC48-C4ACCCDA52C4}"/>
              </a:ext>
            </a:extLst>
          </p:cNvPr>
          <p:cNvSpPr txBox="1">
            <a:spLocks/>
          </p:cNvSpPr>
          <p:nvPr/>
        </p:nvSpPr>
        <p:spPr>
          <a:xfrm>
            <a:off x="2324341" y="906364"/>
            <a:ext cx="7543318" cy="555083"/>
          </a:xfrm>
          <a:prstGeom prst="rect">
            <a:avLst/>
          </a:prstGeom>
          <a:noFill/>
          <a:ln>
            <a:noFill/>
          </a:ln>
        </p:spPr>
        <p:txBody>
          <a:bodyPr spcFirstLastPara="1" vert="horz" wrap="square" lIns="90099" tIns="45033" rIns="90099" bIns="45033"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800" b="1" dirty="0">
                <a:latin typeface="Verdana" panose="020B0604030504040204" pitchFamily="34" charset="0"/>
                <a:ea typeface="Verdana" panose="020B0604030504040204" pitchFamily="34" charset="0"/>
              </a:rPr>
              <a:t>Avance Físico y Financiero</a:t>
            </a:r>
            <a:endParaRPr lang="es-MX" sz="2400" b="1" dirty="0">
              <a:solidFill>
                <a:srgbClr val="000000"/>
              </a:solidFill>
              <a:latin typeface="Verdana" panose="020B0604030504040204" pitchFamily="34" charset="0"/>
              <a:ea typeface="Verdana" panose="020B0604030504040204" pitchFamily="34" charset="0"/>
              <a:cs typeface="Work Sans Medium"/>
              <a:sym typeface="Work Sans Medium"/>
            </a:endParaRPr>
          </a:p>
        </p:txBody>
      </p:sp>
      <p:pic>
        <p:nvPicPr>
          <p:cNvPr id="6" name="Imagen 5" descr="Tabla&#10;&#10;El contenido generado por IA puede ser incorrecto.">
            <a:extLst>
              <a:ext uri="{FF2B5EF4-FFF2-40B4-BE49-F238E27FC236}">
                <a16:creationId xmlns:a16="http://schemas.microsoft.com/office/drawing/2014/main" id="{10C7EC90-27C7-4E21-8627-1D48452CECD4}"/>
              </a:ext>
            </a:extLst>
          </p:cNvPr>
          <p:cNvPicPr>
            <a:picLocks noChangeAspect="1"/>
          </p:cNvPicPr>
          <p:nvPr/>
        </p:nvPicPr>
        <p:blipFill>
          <a:blip r:embed="rId2"/>
          <a:stretch>
            <a:fillRect/>
          </a:stretch>
        </p:blipFill>
        <p:spPr>
          <a:xfrm>
            <a:off x="719251" y="1739303"/>
            <a:ext cx="10753498" cy="4286301"/>
          </a:xfrm>
          <a:prstGeom prst="rect">
            <a:avLst/>
          </a:prstGeom>
        </p:spPr>
      </p:pic>
    </p:spTree>
    <p:extLst>
      <p:ext uri="{BB962C8B-B14F-4D97-AF65-F5344CB8AC3E}">
        <p14:creationId xmlns:p14="http://schemas.microsoft.com/office/powerpoint/2010/main" val="42777075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82D226-4283-C8D8-BDE8-BAB30964C8B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09CDBF8-689F-755B-6F0C-9B8C80052F18}"/>
              </a:ext>
            </a:extLst>
          </p:cNvPr>
          <p:cNvSpPr txBox="1"/>
          <p:nvPr/>
        </p:nvSpPr>
        <p:spPr>
          <a:xfrm>
            <a:off x="0" y="6581001"/>
            <a:ext cx="4447889" cy="276999"/>
          </a:xfrm>
          <a:prstGeom prst="rect">
            <a:avLst/>
          </a:prstGeom>
          <a:noFill/>
        </p:spPr>
        <p:txBody>
          <a:bodyPr wrap="square" rtlCol="0">
            <a:spAutoFit/>
          </a:bodyPr>
          <a:lstStyle>
            <a:defPPr>
              <a:defRPr lang="es-CO"/>
            </a:defPPr>
            <a:lvl1pPr algn="r">
              <a:defRPr sz="1200" b="0">
                <a:solidFill>
                  <a:schemeClr val="tx2"/>
                </a:solidFill>
                <a:latin typeface="Segoe UI Emoji" panose="020B0502040204020203" pitchFamily="34" charset="0"/>
                <a:ea typeface="Segoe UI Emoji" panose="020B0502040204020203" pitchFamily="34" charset="0"/>
              </a:defRPr>
            </a:lvl1pPr>
          </a:lstStyle>
          <a:p>
            <a:pPr algn="l"/>
            <a:r>
              <a:rPr lang="es-CO" noProof="0"/>
              <a:t>Fuente: Plataforma Integrada de Inversión Pública PIIP</a:t>
            </a:r>
          </a:p>
        </p:txBody>
      </p:sp>
      <p:sp>
        <p:nvSpPr>
          <p:cNvPr id="5" name="Google Shape;141;p22">
            <a:extLst>
              <a:ext uri="{FF2B5EF4-FFF2-40B4-BE49-F238E27FC236}">
                <a16:creationId xmlns:a16="http://schemas.microsoft.com/office/drawing/2014/main" id="{781BBFBA-0516-E397-A38B-45D79BBFA71C}"/>
              </a:ext>
            </a:extLst>
          </p:cNvPr>
          <p:cNvSpPr txBox="1">
            <a:spLocks/>
          </p:cNvSpPr>
          <p:nvPr/>
        </p:nvSpPr>
        <p:spPr>
          <a:xfrm>
            <a:off x="2324340" y="1114901"/>
            <a:ext cx="7543318" cy="555083"/>
          </a:xfrm>
          <a:prstGeom prst="rect">
            <a:avLst/>
          </a:prstGeom>
          <a:noFill/>
          <a:ln>
            <a:noFill/>
          </a:ln>
        </p:spPr>
        <p:txBody>
          <a:bodyPr spcFirstLastPara="1" vert="horz" wrap="square" lIns="90099" tIns="45033" rIns="90099" bIns="45033"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800" b="1" dirty="0">
                <a:latin typeface="Verdana" panose="020B0604030504040204" pitchFamily="34" charset="0"/>
                <a:ea typeface="Verdana" panose="020B0604030504040204" pitchFamily="34" charset="0"/>
              </a:rPr>
              <a:t>Regionalización</a:t>
            </a:r>
            <a:endParaRPr lang="es-MX" sz="2400" b="1" dirty="0">
              <a:solidFill>
                <a:srgbClr val="000000"/>
              </a:solidFill>
              <a:latin typeface="Verdana" panose="020B0604030504040204" pitchFamily="34" charset="0"/>
              <a:ea typeface="Verdana" panose="020B0604030504040204" pitchFamily="34" charset="0"/>
              <a:cs typeface="Work Sans Medium"/>
              <a:sym typeface="Work Sans Medium"/>
            </a:endParaRPr>
          </a:p>
        </p:txBody>
      </p:sp>
      <p:pic>
        <p:nvPicPr>
          <p:cNvPr id="4" name="Imagen 3" descr="Tabla&#10;&#10;El contenido generado por IA puede ser incorrecto.">
            <a:extLst>
              <a:ext uri="{FF2B5EF4-FFF2-40B4-BE49-F238E27FC236}">
                <a16:creationId xmlns:a16="http://schemas.microsoft.com/office/drawing/2014/main" id="{B6A960DA-C9FC-5288-0720-9D71DFA2126A}"/>
              </a:ext>
            </a:extLst>
          </p:cNvPr>
          <p:cNvPicPr>
            <a:picLocks noChangeAspect="1"/>
          </p:cNvPicPr>
          <p:nvPr/>
        </p:nvPicPr>
        <p:blipFill>
          <a:blip r:embed="rId2"/>
          <a:stretch>
            <a:fillRect/>
          </a:stretch>
        </p:blipFill>
        <p:spPr>
          <a:xfrm>
            <a:off x="983537" y="1835161"/>
            <a:ext cx="10224925" cy="3352855"/>
          </a:xfrm>
          <a:prstGeom prst="rect">
            <a:avLst/>
          </a:prstGeom>
        </p:spPr>
      </p:pic>
    </p:spTree>
    <p:extLst>
      <p:ext uri="{BB962C8B-B14F-4D97-AF65-F5344CB8AC3E}">
        <p14:creationId xmlns:p14="http://schemas.microsoft.com/office/powerpoint/2010/main" val="16787461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7EB83F-557A-E554-63A4-8EB761006D3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6BBC7E4-7021-0845-0925-E2423EED5DC4}"/>
              </a:ext>
            </a:extLst>
          </p:cNvPr>
          <p:cNvSpPr txBox="1"/>
          <p:nvPr/>
        </p:nvSpPr>
        <p:spPr>
          <a:xfrm>
            <a:off x="0" y="6581001"/>
            <a:ext cx="4447889" cy="276999"/>
          </a:xfrm>
          <a:prstGeom prst="rect">
            <a:avLst/>
          </a:prstGeom>
          <a:noFill/>
        </p:spPr>
        <p:txBody>
          <a:bodyPr wrap="square" rtlCol="0">
            <a:spAutoFit/>
          </a:bodyPr>
          <a:lstStyle>
            <a:defPPr>
              <a:defRPr lang="es-CO"/>
            </a:defPPr>
            <a:lvl1pPr algn="r">
              <a:defRPr sz="1200" b="0">
                <a:solidFill>
                  <a:schemeClr val="tx2"/>
                </a:solidFill>
                <a:latin typeface="Segoe UI Emoji" panose="020B0502040204020203" pitchFamily="34" charset="0"/>
                <a:ea typeface="Segoe UI Emoji" panose="020B0502040204020203" pitchFamily="34" charset="0"/>
              </a:defRPr>
            </a:lvl1pPr>
          </a:lstStyle>
          <a:p>
            <a:pPr algn="l"/>
            <a:r>
              <a:rPr lang="es-CO" noProof="0"/>
              <a:t>Fuente: Plataforma Integrada de Inversión Pública PIIP</a:t>
            </a:r>
          </a:p>
        </p:txBody>
      </p:sp>
      <p:sp>
        <p:nvSpPr>
          <p:cNvPr id="5" name="Google Shape;141;p22">
            <a:extLst>
              <a:ext uri="{FF2B5EF4-FFF2-40B4-BE49-F238E27FC236}">
                <a16:creationId xmlns:a16="http://schemas.microsoft.com/office/drawing/2014/main" id="{B6ED11BB-FA19-A33B-D717-53710DD71472}"/>
              </a:ext>
            </a:extLst>
          </p:cNvPr>
          <p:cNvSpPr txBox="1">
            <a:spLocks/>
          </p:cNvSpPr>
          <p:nvPr/>
        </p:nvSpPr>
        <p:spPr>
          <a:xfrm>
            <a:off x="2410605" y="1114536"/>
            <a:ext cx="7543318" cy="555083"/>
          </a:xfrm>
          <a:prstGeom prst="rect">
            <a:avLst/>
          </a:prstGeom>
          <a:noFill/>
          <a:ln>
            <a:noFill/>
          </a:ln>
        </p:spPr>
        <p:txBody>
          <a:bodyPr spcFirstLastPara="1" vert="horz" wrap="square" lIns="90099" tIns="45033" rIns="90099" bIns="45033"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800" b="1" dirty="0">
                <a:solidFill>
                  <a:schemeClr val="accent1">
                    <a:lumMod val="50000"/>
                  </a:schemeClr>
                </a:solidFill>
                <a:latin typeface="Verdana" panose="020B0604030504040204" pitchFamily="34" charset="0"/>
                <a:ea typeface="Verdana" panose="020B0604030504040204" pitchFamily="34" charset="0"/>
              </a:rPr>
              <a:t>Políticas Transversales</a:t>
            </a:r>
            <a:endParaRPr lang="es-MX" sz="2400" b="1" dirty="0">
              <a:solidFill>
                <a:schemeClr val="accent1">
                  <a:lumMod val="50000"/>
                </a:schemeClr>
              </a:solidFill>
              <a:latin typeface="Verdana" panose="020B0604030504040204" pitchFamily="34" charset="0"/>
              <a:ea typeface="Verdana" panose="020B0604030504040204" pitchFamily="34" charset="0"/>
              <a:cs typeface="Work Sans Medium"/>
              <a:sym typeface="Work Sans Medium"/>
            </a:endParaRPr>
          </a:p>
        </p:txBody>
      </p:sp>
      <p:pic>
        <p:nvPicPr>
          <p:cNvPr id="4" name="Imagen 3" descr="Tabla&#10;&#10;El contenido generado por IA puede ser incorrecto.">
            <a:extLst>
              <a:ext uri="{FF2B5EF4-FFF2-40B4-BE49-F238E27FC236}">
                <a16:creationId xmlns:a16="http://schemas.microsoft.com/office/drawing/2014/main" id="{468FD5C5-8625-1882-602E-5DD9426DE835}"/>
              </a:ext>
            </a:extLst>
          </p:cNvPr>
          <p:cNvPicPr>
            <a:picLocks noChangeAspect="1"/>
          </p:cNvPicPr>
          <p:nvPr/>
        </p:nvPicPr>
        <p:blipFill>
          <a:blip r:embed="rId2"/>
          <a:stretch>
            <a:fillRect/>
          </a:stretch>
        </p:blipFill>
        <p:spPr>
          <a:xfrm>
            <a:off x="1097056" y="2100106"/>
            <a:ext cx="9997887" cy="2657787"/>
          </a:xfrm>
          <a:prstGeom prst="rect">
            <a:avLst/>
          </a:prstGeom>
        </p:spPr>
      </p:pic>
    </p:spTree>
    <p:extLst>
      <p:ext uri="{BB962C8B-B14F-4D97-AF65-F5344CB8AC3E}">
        <p14:creationId xmlns:p14="http://schemas.microsoft.com/office/powerpoint/2010/main" val="26547013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7ED36D-017D-08E5-7E56-294D1BA2A095}"/>
            </a:ext>
          </a:extLst>
        </p:cNvPr>
        <p:cNvGrpSpPr/>
        <p:nvPr/>
      </p:nvGrpSpPr>
      <p:grpSpPr>
        <a:xfrm>
          <a:off x="0" y="0"/>
          <a:ext cx="0" cy="0"/>
          <a:chOff x="0" y="0"/>
          <a:chExt cx="0" cy="0"/>
        </a:xfrm>
      </p:grpSpPr>
      <p:sp>
        <p:nvSpPr>
          <p:cNvPr id="3" name="Google Shape;141;p22">
            <a:extLst>
              <a:ext uri="{FF2B5EF4-FFF2-40B4-BE49-F238E27FC236}">
                <a16:creationId xmlns:a16="http://schemas.microsoft.com/office/drawing/2014/main" id="{EFF5E1CA-A28C-4459-DB1D-47FB209D34E1}"/>
              </a:ext>
            </a:extLst>
          </p:cNvPr>
          <p:cNvSpPr txBox="1">
            <a:spLocks/>
          </p:cNvSpPr>
          <p:nvPr/>
        </p:nvSpPr>
        <p:spPr>
          <a:xfrm>
            <a:off x="3689026" y="2342121"/>
            <a:ext cx="7543318" cy="1087504"/>
          </a:xfrm>
          <a:prstGeom prst="rect">
            <a:avLst/>
          </a:prstGeom>
          <a:noFill/>
          <a:ln>
            <a:noFill/>
          </a:ln>
        </p:spPr>
        <p:txBody>
          <a:bodyPr spcFirstLastPara="1" vert="horz" wrap="square" lIns="90099" tIns="45033" rIns="90099" bIns="45033"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2800" b="1" dirty="0">
                <a:latin typeface="Verdana" panose="020B0604030504040204" pitchFamily="34" charset="0"/>
                <a:ea typeface="Verdana" panose="020B0604030504040204" pitchFamily="34" charset="0"/>
              </a:rPr>
              <a:t>Oficina Asesora de Planeación</a:t>
            </a:r>
            <a:endParaRPr lang="es-MX" sz="2400" b="1" dirty="0">
              <a:solidFill>
                <a:srgbClr val="000000"/>
              </a:solidFill>
              <a:latin typeface="Verdana" panose="020B0604030504040204" pitchFamily="34" charset="0"/>
              <a:ea typeface="Verdana" panose="020B0604030504040204" pitchFamily="34" charset="0"/>
              <a:cs typeface="Work Sans Medium"/>
              <a:sym typeface="Work Sans Medium"/>
            </a:endParaRPr>
          </a:p>
        </p:txBody>
      </p:sp>
      <p:sp>
        <p:nvSpPr>
          <p:cNvPr id="4" name="Google Shape;142;p22">
            <a:extLst>
              <a:ext uri="{FF2B5EF4-FFF2-40B4-BE49-F238E27FC236}">
                <a16:creationId xmlns:a16="http://schemas.microsoft.com/office/drawing/2014/main" id="{969B1543-9A2C-C546-5E63-0A0AECEF8A29}"/>
              </a:ext>
            </a:extLst>
          </p:cNvPr>
          <p:cNvSpPr txBox="1">
            <a:spLocks/>
          </p:cNvSpPr>
          <p:nvPr/>
        </p:nvSpPr>
        <p:spPr>
          <a:xfrm>
            <a:off x="130150" y="2462939"/>
            <a:ext cx="3558876" cy="845869"/>
          </a:xfrm>
          <a:prstGeom prst="rect">
            <a:avLst/>
          </a:prstGeom>
          <a:noFill/>
          <a:ln>
            <a:noFill/>
          </a:ln>
        </p:spPr>
        <p:txBody>
          <a:bodyPr spcFirstLastPara="1" vert="horz" wrap="square" lIns="90099" tIns="45033" rIns="90099" bIns="45033" rtlCol="0" anchor="ctr" anchorCtr="0">
            <a:noAutofit/>
          </a:bodyPr>
          <a:lstStyle>
            <a:lvl1pPr algn="l" defTabSz="695950" rtl="0" eaLnBrk="1" latinLnBrk="0" hangingPunct="1">
              <a:lnSpc>
                <a:spcPct val="90000"/>
              </a:lnSpc>
              <a:spcBef>
                <a:spcPct val="0"/>
              </a:spcBef>
              <a:buNone/>
              <a:defRPr sz="3349" kern="1200">
                <a:solidFill>
                  <a:schemeClr val="tx1"/>
                </a:solidFill>
                <a:latin typeface="+mj-lt"/>
                <a:ea typeface="+mj-ea"/>
                <a:cs typeface="+mj-cs"/>
              </a:defRPr>
            </a:lvl1pPr>
          </a:lstStyle>
          <a:p>
            <a:pPr algn="r">
              <a:spcBef>
                <a:spcPts val="0"/>
              </a:spcBef>
              <a:buSzPts val="1400"/>
            </a:pPr>
            <a:r>
              <a:rPr lang="es-CO" sz="6600" b="1" dirty="0">
                <a:solidFill>
                  <a:schemeClr val="bg1">
                    <a:lumMod val="50000"/>
                  </a:schemeClr>
                </a:solidFill>
                <a:latin typeface="Montserrat ExtraBold" pitchFamily="2" charset="77"/>
                <a:ea typeface="Work Sans"/>
                <a:cs typeface="Work Sans"/>
                <a:sym typeface="Work Sans"/>
              </a:rPr>
              <a:t>g.</a:t>
            </a:r>
            <a:endParaRPr lang="es-CO" sz="6600" b="1" dirty="0">
              <a:solidFill>
                <a:srgbClr val="FFFFFF"/>
              </a:solidFill>
              <a:latin typeface="Work Sans"/>
              <a:ea typeface="Work Sans"/>
              <a:cs typeface="Work Sans"/>
              <a:sym typeface="Work Sans"/>
            </a:endParaRPr>
          </a:p>
        </p:txBody>
      </p:sp>
      <p:pic>
        <p:nvPicPr>
          <p:cNvPr id="5" name="Imagen 4">
            <a:extLst>
              <a:ext uri="{FF2B5EF4-FFF2-40B4-BE49-F238E27FC236}">
                <a16:creationId xmlns:a16="http://schemas.microsoft.com/office/drawing/2014/main" id="{9A1183B6-621F-4AB3-5645-370A96921DCA}"/>
              </a:ext>
            </a:extLst>
          </p:cNvPr>
          <p:cNvPicPr>
            <a:picLocks noChangeAspect="1"/>
          </p:cNvPicPr>
          <p:nvPr/>
        </p:nvPicPr>
        <p:blipFill>
          <a:blip r:embed="rId2"/>
          <a:stretch>
            <a:fillRect/>
          </a:stretch>
        </p:blipFill>
        <p:spPr>
          <a:xfrm>
            <a:off x="2327143" y="3750530"/>
            <a:ext cx="7537714" cy="614891"/>
          </a:xfrm>
          <a:prstGeom prst="rect">
            <a:avLst/>
          </a:prstGeom>
        </p:spPr>
      </p:pic>
    </p:spTree>
    <p:extLst>
      <p:ext uri="{BB962C8B-B14F-4D97-AF65-F5344CB8AC3E}">
        <p14:creationId xmlns:p14="http://schemas.microsoft.com/office/powerpoint/2010/main" val="42141468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96E2E-8276-B067-FF0C-48DEB4ABDD4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C565C32-6CFB-BFD2-9024-76F2410F2BD5}"/>
              </a:ext>
            </a:extLst>
          </p:cNvPr>
          <p:cNvSpPr txBox="1"/>
          <p:nvPr/>
        </p:nvSpPr>
        <p:spPr>
          <a:xfrm>
            <a:off x="0" y="6581001"/>
            <a:ext cx="4447889" cy="276999"/>
          </a:xfrm>
          <a:prstGeom prst="rect">
            <a:avLst/>
          </a:prstGeom>
          <a:noFill/>
        </p:spPr>
        <p:txBody>
          <a:bodyPr wrap="square" rtlCol="0">
            <a:spAutoFit/>
          </a:bodyPr>
          <a:lstStyle>
            <a:defPPr>
              <a:defRPr lang="es-CO"/>
            </a:defPPr>
            <a:lvl1pPr algn="r">
              <a:defRPr sz="1200" b="0">
                <a:solidFill>
                  <a:schemeClr val="tx2"/>
                </a:solidFill>
                <a:latin typeface="Segoe UI Emoji" panose="020B0502040204020203" pitchFamily="34" charset="0"/>
                <a:ea typeface="Segoe UI Emoji" panose="020B0502040204020203" pitchFamily="34" charset="0"/>
              </a:defRPr>
            </a:lvl1pPr>
          </a:lstStyle>
          <a:p>
            <a:pPr algn="l"/>
            <a:r>
              <a:rPr lang="es-CO" noProof="0"/>
              <a:t>Fuente: Plataforma Integrada de Inversión Pública PIIP</a:t>
            </a:r>
          </a:p>
        </p:txBody>
      </p:sp>
      <p:sp>
        <p:nvSpPr>
          <p:cNvPr id="5" name="Google Shape;141;p22">
            <a:extLst>
              <a:ext uri="{FF2B5EF4-FFF2-40B4-BE49-F238E27FC236}">
                <a16:creationId xmlns:a16="http://schemas.microsoft.com/office/drawing/2014/main" id="{0F78A7FC-F228-2570-505A-8ADD78CF78CF}"/>
              </a:ext>
            </a:extLst>
          </p:cNvPr>
          <p:cNvSpPr txBox="1">
            <a:spLocks/>
          </p:cNvSpPr>
          <p:nvPr/>
        </p:nvSpPr>
        <p:spPr>
          <a:xfrm>
            <a:off x="2324340" y="948001"/>
            <a:ext cx="7543318" cy="555083"/>
          </a:xfrm>
          <a:prstGeom prst="rect">
            <a:avLst/>
          </a:prstGeom>
          <a:noFill/>
          <a:ln>
            <a:noFill/>
          </a:ln>
        </p:spPr>
        <p:txBody>
          <a:bodyPr spcFirstLastPara="1" vert="horz" wrap="square" lIns="90099" tIns="45033" rIns="90099" bIns="45033"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800" b="1" dirty="0">
                <a:latin typeface="Verdana" panose="020B0604030504040204" pitchFamily="34" charset="0"/>
                <a:ea typeface="Verdana" panose="020B0604030504040204" pitchFamily="34" charset="0"/>
              </a:rPr>
              <a:t>Avance Físico y Financiero</a:t>
            </a:r>
            <a:endParaRPr lang="es-MX" sz="2400" b="1" dirty="0">
              <a:solidFill>
                <a:srgbClr val="000000"/>
              </a:solidFill>
              <a:latin typeface="Verdana" panose="020B0604030504040204" pitchFamily="34" charset="0"/>
              <a:ea typeface="Verdana" panose="020B0604030504040204" pitchFamily="34" charset="0"/>
              <a:cs typeface="Work Sans Medium"/>
              <a:sym typeface="Work Sans Medium"/>
            </a:endParaRPr>
          </a:p>
        </p:txBody>
      </p:sp>
      <p:pic>
        <p:nvPicPr>
          <p:cNvPr id="6" name="Imagen 5" descr="Interfaz de usuario gráfica, Aplicación, Tabla&#10;&#10;El contenido generado por IA puede ser incorrecto.">
            <a:extLst>
              <a:ext uri="{FF2B5EF4-FFF2-40B4-BE49-F238E27FC236}">
                <a16:creationId xmlns:a16="http://schemas.microsoft.com/office/drawing/2014/main" id="{DE6CF31D-CEEE-8E8E-D1BE-C8113A3814E9}"/>
              </a:ext>
            </a:extLst>
          </p:cNvPr>
          <p:cNvPicPr>
            <a:picLocks noChangeAspect="1"/>
          </p:cNvPicPr>
          <p:nvPr/>
        </p:nvPicPr>
        <p:blipFill>
          <a:blip r:embed="rId2"/>
          <a:stretch>
            <a:fillRect/>
          </a:stretch>
        </p:blipFill>
        <p:spPr>
          <a:xfrm>
            <a:off x="759238" y="1691288"/>
            <a:ext cx="10673523" cy="4332734"/>
          </a:xfrm>
          <a:prstGeom prst="rect">
            <a:avLst/>
          </a:prstGeom>
        </p:spPr>
      </p:pic>
    </p:spTree>
    <p:extLst>
      <p:ext uri="{BB962C8B-B14F-4D97-AF65-F5344CB8AC3E}">
        <p14:creationId xmlns:p14="http://schemas.microsoft.com/office/powerpoint/2010/main" val="8980790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E9476-1AF7-8007-34CE-CE2EC5931D6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EF8B256-8E9D-C38F-CC3A-CA12544E1B9D}"/>
              </a:ext>
            </a:extLst>
          </p:cNvPr>
          <p:cNvSpPr txBox="1"/>
          <p:nvPr/>
        </p:nvSpPr>
        <p:spPr>
          <a:xfrm>
            <a:off x="0" y="6581001"/>
            <a:ext cx="4447889" cy="276999"/>
          </a:xfrm>
          <a:prstGeom prst="rect">
            <a:avLst/>
          </a:prstGeom>
          <a:noFill/>
        </p:spPr>
        <p:txBody>
          <a:bodyPr wrap="square" rtlCol="0">
            <a:spAutoFit/>
          </a:bodyPr>
          <a:lstStyle>
            <a:defPPr>
              <a:defRPr lang="es-CO"/>
            </a:defPPr>
            <a:lvl1pPr algn="r">
              <a:defRPr sz="1200" b="0">
                <a:solidFill>
                  <a:schemeClr val="tx2"/>
                </a:solidFill>
                <a:latin typeface="Segoe UI Emoji" panose="020B0502040204020203" pitchFamily="34" charset="0"/>
                <a:ea typeface="Segoe UI Emoji" panose="020B0502040204020203" pitchFamily="34" charset="0"/>
              </a:defRPr>
            </a:lvl1pPr>
          </a:lstStyle>
          <a:p>
            <a:pPr algn="l"/>
            <a:r>
              <a:rPr lang="es-CO" noProof="0"/>
              <a:t>Fuente: Plataforma Integrada de Inversión Pública PIIP</a:t>
            </a:r>
          </a:p>
        </p:txBody>
      </p:sp>
      <p:sp>
        <p:nvSpPr>
          <p:cNvPr id="5" name="Google Shape;141;p22">
            <a:extLst>
              <a:ext uri="{FF2B5EF4-FFF2-40B4-BE49-F238E27FC236}">
                <a16:creationId xmlns:a16="http://schemas.microsoft.com/office/drawing/2014/main" id="{1868189F-53E8-0274-16CB-C481FFF7462A}"/>
              </a:ext>
            </a:extLst>
          </p:cNvPr>
          <p:cNvSpPr txBox="1">
            <a:spLocks/>
          </p:cNvSpPr>
          <p:nvPr/>
        </p:nvSpPr>
        <p:spPr>
          <a:xfrm>
            <a:off x="2324341" y="1042892"/>
            <a:ext cx="7543318" cy="555083"/>
          </a:xfrm>
          <a:prstGeom prst="rect">
            <a:avLst/>
          </a:prstGeom>
          <a:noFill/>
          <a:ln>
            <a:noFill/>
          </a:ln>
        </p:spPr>
        <p:txBody>
          <a:bodyPr spcFirstLastPara="1" vert="horz" wrap="square" lIns="90099" tIns="45033" rIns="90099" bIns="45033"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800" b="1" dirty="0">
                <a:latin typeface="Verdana" panose="020B0604030504040204" pitchFamily="34" charset="0"/>
                <a:ea typeface="Verdana" panose="020B0604030504040204" pitchFamily="34" charset="0"/>
              </a:rPr>
              <a:t>Regionalización</a:t>
            </a:r>
            <a:endParaRPr lang="es-MX" sz="2400" b="1" dirty="0">
              <a:solidFill>
                <a:srgbClr val="000000"/>
              </a:solidFill>
              <a:latin typeface="Verdana" panose="020B0604030504040204" pitchFamily="34" charset="0"/>
              <a:ea typeface="Verdana" panose="020B0604030504040204" pitchFamily="34" charset="0"/>
              <a:cs typeface="Work Sans Medium"/>
              <a:sym typeface="Work Sans Medium"/>
            </a:endParaRPr>
          </a:p>
        </p:txBody>
      </p:sp>
      <p:pic>
        <p:nvPicPr>
          <p:cNvPr id="4" name="Imagen 3" descr="Interfaz de usuario gráfica, Tabla&#10;&#10;El contenido generado por IA puede ser incorrecto.">
            <a:extLst>
              <a:ext uri="{FF2B5EF4-FFF2-40B4-BE49-F238E27FC236}">
                <a16:creationId xmlns:a16="http://schemas.microsoft.com/office/drawing/2014/main" id="{0706F7F2-9A7C-1818-F759-C759E85C6693}"/>
              </a:ext>
            </a:extLst>
          </p:cNvPr>
          <p:cNvPicPr>
            <a:picLocks noChangeAspect="1"/>
          </p:cNvPicPr>
          <p:nvPr/>
        </p:nvPicPr>
        <p:blipFill>
          <a:blip r:embed="rId2"/>
          <a:stretch>
            <a:fillRect/>
          </a:stretch>
        </p:blipFill>
        <p:spPr>
          <a:xfrm>
            <a:off x="1352310" y="1912914"/>
            <a:ext cx="9487380" cy="2784213"/>
          </a:xfrm>
          <a:prstGeom prst="rect">
            <a:avLst/>
          </a:prstGeom>
        </p:spPr>
      </p:pic>
    </p:spTree>
    <p:extLst>
      <p:ext uri="{BB962C8B-B14F-4D97-AF65-F5344CB8AC3E}">
        <p14:creationId xmlns:p14="http://schemas.microsoft.com/office/powerpoint/2010/main" val="1563476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8C15BE-B296-6598-784A-46135DDD655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8274E80-8325-2B23-C0A7-3E4C3BB8B0D2}"/>
              </a:ext>
            </a:extLst>
          </p:cNvPr>
          <p:cNvSpPr txBox="1"/>
          <p:nvPr/>
        </p:nvSpPr>
        <p:spPr>
          <a:xfrm>
            <a:off x="0" y="6581001"/>
            <a:ext cx="4447889" cy="276999"/>
          </a:xfrm>
          <a:prstGeom prst="rect">
            <a:avLst/>
          </a:prstGeom>
          <a:noFill/>
        </p:spPr>
        <p:txBody>
          <a:bodyPr wrap="square" rtlCol="0">
            <a:spAutoFit/>
          </a:bodyPr>
          <a:lstStyle>
            <a:defPPr>
              <a:defRPr lang="es-CO"/>
            </a:defPPr>
            <a:lvl1pPr algn="r">
              <a:defRPr sz="1200" b="0">
                <a:solidFill>
                  <a:schemeClr val="tx2"/>
                </a:solidFill>
                <a:latin typeface="Segoe UI Emoji" panose="020B0502040204020203" pitchFamily="34" charset="0"/>
                <a:ea typeface="Segoe UI Emoji" panose="020B0502040204020203" pitchFamily="34" charset="0"/>
              </a:defRPr>
            </a:lvl1pPr>
          </a:lstStyle>
          <a:p>
            <a:pPr algn="l"/>
            <a:r>
              <a:rPr lang="es-CO" noProof="0"/>
              <a:t>Fuente: Plataforma Integrada de Inversión Pública PIIP</a:t>
            </a:r>
          </a:p>
        </p:txBody>
      </p:sp>
      <p:sp>
        <p:nvSpPr>
          <p:cNvPr id="5" name="Google Shape;141;p22">
            <a:extLst>
              <a:ext uri="{FF2B5EF4-FFF2-40B4-BE49-F238E27FC236}">
                <a16:creationId xmlns:a16="http://schemas.microsoft.com/office/drawing/2014/main" id="{2DF671FE-6ADE-C20D-B3C2-6F830F5A21AC}"/>
              </a:ext>
            </a:extLst>
          </p:cNvPr>
          <p:cNvSpPr txBox="1">
            <a:spLocks/>
          </p:cNvSpPr>
          <p:nvPr/>
        </p:nvSpPr>
        <p:spPr>
          <a:xfrm>
            <a:off x="2324340" y="766800"/>
            <a:ext cx="7543318" cy="555083"/>
          </a:xfrm>
          <a:prstGeom prst="rect">
            <a:avLst/>
          </a:prstGeom>
          <a:noFill/>
          <a:ln>
            <a:noFill/>
          </a:ln>
        </p:spPr>
        <p:txBody>
          <a:bodyPr spcFirstLastPara="1" vert="horz" wrap="square" lIns="90099" tIns="45033" rIns="90099" bIns="45033"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800" b="1" dirty="0">
                <a:latin typeface="Verdana" panose="020B0604030504040204" pitchFamily="34" charset="0"/>
                <a:ea typeface="Verdana" panose="020B0604030504040204" pitchFamily="34" charset="0"/>
              </a:rPr>
              <a:t>Regionalización</a:t>
            </a:r>
            <a:endParaRPr lang="es-MX" sz="2400" b="1" dirty="0">
              <a:solidFill>
                <a:srgbClr val="000000"/>
              </a:solidFill>
              <a:latin typeface="Verdana" panose="020B0604030504040204" pitchFamily="34" charset="0"/>
              <a:ea typeface="Verdana" panose="020B0604030504040204" pitchFamily="34" charset="0"/>
              <a:cs typeface="Work Sans Medium"/>
              <a:sym typeface="Work Sans Medium"/>
            </a:endParaRPr>
          </a:p>
        </p:txBody>
      </p:sp>
      <p:pic>
        <p:nvPicPr>
          <p:cNvPr id="4" name="Imagen 3" descr="Tabla&#10;&#10;El contenido generado por IA puede ser incorrecto.">
            <a:extLst>
              <a:ext uri="{FF2B5EF4-FFF2-40B4-BE49-F238E27FC236}">
                <a16:creationId xmlns:a16="http://schemas.microsoft.com/office/drawing/2014/main" id="{347FB7E4-C04A-806D-9CC0-7D188A99AA39}"/>
              </a:ext>
            </a:extLst>
          </p:cNvPr>
          <p:cNvPicPr>
            <a:picLocks noChangeAspect="1"/>
          </p:cNvPicPr>
          <p:nvPr/>
        </p:nvPicPr>
        <p:blipFill>
          <a:blip r:embed="rId2"/>
          <a:stretch>
            <a:fillRect/>
          </a:stretch>
        </p:blipFill>
        <p:spPr>
          <a:xfrm>
            <a:off x="866487" y="1463444"/>
            <a:ext cx="10459025" cy="4350214"/>
          </a:xfrm>
          <a:prstGeom prst="rect">
            <a:avLst/>
          </a:prstGeom>
        </p:spPr>
      </p:pic>
    </p:spTree>
    <p:extLst>
      <p:ext uri="{BB962C8B-B14F-4D97-AF65-F5344CB8AC3E}">
        <p14:creationId xmlns:p14="http://schemas.microsoft.com/office/powerpoint/2010/main" val="1214955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AA3E76-069A-2849-BA1F-CEA27D4D0751}"/>
            </a:ext>
          </a:extLst>
        </p:cNvPr>
        <p:cNvGrpSpPr/>
        <p:nvPr/>
      </p:nvGrpSpPr>
      <p:grpSpPr>
        <a:xfrm>
          <a:off x="0" y="0"/>
          <a:ext cx="0" cy="0"/>
          <a:chOff x="0" y="0"/>
          <a:chExt cx="0" cy="0"/>
        </a:xfrm>
      </p:grpSpPr>
      <p:sp>
        <p:nvSpPr>
          <p:cNvPr id="3" name="Google Shape;141;p22">
            <a:extLst>
              <a:ext uri="{FF2B5EF4-FFF2-40B4-BE49-F238E27FC236}">
                <a16:creationId xmlns:a16="http://schemas.microsoft.com/office/drawing/2014/main" id="{91E4BE83-BA0C-CB37-FB30-1FE3DB5ED577}"/>
              </a:ext>
            </a:extLst>
          </p:cNvPr>
          <p:cNvSpPr txBox="1">
            <a:spLocks/>
          </p:cNvSpPr>
          <p:nvPr/>
        </p:nvSpPr>
        <p:spPr>
          <a:xfrm>
            <a:off x="3689026" y="2342121"/>
            <a:ext cx="7543318" cy="1087504"/>
          </a:xfrm>
          <a:prstGeom prst="rect">
            <a:avLst/>
          </a:prstGeom>
          <a:noFill/>
          <a:ln>
            <a:noFill/>
          </a:ln>
        </p:spPr>
        <p:txBody>
          <a:bodyPr spcFirstLastPara="1" vert="horz" wrap="square" lIns="90099" tIns="45033" rIns="90099" bIns="45033"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2800" b="1" dirty="0">
                <a:latin typeface="Verdana" panose="020B0604030504040204" pitchFamily="34" charset="0"/>
                <a:ea typeface="Verdana" panose="020B0604030504040204" pitchFamily="34" charset="0"/>
              </a:rPr>
              <a:t>Dirección de Justicia Formal</a:t>
            </a:r>
            <a:endParaRPr lang="es-MX" sz="2400" b="1" dirty="0">
              <a:solidFill>
                <a:srgbClr val="000000"/>
              </a:solidFill>
              <a:latin typeface="Verdana" panose="020B0604030504040204" pitchFamily="34" charset="0"/>
              <a:ea typeface="Verdana" panose="020B0604030504040204" pitchFamily="34" charset="0"/>
              <a:cs typeface="Work Sans Medium"/>
              <a:sym typeface="Work Sans Medium"/>
            </a:endParaRPr>
          </a:p>
        </p:txBody>
      </p:sp>
      <p:sp>
        <p:nvSpPr>
          <p:cNvPr id="4" name="Google Shape;142;p22">
            <a:extLst>
              <a:ext uri="{FF2B5EF4-FFF2-40B4-BE49-F238E27FC236}">
                <a16:creationId xmlns:a16="http://schemas.microsoft.com/office/drawing/2014/main" id="{966B4832-2E7C-45B2-5270-0D1142C7D51E}"/>
              </a:ext>
            </a:extLst>
          </p:cNvPr>
          <p:cNvSpPr txBox="1">
            <a:spLocks/>
          </p:cNvSpPr>
          <p:nvPr/>
        </p:nvSpPr>
        <p:spPr>
          <a:xfrm>
            <a:off x="130150" y="2462939"/>
            <a:ext cx="3558876" cy="845869"/>
          </a:xfrm>
          <a:prstGeom prst="rect">
            <a:avLst/>
          </a:prstGeom>
          <a:noFill/>
          <a:ln>
            <a:noFill/>
          </a:ln>
        </p:spPr>
        <p:txBody>
          <a:bodyPr spcFirstLastPara="1" vert="horz" wrap="square" lIns="90099" tIns="45033" rIns="90099" bIns="45033" rtlCol="0" anchor="ctr" anchorCtr="0">
            <a:noAutofit/>
          </a:bodyPr>
          <a:lstStyle>
            <a:lvl1pPr algn="l" defTabSz="695950" rtl="0" eaLnBrk="1" latinLnBrk="0" hangingPunct="1">
              <a:lnSpc>
                <a:spcPct val="90000"/>
              </a:lnSpc>
              <a:spcBef>
                <a:spcPct val="0"/>
              </a:spcBef>
              <a:buNone/>
              <a:defRPr sz="3349" kern="1200">
                <a:solidFill>
                  <a:schemeClr val="tx1"/>
                </a:solidFill>
                <a:latin typeface="+mj-lt"/>
                <a:ea typeface="+mj-ea"/>
                <a:cs typeface="+mj-cs"/>
              </a:defRPr>
            </a:lvl1pPr>
          </a:lstStyle>
          <a:p>
            <a:pPr algn="r">
              <a:spcBef>
                <a:spcPts val="0"/>
              </a:spcBef>
              <a:buSzPts val="1400"/>
            </a:pPr>
            <a:r>
              <a:rPr lang="es-CO" sz="6600" b="1" dirty="0">
                <a:solidFill>
                  <a:schemeClr val="bg1">
                    <a:lumMod val="50000"/>
                  </a:schemeClr>
                </a:solidFill>
                <a:latin typeface="Montserrat ExtraBold" pitchFamily="2" charset="77"/>
                <a:ea typeface="Work Sans"/>
                <a:cs typeface="Work Sans"/>
                <a:sym typeface="Work Sans"/>
              </a:rPr>
              <a:t>b.</a:t>
            </a:r>
            <a:endParaRPr lang="es-CO" sz="6600" b="1" dirty="0">
              <a:solidFill>
                <a:srgbClr val="FFFFFF"/>
              </a:solidFill>
              <a:latin typeface="Work Sans"/>
              <a:ea typeface="Work Sans"/>
              <a:cs typeface="Work Sans"/>
              <a:sym typeface="Work Sans"/>
            </a:endParaRPr>
          </a:p>
        </p:txBody>
      </p:sp>
      <p:pic>
        <p:nvPicPr>
          <p:cNvPr id="5" name="Imagen 4">
            <a:extLst>
              <a:ext uri="{FF2B5EF4-FFF2-40B4-BE49-F238E27FC236}">
                <a16:creationId xmlns:a16="http://schemas.microsoft.com/office/drawing/2014/main" id="{2A407457-C4C0-FC2E-496C-F0B23BF610E0}"/>
              </a:ext>
            </a:extLst>
          </p:cNvPr>
          <p:cNvPicPr>
            <a:picLocks noChangeAspect="1"/>
          </p:cNvPicPr>
          <p:nvPr/>
        </p:nvPicPr>
        <p:blipFill>
          <a:blip r:embed="rId2"/>
          <a:stretch>
            <a:fillRect/>
          </a:stretch>
        </p:blipFill>
        <p:spPr>
          <a:xfrm>
            <a:off x="2449352" y="4005335"/>
            <a:ext cx="7293296" cy="653291"/>
          </a:xfrm>
          <a:prstGeom prst="rect">
            <a:avLst/>
          </a:prstGeom>
        </p:spPr>
      </p:pic>
    </p:spTree>
    <p:extLst>
      <p:ext uri="{BB962C8B-B14F-4D97-AF65-F5344CB8AC3E}">
        <p14:creationId xmlns:p14="http://schemas.microsoft.com/office/powerpoint/2010/main" val="1311202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EF6C63-1E91-0411-4848-BEA6CEEE2CD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3FB0562-0DB8-5D31-AEF9-D639BDA565B7}"/>
              </a:ext>
            </a:extLst>
          </p:cNvPr>
          <p:cNvSpPr txBox="1"/>
          <p:nvPr/>
        </p:nvSpPr>
        <p:spPr>
          <a:xfrm>
            <a:off x="0" y="6581001"/>
            <a:ext cx="4447889" cy="276999"/>
          </a:xfrm>
          <a:prstGeom prst="rect">
            <a:avLst/>
          </a:prstGeom>
          <a:noFill/>
        </p:spPr>
        <p:txBody>
          <a:bodyPr wrap="square" rtlCol="0">
            <a:spAutoFit/>
          </a:bodyPr>
          <a:lstStyle>
            <a:defPPr>
              <a:defRPr lang="es-CO"/>
            </a:defPPr>
            <a:lvl1pPr algn="r">
              <a:defRPr sz="1200" b="0">
                <a:solidFill>
                  <a:schemeClr val="tx2"/>
                </a:solidFill>
                <a:latin typeface="Segoe UI Emoji" panose="020B0502040204020203" pitchFamily="34" charset="0"/>
                <a:ea typeface="Segoe UI Emoji" panose="020B0502040204020203" pitchFamily="34" charset="0"/>
              </a:defRPr>
            </a:lvl1pPr>
          </a:lstStyle>
          <a:p>
            <a:pPr algn="l"/>
            <a:r>
              <a:rPr lang="es-CO" noProof="0"/>
              <a:t>Fuente: Plataforma Integrada de Inversión Pública PIIP</a:t>
            </a:r>
          </a:p>
        </p:txBody>
      </p:sp>
      <p:sp>
        <p:nvSpPr>
          <p:cNvPr id="5" name="Google Shape;141;p22">
            <a:extLst>
              <a:ext uri="{FF2B5EF4-FFF2-40B4-BE49-F238E27FC236}">
                <a16:creationId xmlns:a16="http://schemas.microsoft.com/office/drawing/2014/main" id="{5D8A51B7-532A-E6E8-13C7-8BEB97E9FE43}"/>
              </a:ext>
            </a:extLst>
          </p:cNvPr>
          <p:cNvSpPr txBox="1">
            <a:spLocks/>
          </p:cNvSpPr>
          <p:nvPr/>
        </p:nvSpPr>
        <p:spPr>
          <a:xfrm>
            <a:off x="2324341" y="756770"/>
            <a:ext cx="7543318" cy="555083"/>
          </a:xfrm>
          <a:prstGeom prst="rect">
            <a:avLst/>
          </a:prstGeom>
          <a:noFill/>
          <a:ln>
            <a:noFill/>
          </a:ln>
        </p:spPr>
        <p:txBody>
          <a:bodyPr spcFirstLastPara="1" vert="horz" wrap="square" lIns="90099" tIns="45033" rIns="90099" bIns="45033"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800" b="1" dirty="0">
                <a:latin typeface="Verdana" panose="020B0604030504040204" pitchFamily="34" charset="0"/>
                <a:ea typeface="Verdana" panose="020B0604030504040204" pitchFamily="34" charset="0"/>
              </a:rPr>
              <a:t>Avance Físico y Financiero</a:t>
            </a:r>
            <a:endParaRPr lang="es-MX" sz="2400" b="1" dirty="0">
              <a:solidFill>
                <a:srgbClr val="000000"/>
              </a:solidFill>
              <a:latin typeface="Verdana" panose="020B0604030504040204" pitchFamily="34" charset="0"/>
              <a:ea typeface="Verdana" panose="020B0604030504040204" pitchFamily="34" charset="0"/>
              <a:cs typeface="Work Sans Medium"/>
              <a:sym typeface="Work Sans Medium"/>
            </a:endParaRPr>
          </a:p>
        </p:txBody>
      </p:sp>
      <p:pic>
        <p:nvPicPr>
          <p:cNvPr id="6" name="Imagen 5" descr="Calendario&#10;&#10;El contenido generado por IA puede ser incorrecto.">
            <a:extLst>
              <a:ext uri="{FF2B5EF4-FFF2-40B4-BE49-F238E27FC236}">
                <a16:creationId xmlns:a16="http://schemas.microsoft.com/office/drawing/2014/main" id="{80290BE1-62C0-CCA0-B641-EB71D05D83C2}"/>
              </a:ext>
            </a:extLst>
          </p:cNvPr>
          <p:cNvPicPr>
            <a:picLocks noChangeAspect="1"/>
          </p:cNvPicPr>
          <p:nvPr/>
        </p:nvPicPr>
        <p:blipFill>
          <a:blip r:embed="rId2"/>
          <a:stretch>
            <a:fillRect/>
          </a:stretch>
        </p:blipFill>
        <p:spPr>
          <a:xfrm>
            <a:off x="610095" y="1393104"/>
            <a:ext cx="10971810" cy="4470312"/>
          </a:xfrm>
          <a:prstGeom prst="rect">
            <a:avLst/>
          </a:prstGeom>
        </p:spPr>
      </p:pic>
    </p:spTree>
    <p:extLst>
      <p:ext uri="{BB962C8B-B14F-4D97-AF65-F5344CB8AC3E}">
        <p14:creationId xmlns:p14="http://schemas.microsoft.com/office/powerpoint/2010/main" val="2053472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00BC7-03B0-3F04-1BEF-ADBE2FC3C49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3885A11-876B-64D2-DFCA-B38D040422ED}"/>
              </a:ext>
            </a:extLst>
          </p:cNvPr>
          <p:cNvSpPr txBox="1"/>
          <p:nvPr/>
        </p:nvSpPr>
        <p:spPr>
          <a:xfrm>
            <a:off x="0" y="6581001"/>
            <a:ext cx="4447889" cy="276999"/>
          </a:xfrm>
          <a:prstGeom prst="rect">
            <a:avLst/>
          </a:prstGeom>
          <a:noFill/>
        </p:spPr>
        <p:txBody>
          <a:bodyPr wrap="square" rtlCol="0">
            <a:spAutoFit/>
          </a:bodyPr>
          <a:lstStyle>
            <a:defPPr>
              <a:defRPr lang="es-CO"/>
            </a:defPPr>
            <a:lvl1pPr algn="r">
              <a:defRPr sz="1200" b="0">
                <a:solidFill>
                  <a:schemeClr val="tx2"/>
                </a:solidFill>
                <a:latin typeface="Segoe UI Emoji" panose="020B0502040204020203" pitchFamily="34" charset="0"/>
                <a:ea typeface="Segoe UI Emoji" panose="020B0502040204020203" pitchFamily="34" charset="0"/>
              </a:defRPr>
            </a:lvl1pPr>
          </a:lstStyle>
          <a:p>
            <a:pPr algn="l"/>
            <a:r>
              <a:rPr lang="es-CO" noProof="0"/>
              <a:t>Fuente: Plataforma Integrada de Inversión Pública PIIP</a:t>
            </a:r>
          </a:p>
        </p:txBody>
      </p:sp>
      <p:sp>
        <p:nvSpPr>
          <p:cNvPr id="5" name="Google Shape;141;p22">
            <a:extLst>
              <a:ext uri="{FF2B5EF4-FFF2-40B4-BE49-F238E27FC236}">
                <a16:creationId xmlns:a16="http://schemas.microsoft.com/office/drawing/2014/main" id="{A10AD7A6-2740-94A4-ED51-5E425C9C6946}"/>
              </a:ext>
            </a:extLst>
          </p:cNvPr>
          <p:cNvSpPr txBox="1">
            <a:spLocks/>
          </p:cNvSpPr>
          <p:nvPr/>
        </p:nvSpPr>
        <p:spPr>
          <a:xfrm>
            <a:off x="2324341" y="824257"/>
            <a:ext cx="7543318" cy="555083"/>
          </a:xfrm>
          <a:prstGeom prst="rect">
            <a:avLst/>
          </a:prstGeom>
          <a:noFill/>
          <a:ln>
            <a:noFill/>
          </a:ln>
        </p:spPr>
        <p:txBody>
          <a:bodyPr spcFirstLastPara="1" vert="horz" wrap="square" lIns="90099" tIns="45033" rIns="90099" bIns="45033"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800" b="1" dirty="0">
                <a:latin typeface="Verdana" panose="020B0604030504040204" pitchFamily="34" charset="0"/>
                <a:ea typeface="Verdana" panose="020B0604030504040204" pitchFamily="34" charset="0"/>
              </a:rPr>
              <a:t>Regionalización</a:t>
            </a:r>
            <a:endParaRPr lang="es-MX" sz="2400" b="1" dirty="0">
              <a:solidFill>
                <a:srgbClr val="000000"/>
              </a:solidFill>
              <a:latin typeface="Verdana" panose="020B0604030504040204" pitchFamily="34" charset="0"/>
              <a:ea typeface="Verdana" panose="020B0604030504040204" pitchFamily="34" charset="0"/>
              <a:cs typeface="Work Sans Medium"/>
              <a:sym typeface="Work Sans Medium"/>
            </a:endParaRPr>
          </a:p>
        </p:txBody>
      </p:sp>
      <p:pic>
        <p:nvPicPr>
          <p:cNvPr id="4" name="Imagen 3" descr="Tabla&#10;&#10;El contenido generado por IA puede ser incorrecto.">
            <a:extLst>
              <a:ext uri="{FF2B5EF4-FFF2-40B4-BE49-F238E27FC236}">
                <a16:creationId xmlns:a16="http://schemas.microsoft.com/office/drawing/2014/main" id="{7EABB09A-299D-EFBA-F6B5-4BBA6CFB1407}"/>
              </a:ext>
            </a:extLst>
          </p:cNvPr>
          <p:cNvPicPr>
            <a:picLocks noChangeAspect="1"/>
          </p:cNvPicPr>
          <p:nvPr/>
        </p:nvPicPr>
        <p:blipFill>
          <a:blip r:embed="rId2"/>
          <a:stretch>
            <a:fillRect/>
          </a:stretch>
        </p:blipFill>
        <p:spPr>
          <a:xfrm>
            <a:off x="1338142" y="1587079"/>
            <a:ext cx="9515716" cy="4023360"/>
          </a:xfrm>
          <a:prstGeom prst="rect">
            <a:avLst/>
          </a:prstGeom>
        </p:spPr>
      </p:pic>
    </p:spTree>
    <p:extLst>
      <p:ext uri="{BB962C8B-B14F-4D97-AF65-F5344CB8AC3E}">
        <p14:creationId xmlns:p14="http://schemas.microsoft.com/office/powerpoint/2010/main" val="130030838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OBIERNO DEL CAMBIO">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81cc8fc0-8d1e-4295-8f37-5d076116407c">2TV4CCKVFCYA-1167877901-2087</_dlc_DocId>
    <_dlc_DocIdUrl xmlns="81cc8fc0-8d1e-4295-8f37-5d076116407c">
      <Url>https://www.minjusticia.gov.co/ministerio/_layouts/15/DocIdRedir.aspx?ID=2TV4CCKVFCYA-1167877901-2087</Url>
      <Description>2TV4CCKVFCYA-1167877901-2087</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20FBA7F62C14F041A0FB3EFC7596E368" ma:contentTypeVersion="1" ma:contentTypeDescription="Crear nuevo documento." ma:contentTypeScope="" ma:versionID="348b18b5fc41e64fad00b1cd561ffcbc">
  <xsd:schema xmlns:xsd="http://www.w3.org/2001/XMLSchema" xmlns:xs="http://www.w3.org/2001/XMLSchema" xmlns:p="http://schemas.microsoft.com/office/2006/metadata/properties" xmlns:ns1="http://schemas.microsoft.com/sharepoint/v3" xmlns:ns2="81cc8fc0-8d1e-4295-8f37-5d076116407c" targetNamespace="http://schemas.microsoft.com/office/2006/metadata/properties" ma:root="true" ma:fieldsID="0ca9f3ac2d15db8bb029348aee8f1b74" ns1:_="" ns2:_="">
    <xsd:import namespace="http://schemas.microsoft.com/sharepoint/v3"/>
    <xsd:import namespace="81cc8fc0-8d1e-4295-8f37-5d076116407c"/>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Fecha de inicio programada" ma:description="Fecha de inicio programada es una columna del sitio que crea la característica Publicación. Se usa para especificar la fecha y la hora a la que esta página se presentará por primera vez a los visitantes del sitio." ma:hidden="true" ma:internalName="PublishingStartDate">
      <xsd:simpleType>
        <xsd:restriction base="dms:Unknown"/>
      </xsd:simpleType>
    </xsd:element>
    <xsd:element name="PublishingExpirationDate" ma:index="9" nillable="true" ma:displayName="Fecha de finalización programada" ma:description="Fecha de finalización programada es una columna del sitio que crea la característica Publicación. Se usa para especificar la fecha y la hora a la que esta página dejará de presentarse a los visitantes del sitio."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1cc8fc0-8d1e-4295-8f37-5d076116407c" elementFormDefault="qualified">
    <xsd:import namespace="http://schemas.microsoft.com/office/2006/documentManagement/types"/>
    <xsd:import namespace="http://schemas.microsoft.com/office/infopath/2007/PartnerControls"/>
    <xsd:element name="_dlc_DocId" ma:index="10" nillable="true" ma:displayName="Valor de Id. de documento" ma:description="El valor del identificador de documento asignado a este elemento." ma:internalName="_dlc_DocId" ma:readOnly="true">
      <xsd:simpleType>
        <xsd:restriction base="dms:Text"/>
      </xsd:simpleType>
    </xsd:element>
    <xsd:element name="_dlc_DocIdUrl" ma:index="11"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B0A10E8B-76E9-4C27-91FA-0C1937B91701}">
  <ds:schemaRefs>
    <ds:schemaRef ds:uri="http://schemas.microsoft.com/sharepoint/v3/contenttype/forms"/>
  </ds:schemaRefs>
</ds:datastoreItem>
</file>

<file path=customXml/itemProps2.xml><?xml version="1.0" encoding="utf-8"?>
<ds:datastoreItem xmlns:ds="http://schemas.openxmlformats.org/officeDocument/2006/customXml" ds:itemID="{F60DA364-A201-4F9A-8502-EADBA67E3FF4}">
  <ds:schemaRefs>
    <ds:schemaRef ds:uri="http://schemas.openxmlformats.org/package/2006/metadata/core-properties"/>
    <ds:schemaRef ds:uri="http://purl.org/dc/terms/"/>
    <ds:schemaRef ds:uri="http://www.w3.org/XML/1998/namespace"/>
    <ds:schemaRef ds:uri="http://purl.org/dc/elements/1.1/"/>
    <ds:schemaRef ds:uri="http://schemas.microsoft.com/office/2006/documentManagement/types"/>
    <ds:schemaRef ds:uri="http://purl.org/dc/dcmitype/"/>
    <ds:schemaRef ds:uri="http://schemas.microsoft.com/office/2006/metadata/properties"/>
    <ds:schemaRef ds:uri="http://schemas.microsoft.com/office/infopath/2007/PartnerControls"/>
    <ds:schemaRef ds:uri="484c3a85-4dde-40e4-b89c-53b88490b6dc"/>
    <ds:schemaRef ds:uri="92e8ca07-96c7-4cff-8236-e170392099ed"/>
  </ds:schemaRefs>
</ds:datastoreItem>
</file>

<file path=customXml/itemProps3.xml><?xml version="1.0" encoding="utf-8"?>
<ds:datastoreItem xmlns:ds="http://schemas.openxmlformats.org/officeDocument/2006/customXml" ds:itemID="{57121692-32C0-464E-97D1-490976D93F2D}"/>
</file>

<file path=customXml/itemProps4.xml><?xml version="1.0" encoding="utf-8"?>
<ds:datastoreItem xmlns:ds="http://schemas.openxmlformats.org/officeDocument/2006/customXml" ds:itemID="{C796C5DC-70B8-434C-85FD-5F599694B4BC}"/>
</file>

<file path=docProps/app.xml><?xml version="1.0" encoding="utf-8"?>
<Properties xmlns="http://schemas.openxmlformats.org/officeDocument/2006/extended-properties" xmlns:vt="http://schemas.openxmlformats.org/officeDocument/2006/docPropsVTypes">
  <TotalTime>3405</TotalTime>
  <Words>672</Words>
  <Application>Microsoft Office PowerPoint</Application>
  <PresentationFormat>Panorámica</PresentationFormat>
  <Paragraphs>116</Paragraphs>
  <Slides>57</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57</vt:i4>
      </vt:variant>
    </vt:vector>
  </HeadingPairs>
  <TitlesOfParts>
    <vt:vector size="64" baseType="lpstr">
      <vt:lpstr>Aptos</vt:lpstr>
      <vt:lpstr>Arial</vt:lpstr>
      <vt:lpstr>Calibri</vt:lpstr>
      <vt:lpstr>Montserrat ExtraBold</vt:lpstr>
      <vt:lpstr>Verdana</vt:lpstr>
      <vt:lpstr>Work Sans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William Camilo  Baracaldo Godoy</dc:creator>
  <cp:lastModifiedBy>JENNY ADRIANA RODRIGUEZ FRANCO</cp:lastModifiedBy>
  <cp:revision>30</cp:revision>
  <dcterms:created xsi:type="dcterms:W3CDTF">2023-05-08T00:34:42Z</dcterms:created>
  <dcterms:modified xsi:type="dcterms:W3CDTF">2026-03-13T17:14:13Z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b87a5444-3fc2-4fd8-9013-0a8ff1b8ce4c</vt:lpwstr>
  </property>
  <property fmtid="{D5CDD505-2E9C-101B-9397-08002B2CF9AE}" pid="3" name="ContentTypeId">
    <vt:lpwstr>0x01010020FBA7F62C14F041A0FB3EFC7596E368</vt:lpwstr>
  </property>
  <property fmtid="{D5CDD505-2E9C-101B-9397-08002B2CF9AE}" pid="4" name="MediaServiceImageTags">
    <vt:lpwstr/>
  </property>
</Properties>
</file>