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drawing3.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rawing2.xml" ContentType="application/vnd.ms-office.drawingml.diagramDrawing+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14"/>
  </p:notesMasterIdLst>
  <p:sldIdLst>
    <p:sldId id="316" r:id="rId3"/>
    <p:sldId id="317" r:id="rId4"/>
    <p:sldId id="315" r:id="rId5"/>
    <p:sldId id="318" r:id="rId6"/>
    <p:sldId id="319" r:id="rId7"/>
    <p:sldId id="391" r:id="rId8"/>
    <p:sldId id="392" r:id="rId9"/>
    <p:sldId id="393" r:id="rId10"/>
    <p:sldId id="394" r:id="rId11"/>
    <p:sldId id="395" r:id="rId12"/>
    <p:sldId id="367" r:id="rId13"/>
  </p:sldIdLst>
  <p:sldSz cx="6858000" cy="51435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1343" userDrawn="1">
          <p15:clr>
            <a:srgbClr val="A4A3A4"/>
          </p15:clr>
        </p15:guide>
        <p15:guide id="3" orient="horz" pos="1212" userDrawn="1">
          <p15:clr>
            <a:srgbClr val="A4A3A4"/>
          </p15:clr>
        </p15:guide>
        <p15:guide id="4" pos="3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00F26D"/>
    <a:srgbClr val="AA3F3C"/>
    <a:srgbClr val="0082B0"/>
    <a:srgbClr val="B3EBFF"/>
    <a:srgbClr val="5DD5FF"/>
    <a:srgbClr val="934B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250" autoAdjust="0"/>
  </p:normalViewPr>
  <p:slideViewPr>
    <p:cSldViewPr showGuides="1">
      <p:cViewPr varScale="1">
        <p:scale>
          <a:sx n="149" d="100"/>
          <a:sy n="149" d="100"/>
        </p:scale>
        <p:origin x="1386" y="114"/>
      </p:cViewPr>
      <p:guideLst>
        <p:guide orient="horz" pos="2663"/>
        <p:guide pos="1343"/>
        <p:guide orient="horz" pos="1212"/>
        <p:guide pos="35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Minjusticia!$C$6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Minjusticia!$D$6:$N$6</c:f>
              <c:numCache>
                <c:formatCode>0.00%</c:formatCode>
                <c:ptCount val="11"/>
                <c:pt idx="0">
                  <c:v>0</c:v>
                </c:pt>
                <c:pt idx="1">
                  <c:v>3.5000000000000001E-3</c:v>
                </c:pt>
                <c:pt idx="2">
                  <c:v>1.4E-2</c:v>
                </c:pt>
                <c:pt idx="3">
                  <c:v>3.2000000000000001E-2</c:v>
                </c:pt>
                <c:pt idx="4">
                  <c:v>7.4999999999999997E-2</c:v>
                </c:pt>
                <c:pt idx="5">
                  <c:v>0.115</c:v>
                </c:pt>
              </c:numCache>
            </c:numRef>
          </c:val>
          <c:smooth val="0"/>
        </c:ser>
        <c:ser>
          <c:idx val="1"/>
          <c:order val="1"/>
          <c:tx>
            <c:strRef>
              <c:f>Minjusticia!$C$7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Minjusticia!$D$7:$N$7</c:f>
              <c:numCache>
                <c:formatCode>0.00%</c:formatCode>
                <c:ptCount val="11"/>
                <c:pt idx="0">
                  <c:v>0</c:v>
                </c:pt>
                <c:pt idx="1">
                  <c:v>0</c:v>
                </c:pt>
                <c:pt idx="2">
                  <c:v>4.0000000000000001E-3</c:v>
                </c:pt>
                <c:pt idx="3">
                  <c:v>8.9999999999999993E-3</c:v>
                </c:pt>
                <c:pt idx="4">
                  <c:v>6.4000000000000001E-2</c:v>
                </c:pt>
                <c:pt idx="5">
                  <c:v>0.115</c:v>
                </c:pt>
              </c:numCache>
            </c:numRef>
          </c:val>
          <c:smooth val="0"/>
        </c:ser>
        <c:ser>
          <c:idx val="2"/>
          <c:order val="2"/>
          <c:tx>
            <c:strRef>
              <c:f>Minjusticia!$C$8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Minjusticia!$D$8:$N$8</c:f>
              <c:numCache>
                <c:formatCode>0.00%</c:formatCode>
                <c:ptCount val="11"/>
                <c:pt idx="0">
                  <c:v>4.5999999999999999E-2</c:v>
                </c:pt>
                <c:pt idx="1">
                  <c:v>6.6000000000000003E-2</c:v>
                </c:pt>
                <c:pt idx="2">
                  <c:v>0.14699999999999999</c:v>
                </c:pt>
                <c:pt idx="3">
                  <c:v>0.19800000000000001</c:v>
                </c:pt>
                <c:pt idx="4">
                  <c:v>0.251</c:v>
                </c:pt>
                <c:pt idx="5">
                  <c:v>0.30399999999999999</c:v>
                </c:pt>
              </c:numCache>
            </c:numRef>
          </c:val>
          <c:smooth val="0"/>
        </c:ser>
        <c:dLbls>
          <c:showLegendKey val="0"/>
          <c:showVal val="0"/>
          <c:showCatName val="0"/>
          <c:showSerName val="0"/>
          <c:showPercent val="0"/>
          <c:showBubbleSize val="0"/>
        </c:dLbls>
        <c:axId val="1059754512"/>
        <c:axId val="1059756144"/>
        <c:axId val="1421643392"/>
      </c:line3DChart>
      <c:catAx>
        <c:axId val="105975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059756144"/>
        <c:crosses val="autoZero"/>
        <c:auto val="1"/>
        <c:lblAlgn val="ctr"/>
        <c:lblOffset val="100"/>
        <c:noMultiLvlLbl val="0"/>
      </c:catAx>
      <c:valAx>
        <c:axId val="105975614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059754512"/>
        <c:crosses val="autoZero"/>
        <c:crossBetween val="between"/>
      </c:valAx>
      <c:serAx>
        <c:axId val="1421643392"/>
        <c:scaling>
          <c:orientation val="minMax"/>
        </c:scaling>
        <c:delete val="1"/>
        <c:axPos val="b"/>
        <c:majorTickMark val="none"/>
        <c:minorTickMark val="none"/>
        <c:tickLblPos val="nextTo"/>
        <c:crossAx val="1059756144"/>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E2F7D-4E88-4660-8C78-17209E7E50C1}" type="doc">
      <dgm:prSet loTypeId="urn:microsoft.com/office/officeart/2005/8/layout/vList4" loCatId="list" qsTypeId="urn:microsoft.com/office/officeart/2005/8/quickstyle/3d2" qsCatId="3D" csTypeId="urn:microsoft.com/office/officeart/2005/8/colors/accent1_4" csCatId="accent1" phldr="1"/>
      <dgm:spPr/>
      <dgm:t>
        <a:bodyPr/>
        <a:lstStyle/>
        <a:p>
          <a:endParaRPr lang="es-CO"/>
        </a:p>
      </dgm:t>
    </dgm:pt>
    <dgm:pt modelId="{E66370F7-CF03-4D28-ACE9-46992CAE8307}">
      <dgm:prSet phldrT="[Texto]" custT="1"/>
      <dgm:spPr/>
      <dgm:t>
        <a:bodyPr/>
        <a:lstStyle/>
        <a:p>
          <a:r>
            <a:rPr lang="es-CO" sz="10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dirty="0"/>
        </a:p>
      </dgm:t>
    </dgm:pt>
    <dgm:pt modelId="{58DE08CC-6355-4FEB-A68A-618A6566EE03}" type="parTrans" cxnId="{041AAAD5-1871-4B69-A1F9-4B92C36EA1A3}">
      <dgm:prSet/>
      <dgm:spPr/>
      <dgm:t>
        <a:bodyPr/>
        <a:lstStyle/>
        <a:p>
          <a:endParaRPr lang="es-CO"/>
        </a:p>
      </dgm:t>
    </dgm:pt>
    <dgm:pt modelId="{57652489-7C15-4466-8B34-A8AAD0F8B7B7}" type="sibTrans" cxnId="{041AAAD5-1871-4B69-A1F9-4B92C36EA1A3}">
      <dgm:prSet/>
      <dgm:spPr/>
      <dgm:t>
        <a:bodyPr/>
        <a:lstStyle/>
        <a:p>
          <a:endParaRPr lang="es-CO"/>
        </a:p>
      </dgm:t>
    </dgm:pt>
    <dgm:pt modelId="{42FEA1E2-D947-4FA8-9CA2-783A1F9B4C3E}">
      <dgm:prSet custT="1"/>
      <dgm:spPr/>
      <dgm:t>
        <a:bodyPr/>
        <a:lstStyle/>
        <a:p>
          <a:r>
            <a:rPr lang="es-CO" sz="1000" dirty="0" smtClean="0"/>
            <a:t>La información que se encuentra registrada en el SPI, es diligenciada por cada una de las Direcciones responsables de los proyectos de inversión que se encuentran en ejecución en la vigencia.</a:t>
          </a:r>
          <a:endParaRPr lang="es-CO" sz="1000" dirty="0"/>
        </a:p>
      </dgm:t>
    </dgm:pt>
    <dgm:pt modelId="{564E460B-C797-47CC-AC52-98750E23FC25}" type="parTrans" cxnId="{98C392BC-E202-4E83-89F1-5EEA179FC8D7}">
      <dgm:prSet/>
      <dgm:spPr/>
      <dgm:t>
        <a:bodyPr/>
        <a:lstStyle/>
        <a:p>
          <a:endParaRPr lang="es-CO"/>
        </a:p>
      </dgm:t>
    </dgm:pt>
    <dgm:pt modelId="{B9AC1B8D-72FC-45AD-97FC-13A602DC1459}" type="sibTrans" cxnId="{98C392BC-E202-4E83-89F1-5EEA179FC8D7}">
      <dgm:prSet/>
      <dgm:spPr/>
      <dgm:t>
        <a:bodyPr/>
        <a:lstStyle/>
        <a:p>
          <a:endParaRPr lang="es-CO"/>
        </a:p>
      </dgm:t>
    </dgm:pt>
    <dgm:pt modelId="{C32E76A2-3AE3-4DBF-8373-B13C0AA0B987}">
      <dgm:prSet custT="1"/>
      <dgm:spPr/>
      <dgm:t>
        <a:bodyPr/>
        <a:lstStyle/>
        <a:p>
          <a:r>
            <a:rPr lang="es-CO" sz="1000" dirty="0" smtClean="0">
              <a:solidFill>
                <a:srgbClr val="002060"/>
              </a:solidFill>
            </a:rPr>
            <a:t>El avance financiero corresponde a la ejecución presupuestal por concepto de obligaciones. Además es importante mencionar que se compara con la apropiación vigente.</a:t>
          </a:r>
          <a:endParaRPr lang="es-CO" sz="1000" dirty="0">
            <a:solidFill>
              <a:srgbClr val="002060"/>
            </a:solidFill>
          </a:endParaRPr>
        </a:p>
      </dgm:t>
    </dgm:pt>
    <dgm:pt modelId="{12AAAE19-3A8B-4522-AE09-337E79214D77}" type="parTrans" cxnId="{BCD9A3CA-ADB9-4D6C-BC0F-2BB997BCCDFF}">
      <dgm:prSet/>
      <dgm:spPr/>
      <dgm:t>
        <a:bodyPr/>
        <a:lstStyle/>
        <a:p>
          <a:endParaRPr lang="es-CO"/>
        </a:p>
      </dgm:t>
    </dgm:pt>
    <dgm:pt modelId="{224C4453-00DC-444F-9BAA-40BDC1DFCDB2}" type="sibTrans" cxnId="{BCD9A3CA-ADB9-4D6C-BC0F-2BB997BCCDFF}">
      <dgm:prSet/>
      <dgm:spPr/>
      <dgm:t>
        <a:bodyPr/>
        <a:lstStyle/>
        <a:p>
          <a:endParaRPr lang="es-CO"/>
        </a:p>
      </dgm:t>
    </dgm:pt>
    <dgm:pt modelId="{67CDE79C-ADF6-4A98-BE6E-129B8DF1E9EC}">
      <dgm:prSet custT="1"/>
      <dgm:spPr/>
      <dgm:t>
        <a:bodyPr/>
        <a:lstStyle/>
        <a:p>
          <a:r>
            <a:rPr lang="es-CO" sz="1000" dirty="0" smtClean="0">
              <a:solidFill>
                <a:srgbClr val="002060"/>
              </a:solidFill>
            </a:rPr>
            <a:t>El periodo objeto de reporte del presente informe con corte a </a:t>
          </a:r>
          <a:r>
            <a:rPr lang="es-CO" sz="1000" dirty="0" smtClean="0">
              <a:solidFill>
                <a:srgbClr val="002060"/>
              </a:solidFill>
            </a:rPr>
            <a:t>Junio 30 de </a:t>
          </a:r>
          <a:r>
            <a:rPr lang="es-CO" sz="1000" dirty="0" smtClean="0">
              <a:solidFill>
                <a:srgbClr val="002060"/>
              </a:solidFill>
            </a:rPr>
            <a:t>2019.</a:t>
          </a:r>
          <a:endParaRPr lang="es-CO" sz="1000" dirty="0">
            <a:solidFill>
              <a:srgbClr val="002060"/>
            </a:solidFill>
          </a:endParaRPr>
        </a:p>
      </dgm:t>
    </dgm:pt>
    <dgm:pt modelId="{17D06C56-4FA7-4844-BB7A-32FD401B6AFC}" type="parTrans" cxnId="{38526DDD-6D92-4170-8989-6FF3F0EC3C27}">
      <dgm:prSet/>
      <dgm:spPr/>
      <dgm:t>
        <a:bodyPr/>
        <a:lstStyle/>
        <a:p>
          <a:endParaRPr lang="es-CO"/>
        </a:p>
      </dgm:t>
    </dgm:pt>
    <dgm:pt modelId="{9A6B6DE1-B67E-4E01-B94D-C53602CC369C}" type="sibTrans" cxnId="{38526DDD-6D92-4170-8989-6FF3F0EC3C27}">
      <dgm:prSet/>
      <dgm:spPr/>
      <dgm:t>
        <a:bodyPr/>
        <a:lstStyle/>
        <a:p>
          <a:endParaRPr lang="es-CO"/>
        </a:p>
      </dgm:t>
    </dgm:pt>
    <dgm:pt modelId="{B723C56B-1AD9-4AB5-A865-093E0D158E09}">
      <dgm:prSet custT="1"/>
      <dgm:spPr/>
      <dgm:t>
        <a:bodyPr/>
        <a:lstStyle/>
        <a:p>
          <a:r>
            <a:rPr lang="es-CO" sz="1000" dirty="0" smtClean="0"/>
            <a:t>Los colores de los indicadores corresponden a los siguientes rangos de cumplimiento: </a:t>
          </a:r>
          <a:r>
            <a:rPr lang="es-CO" sz="1000" dirty="0" smtClean="0">
              <a:solidFill>
                <a:schemeClr val="bg1"/>
              </a:solidFill>
            </a:rPr>
            <a:t>Color Rojo entre 0 %y 49,9%; Color Amarillo entre 50% y 74,9%; y Color Verde entre 75% y 100%</a:t>
          </a:r>
          <a:endParaRPr lang="es-CO" sz="1000" dirty="0">
            <a:solidFill>
              <a:schemeClr val="bg1"/>
            </a:solidFill>
          </a:endParaRPr>
        </a:p>
      </dgm:t>
    </dgm:pt>
    <dgm:pt modelId="{4BEA9530-884C-4590-AC69-6FD605D3B5DF}" type="parTrans" cxnId="{4DE3BC56-59B4-4123-978B-AD11A530BE16}">
      <dgm:prSet/>
      <dgm:spPr/>
      <dgm:t>
        <a:bodyPr/>
        <a:lstStyle/>
        <a:p>
          <a:endParaRPr lang="es-CO"/>
        </a:p>
      </dgm:t>
    </dgm:pt>
    <dgm:pt modelId="{EFFAC32F-646B-48F7-8EB7-D2D1B406BA56}" type="sibTrans" cxnId="{4DE3BC56-59B4-4123-978B-AD11A530BE16}">
      <dgm:prSet/>
      <dgm:spPr/>
      <dgm:t>
        <a:bodyPr/>
        <a:lstStyle/>
        <a:p>
          <a:endParaRPr lang="es-CO"/>
        </a:p>
      </dgm:t>
    </dgm:pt>
    <dgm:pt modelId="{983F9BAD-51F5-4842-9643-EDAB0B03229A}" type="pres">
      <dgm:prSet presAssocID="{CDFE2F7D-4E88-4660-8C78-17209E7E50C1}" presName="linear" presStyleCnt="0">
        <dgm:presLayoutVars>
          <dgm:dir/>
          <dgm:resizeHandles val="exact"/>
        </dgm:presLayoutVars>
      </dgm:prSet>
      <dgm:spPr/>
      <dgm:t>
        <a:bodyPr/>
        <a:lstStyle/>
        <a:p>
          <a:endParaRPr lang="es-CO"/>
        </a:p>
      </dgm:t>
    </dgm:pt>
    <dgm:pt modelId="{B089EFF9-7CCC-403B-AFFD-C088DF00E599}" type="pres">
      <dgm:prSet presAssocID="{E66370F7-CF03-4D28-ACE9-46992CAE8307}" presName="comp" presStyleCnt="0"/>
      <dgm:spPr/>
    </dgm:pt>
    <dgm:pt modelId="{0135E786-4981-4510-AC73-0A3EB919AA12}" type="pres">
      <dgm:prSet presAssocID="{E66370F7-CF03-4D28-ACE9-46992CAE8307}" presName="box" presStyleLbl="node1" presStyleIdx="0" presStyleCnt="5"/>
      <dgm:spPr/>
      <dgm:t>
        <a:bodyPr/>
        <a:lstStyle/>
        <a:p>
          <a:endParaRPr lang="es-CO"/>
        </a:p>
      </dgm:t>
    </dgm:pt>
    <dgm:pt modelId="{3E54A79D-B15A-4BC1-B0C2-24912CAEC4FE}" type="pres">
      <dgm:prSet presAssocID="{E66370F7-CF03-4D28-ACE9-46992CAE8307}" presName="img" presStyleLbl="fgImgPlace1" presStyleIdx="0" presStyleCnt="5"/>
      <dgm:spPr>
        <a:blipFill rotWithShape="1">
          <a:blip xmlns:r="http://schemas.openxmlformats.org/officeDocument/2006/relationships" r:embed="rId1"/>
          <a:stretch>
            <a:fillRect/>
          </a:stretch>
        </a:blipFill>
      </dgm:spPr>
      <dgm:t>
        <a:bodyPr/>
        <a:lstStyle/>
        <a:p>
          <a:endParaRPr lang="es-CO"/>
        </a:p>
      </dgm:t>
    </dgm:pt>
    <dgm:pt modelId="{79E62EE5-E576-4C26-822A-41A9CC7D0C43}" type="pres">
      <dgm:prSet presAssocID="{E66370F7-CF03-4D28-ACE9-46992CAE8307}" presName="text" presStyleLbl="node1" presStyleIdx="0" presStyleCnt="5">
        <dgm:presLayoutVars>
          <dgm:bulletEnabled val="1"/>
        </dgm:presLayoutVars>
      </dgm:prSet>
      <dgm:spPr/>
      <dgm:t>
        <a:bodyPr/>
        <a:lstStyle/>
        <a:p>
          <a:endParaRPr lang="es-CO"/>
        </a:p>
      </dgm:t>
    </dgm:pt>
    <dgm:pt modelId="{0A9648E0-60F8-4FD5-8554-1C2E3D909F8C}" type="pres">
      <dgm:prSet presAssocID="{57652489-7C15-4466-8B34-A8AAD0F8B7B7}" presName="spacer" presStyleCnt="0"/>
      <dgm:spPr/>
    </dgm:pt>
    <dgm:pt modelId="{9A4FF4C7-C5C7-4299-BF75-C5DB62D558C6}" type="pres">
      <dgm:prSet presAssocID="{42FEA1E2-D947-4FA8-9CA2-783A1F9B4C3E}" presName="comp" presStyleCnt="0"/>
      <dgm:spPr/>
    </dgm:pt>
    <dgm:pt modelId="{A2D18EE9-5626-4004-BF37-914CE2A21BDB}" type="pres">
      <dgm:prSet presAssocID="{42FEA1E2-D947-4FA8-9CA2-783A1F9B4C3E}" presName="box" presStyleLbl="node1" presStyleIdx="1" presStyleCnt="5"/>
      <dgm:spPr/>
      <dgm:t>
        <a:bodyPr/>
        <a:lstStyle/>
        <a:p>
          <a:endParaRPr lang="es-CO"/>
        </a:p>
      </dgm:t>
    </dgm:pt>
    <dgm:pt modelId="{056B40D8-2C04-4A54-80B6-474CFFD68FE5}" type="pres">
      <dgm:prSet presAssocID="{42FEA1E2-D947-4FA8-9CA2-783A1F9B4C3E}" presName="img" presStyleLbl="fgImgPlace1" presStyleIdx="1" presStyleCnt="5"/>
      <dgm:spPr>
        <a:blipFill rotWithShape="1">
          <a:blip xmlns:r="http://schemas.openxmlformats.org/officeDocument/2006/relationships" r:embed="rId2"/>
          <a:stretch>
            <a:fillRect/>
          </a:stretch>
        </a:blipFill>
      </dgm:spPr>
      <dgm:t>
        <a:bodyPr/>
        <a:lstStyle/>
        <a:p>
          <a:endParaRPr lang="es-CO"/>
        </a:p>
      </dgm:t>
    </dgm:pt>
    <dgm:pt modelId="{D6967CF7-5832-4604-87A1-D8EC0AAF8238}" type="pres">
      <dgm:prSet presAssocID="{42FEA1E2-D947-4FA8-9CA2-783A1F9B4C3E}" presName="text" presStyleLbl="node1" presStyleIdx="1" presStyleCnt="5">
        <dgm:presLayoutVars>
          <dgm:bulletEnabled val="1"/>
        </dgm:presLayoutVars>
      </dgm:prSet>
      <dgm:spPr/>
      <dgm:t>
        <a:bodyPr/>
        <a:lstStyle/>
        <a:p>
          <a:endParaRPr lang="es-CO"/>
        </a:p>
      </dgm:t>
    </dgm:pt>
    <dgm:pt modelId="{6BE88D52-0E43-4DE9-97AC-D9C34627131D}" type="pres">
      <dgm:prSet presAssocID="{B9AC1B8D-72FC-45AD-97FC-13A602DC1459}" presName="spacer" presStyleCnt="0"/>
      <dgm:spPr/>
    </dgm:pt>
    <dgm:pt modelId="{DD373DAD-DF65-4F74-B0AC-FC762B330AFF}" type="pres">
      <dgm:prSet presAssocID="{C32E76A2-3AE3-4DBF-8373-B13C0AA0B987}" presName="comp" presStyleCnt="0"/>
      <dgm:spPr/>
    </dgm:pt>
    <dgm:pt modelId="{5B46A24A-7A9C-4D28-9E03-86900B1C35F3}" type="pres">
      <dgm:prSet presAssocID="{C32E76A2-3AE3-4DBF-8373-B13C0AA0B987}" presName="box" presStyleLbl="node1" presStyleIdx="2" presStyleCnt="5"/>
      <dgm:spPr/>
      <dgm:t>
        <a:bodyPr/>
        <a:lstStyle/>
        <a:p>
          <a:endParaRPr lang="es-CO"/>
        </a:p>
      </dgm:t>
    </dgm:pt>
    <dgm:pt modelId="{BC0C3114-2C3C-43AA-9623-428A14B33F3A}" type="pres">
      <dgm:prSet presAssocID="{C32E76A2-3AE3-4DBF-8373-B13C0AA0B987}" presName="img" presStyleLbl="fgImgPlace1" presStyleIdx="2" presStyleCnt="5"/>
      <dgm:spPr>
        <a:blipFill rotWithShape="1">
          <a:blip xmlns:r="http://schemas.openxmlformats.org/officeDocument/2006/relationships" r:embed="rId3"/>
          <a:stretch>
            <a:fillRect/>
          </a:stretch>
        </a:blipFill>
      </dgm:spPr>
      <dgm:t>
        <a:bodyPr/>
        <a:lstStyle/>
        <a:p>
          <a:endParaRPr lang="es-CO"/>
        </a:p>
      </dgm:t>
    </dgm:pt>
    <dgm:pt modelId="{FA7E4CAE-73AA-49AF-8BA1-D2C0CC26FD42}" type="pres">
      <dgm:prSet presAssocID="{C32E76A2-3AE3-4DBF-8373-B13C0AA0B987}" presName="text" presStyleLbl="node1" presStyleIdx="2" presStyleCnt="5">
        <dgm:presLayoutVars>
          <dgm:bulletEnabled val="1"/>
        </dgm:presLayoutVars>
      </dgm:prSet>
      <dgm:spPr/>
      <dgm:t>
        <a:bodyPr/>
        <a:lstStyle/>
        <a:p>
          <a:endParaRPr lang="es-CO"/>
        </a:p>
      </dgm:t>
    </dgm:pt>
    <dgm:pt modelId="{1B8632B1-B3E9-46CC-9F50-7FFAF0FC69E6}" type="pres">
      <dgm:prSet presAssocID="{224C4453-00DC-444F-9BAA-40BDC1DFCDB2}" presName="spacer" presStyleCnt="0"/>
      <dgm:spPr/>
    </dgm:pt>
    <dgm:pt modelId="{33426139-E80C-4ED7-95FF-65C8A3D54AFF}" type="pres">
      <dgm:prSet presAssocID="{67CDE79C-ADF6-4A98-BE6E-129B8DF1E9EC}" presName="comp" presStyleCnt="0"/>
      <dgm:spPr/>
    </dgm:pt>
    <dgm:pt modelId="{C0309ABE-4282-41CF-86A5-0E3A2D5BA6A9}" type="pres">
      <dgm:prSet presAssocID="{67CDE79C-ADF6-4A98-BE6E-129B8DF1E9EC}" presName="box" presStyleLbl="node1" presStyleIdx="3" presStyleCnt="5"/>
      <dgm:spPr/>
      <dgm:t>
        <a:bodyPr/>
        <a:lstStyle/>
        <a:p>
          <a:endParaRPr lang="es-CO"/>
        </a:p>
      </dgm:t>
    </dgm:pt>
    <dgm:pt modelId="{1B329B74-3E1D-4446-9A4C-93E5A0E780FE}" type="pres">
      <dgm:prSet presAssocID="{67CDE79C-ADF6-4A98-BE6E-129B8DF1E9EC}" presName="img" presStyleLbl="fgImgPlace1" presStyleIdx="3" presStyleCnt="5"/>
      <dgm:spPr>
        <a:blipFill rotWithShape="1">
          <a:blip xmlns:r="http://schemas.openxmlformats.org/officeDocument/2006/relationships" r:embed="rId4"/>
          <a:stretch>
            <a:fillRect/>
          </a:stretch>
        </a:blipFill>
      </dgm:spPr>
      <dgm:t>
        <a:bodyPr/>
        <a:lstStyle/>
        <a:p>
          <a:endParaRPr lang="es-CO"/>
        </a:p>
      </dgm:t>
    </dgm:pt>
    <dgm:pt modelId="{87674F50-BC66-4B55-9115-3FC7DCA15134}" type="pres">
      <dgm:prSet presAssocID="{67CDE79C-ADF6-4A98-BE6E-129B8DF1E9EC}" presName="text" presStyleLbl="node1" presStyleIdx="3" presStyleCnt="5">
        <dgm:presLayoutVars>
          <dgm:bulletEnabled val="1"/>
        </dgm:presLayoutVars>
      </dgm:prSet>
      <dgm:spPr/>
      <dgm:t>
        <a:bodyPr/>
        <a:lstStyle/>
        <a:p>
          <a:endParaRPr lang="es-CO"/>
        </a:p>
      </dgm:t>
    </dgm:pt>
    <dgm:pt modelId="{1B77C4B9-EAF2-4EB1-9FE5-E340C43BFAFE}" type="pres">
      <dgm:prSet presAssocID="{9A6B6DE1-B67E-4E01-B94D-C53602CC369C}" presName="spacer" presStyleCnt="0"/>
      <dgm:spPr/>
    </dgm:pt>
    <dgm:pt modelId="{71C3798C-5A76-4F8C-8162-9499BCEB0B04}" type="pres">
      <dgm:prSet presAssocID="{B723C56B-1AD9-4AB5-A865-093E0D158E09}" presName="comp" presStyleCnt="0"/>
      <dgm:spPr/>
    </dgm:pt>
    <dgm:pt modelId="{656E51A2-E4C3-4C98-9590-8DE228BC36DE}" type="pres">
      <dgm:prSet presAssocID="{B723C56B-1AD9-4AB5-A865-093E0D158E09}" presName="box" presStyleLbl="node1" presStyleIdx="4" presStyleCnt="5"/>
      <dgm:spPr/>
      <dgm:t>
        <a:bodyPr/>
        <a:lstStyle/>
        <a:p>
          <a:endParaRPr lang="es-CO"/>
        </a:p>
      </dgm:t>
    </dgm:pt>
    <dgm:pt modelId="{619E375D-9271-4A51-BDDC-BABD26AA4EF5}" type="pres">
      <dgm:prSet presAssocID="{B723C56B-1AD9-4AB5-A865-093E0D158E09}" presName="img" presStyleLbl="fgImgPlace1" presStyleIdx="4" presStyleCnt="5"/>
      <dgm:spPr>
        <a:blipFill rotWithShape="1">
          <a:blip xmlns:r="http://schemas.openxmlformats.org/officeDocument/2006/relationships" r:embed="rId5"/>
          <a:stretch>
            <a:fillRect/>
          </a:stretch>
        </a:blipFill>
      </dgm:spPr>
      <dgm:t>
        <a:bodyPr/>
        <a:lstStyle/>
        <a:p>
          <a:endParaRPr lang="es-CO"/>
        </a:p>
      </dgm:t>
    </dgm:pt>
    <dgm:pt modelId="{76553A7A-E350-46DB-BD66-362F64C75EC6}" type="pres">
      <dgm:prSet presAssocID="{B723C56B-1AD9-4AB5-A865-093E0D158E09}" presName="text" presStyleLbl="node1" presStyleIdx="4" presStyleCnt="5">
        <dgm:presLayoutVars>
          <dgm:bulletEnabled val="1"/>
        </dgm:presLayoutVars>
      </dgm:prSet>
      <dgm:spPr/>
      <dgm:t>
        <a:bodyPr/>
        <a:lstStyle/>
        <a:p>
          <a:endParaRPr lang="es-CO"/>
        </a:p>
      </dgm:t>
    </dgm:pt>
  </dgm:ptLst>
  <dgm:cxnLst>
    <dgm:cxn modelId="{4DE3BC56-59B4-4123-978B-AD11A530BE16}" srcId="{CDFE2F7D-4E88-4660-8C78-17209E7E50C1}" destId="{B723C56B-1AD9-4AB5-A865-093E0D158E09}" srcOrd="4" destOrd="0" parTransId="{4BEA9530-884C-4590-AC69-6FD605D3B5DF}" sibTransId="{EFFAC32F-646B-48F7-8EB7-D2D1B406BA56}"/>
    <dgm:cxn modelId="{0602C287-7013-41E8-95EE-DC55A8F8E069}" type="presOf" srcId="{E66370F7-CF03-4D28-ACE9-46992CAE8307}" destId="{79E62EE5-E576-4C26-822A-41A9CC7D0C43}" srcOrd="1" destOrd="0" presId="urn:microsoft.com/office/officeart/2005/8/layout/vList4"/>
    <dgm:cxn modelId="{6CE4D4FF-C9E0-4C71-B8C8-6B43EA2273C9}" type="presOf" srcId="{67CDE79C-ADF6-4A98-BE6E-129B8DF1E9EC}" destId="{87674F50-BC66-4B55-9115-3FC7DCA15134}" srcOrd="1" destOrd="0" presId="urn:microsoft.com/office/officeart/2005/8/layout/vList4"/>
    <dgm:cxn modelId="{004AD1D8-9083-4736-B765-21C4F9F912D4}" type="presOf" srcId="{C32E76A2-3AE3-4DBF-8373-B13C0AA0B987}" destId="{5B46A24A-7A9C-4D28-9E03-86900B1C35F3}" srcOrd="0" destOrd="0" presId="urn:microsoft.com/office/officeart/2005/8/layout/vList4"/>
    <dgm:cxn modelId="{38526DDD-6D92-4170-8989-6FF3F0EC3C27}" srcId="{CDFE2F7D-4E88-4660-8C78-17209E7E50C1}" destId="{67CDE79C-ADF6-4A98-BE6E-129B8DF1E9EC}" srcOrd="3" destOrd="0" parTransId="{17D06C56-4FA7-4844-BB7A-32FD401B6AFC}" sibTransId="{9A6B6DE1-B67E-4E01-B94D-C53602CC369C}"/>
    <dgm:cxn modelId="{FF623EEC-2651-41E7-9393-8541535F022F}" type="presOf" srcId="{67CDE79C-ADF6-4A98-BE6E-129B8DF1E9EC}" destId="{C0309ABE-4282-41CF-86A5-0E3A2D5BA6A9}" srcOrd="0" destOrd="0" presId="urn:microsoft.com/office/officeart/2005/8/layout/vList4"/>
    <dgm:cxn modelId="{BCD9A3CA-ADB9-4D6C-BC0F-2BB997BCCDFF}" srcId="{CDFE2F7D-4E88-4660-8C78-17209E7E50C1}" destId="{C32E76A2-3AE3-4DBF-8373-B13C0AA0B987}" srcOrd="2" destOrd="0" parTransId="{12AAAE19-3A8B-4522-AE09-337E79214D77}" sibTransId="{224C4453-00DC-444F-9BAA-40BDC1DFCDB2}"/>
    <dgm:cxn modelId="{98C392BC-E202-4E83-89F1-5EEA179FC8D7}" srcId="{CDFE2F7D-4E88-4660-8C78-17209E7E50C1}" destId="{42FEA1E2-D947-4FA8-9CA2-783A1F9B4C3E}" srcOrd="1" destOrd="0" parTransId="{564E460B-C797-47CC-AC52-98750E23FC25}" sibTransId="{B9AC1B8D-72FC-45AD-97FC-13A602DC1459}"/>
    <dgm:cxn modelId="{8EBEC594-F272-4DD6-9BF5-030EB9986744}" type="presOf" srcId="{B723C56B-1AD9-4AB5-A865-093E0D158E09}" destId="{76553A7A-E350-46DB-BD66-362F64C75EC6}" srcOrd="1" destOrd="0" presId="urn:microsoft.com/office/officeart/2005/8/layout/vList4"/>
    <dgm:cxn modelId="{0C5BACBC-8272-42ED-BDB4-E36AAB7A1303}" type="presOf" srcId="{E66370F7-CF03-4D28-ACE9-46992CAE8307}" destId="{0135E786-4981-4510-AC73-0A3EB919AA12}" srcOrd="0" destOrd="0" presId="urn:microsoft.com/office/officeart/2005/8/layout/vList4"/>
    <dgm:cxn modelId="{896BFED6-2D31-4616-9C57-C68D219667CB}" type="presOf" srcId="{C32E76A2-3AE3-4DBF-8373-B13C0AA0B987}" destId="{FA7E4CAE-73AA-49AF-8BA1-D2C0CC26FD42}" srcOrd="1" destOrd="0" presId="urn:microsoft.com/office/officeart/2005/8/layout/vList4"/>
    <dgm:cxn modelId="{6196DED9-93BB-48A8-8F04-E1C0325A2B84}" type="presOf" srcId="{B723C56B-1AD9-4AB5-A865-093E0D158E09}" destId="{656E51A2-E4C3-4C98-9590-8DE228BC36DE}" srcOrd="0" destOrd="0" presId="urn:microsoft.com/office/officeart/2005/8/layout/vList4"/>
    <dgm:cxn modelId="{041AAAD5-1871-4B69-A1F9-4B92C36EA1A3}" srcId="{CDFE2F7D-4E88-4660-8C78-17209E7E50C1}" destId="{E66370F7-CF03-4D28-ACE9-46992CAE8307}" srcOrd="0" destOrd="0" parTransId="{58DE08CC-6355-4FEB-A68A-618A6566EE03}" sibTransId="{57652489-7C15-4466-8B34-A8AAD0F8B7B7}"/>
    <dgm:cxn modelId="{E36B2DDC-B8AC-4C4D-8BA3-C9B8619F9475}" type="presOf" srcId="{CDFE2F7D-4E88-4660-8C78-17209E7E50C1}" destId="{983F9BAD-51F5-4842-9643-EDAB0B03229A}" srcOrd="0" destOrd="0" presId="urn:microsoft.com/office/officeart/2005/8/layout/vList4"/>
    <dgm:cxn modelId="{3B4C2797-8B15-44E8-A353-9ED085CA1EF3}" type="presOf" srcId="{42FEA1E2-D947-4FA8-9CA2-783A1F9B4C3E}" destId="{D6967CF7-5832-4604-87A1-D8EC0AAF8238}" srcOrd="1" destOrd="0" presId="urn:microsoft.com/office/officeart/2005/8/layout/vList4"/>
    <dgm:cxn modelId="{B7B7A496-C08B-45D4-B545-BFC3596AAA94}" type="presOf" srcId="{42FEA1E2-D947-4FA8-9CA2-783A1F9B4C3E}" destId="{A2D18EE9-5626-4004-BF37-914CE2A21BDB}" srcOrd="0" destOrd="0" presId="urn:microsoft.com/office/officeart/2005/8/layout/vList4"/>
    <dgm:cxn modelId="{E9D15BDE-DA0F-473E-AEC5-EDC3034F53FD}" type="presParOf" srcId="{983F9BAD-51F5-4842-9643-EDAB0B03229A}" destId="{B089EFF9-7CCC-403B-AFFD-C088DF00E599}" srcOrd="0" destOrd="0" presId="urn:microsoft.com/office/officeart/2005/8/layout/vList4"/>
    <dgm:cxn modelId="{39CAFAE6-AAE4-4373-BD5C-859C29494742}" type="presParOf" srcId="{B089EFF9-7CCC-403B-AFFD-C088DF00E599}" destId="{0135E786-4981-4510-AC73-0A3EB919AA12}" srcOrd="0" destOrd="0" presId="urn:microsoft.com/office/officeart/2005/8/layout/vList4"/>
    <dgm:cxn modelId="{182AA7A9-054F-4DA9-88CE-898E8E89CAA3}" type="presParOf" srcId="{B089EFF9-7CCC-403B-AFFD-C088DF00E599}" destId="{3E54A79D-B15A-4BC1-B0C2-24912CAEC4FE}" srcOrd="1" destOrd="0" presId="urn:microsoft.com/office/officeart/2005/8/layout/vList4"/>
    <dgm:cxn modelId="{CBBD2642-7113-4A84-B22F-F34AC9B6C24C}" type="presParOf" srcId="{B089EFF9-7CCC-403B-AFFD-C088DF00E599}" destId="{79E62EE5-E576-4C26-822A-41A9CC7D0C43}" srcOrd="2" destOrd="0" presId="urn:microsoft.com/office/officeart/2005/8/layout/vList4"/>
    <dgm:cxn modelId="{23838CB5-9F0E-475A-9685-E86098529AED}" type="presParOf" srcId="{983F9BAD-51F5-4842-9643-EDAB0B03229A}" destId="{0A9648E0-60F8-4FD5-8554-1C2E3D909F8C}" srcOrd="1" destOrd="0" presId="urn:microsoft.com/office/officeart/2005/8/layout/vList4"/>
    <dgm:cxn modelId="{07885A5E-F389-4B73-8840-73857E7174E0}" type="presParOf" srcId="{983F9BAD-51F5-4842-9643-EDAB0B03229A}" destId="{9A4FF4C7-C5C7-4299-BF75-C5DB62D558C6}" srcOrd="2" destOrd="0" presId="urn:microsoft.com/office/officeart/2005/8/layout/vList4"/>
    <dgm:cxn modelId="{28074ADA-E1A5-49A5-BDAD-D55F43A0CB45}" type="presParOf" srcId="{9A4FF4C7-C5C7-4299-BF75-C5DB62D558C6}" destId="{A2D18EE9-5626-4004-BF37-914CE2A21BDB}" srcOrd="0" destOrd="0" presId="urn:microsoft.com/office/officeart/2005/8/layout/vList4"/>
    <dgm:cxn modelId="{C748C800-4F17-47A4-BAE9-EF3F68101500}" type="presParOf" srcId="{9A4FF4C7-C5C7-4299-BF75-C5DB62D558C6}" destId="{056B40D8-2C04-4A54-80B6-474CFFD68FE5}" srcOrd="1" destOrd="0" presId="urn:microsoft.com/office/officeart/2005/8/layout/vList4"/>
    <dgm:cxn modelId="{EDFB4ADF-45D3-4959-89D6-E3363D2255F6}" type="presParOf" srcId="{9A4FF4C7-C5C7-4299-BF75-C5DB62D558C6}" destId="{D6967CF7-5832-4604-87A1-D8EC0AAF8238}" srcOrd="2" destOrd="0" presId="urn:microsoft.com/office/officeart/2005/8/layout/vList4"/>
    <dgm:cxn modelId="{E1BB45A7-FF6F-4E8F-ABE6-68A6F2FD4A72}" type="presParOf" srcId="{983F9BAD-51F5-4842-9643-EDAB0B03229A}" destId="{6BE88D52-0E43-4DE9-97AC-D9C34627131D}" srcOrd="3" destOrd="0" presId="urn:microsoft.com/office/officeart/2005/8/layout/vList4"/>
    <dgm:cxn modelId="{71180DC8-9173-4893-A5C9-A8A79022D2D0}" type="presParOf" srcId="{983F9BAD-51F5-4842-9643-EDAB0B03229A}" destId="{DD373DAD-DF65-4F74-B0AC-FC762B330AFF}" srcOrd="4" destOrd="0" presId="urn:microsoft.com/office/officeart/2005/8/layout/vList4"/>
    <dgm:cxn modelId="{BB0034EF-08CC-477D-82AB-349603255DB5}" type="presParOf" srcId="{DD373DAD-DF65-4F74-B0AC-FC762B330AFF}" destId="{5B46A24A-7A9C-4D28-9E03-86900B1C35F3}" srcOrd="0" destOrd="0" presId="urn:microsoft.com/office/officeart/2005/8/layout/vList4"/>
    <dgm:cxn modelId="{3F2B3D18-70D7-4716-A947-07CF07BC66A2}" type="presParOf" srcId="{DD373DAD-DF65-4F74-B0AC-FC762B330AFF}" destId="{BC0C3114-2C3C-43AA-9623-428A14B33F3A}" srcOrd="1" destOrd="0" presId="urn:microsoft.com/office/officeart/2005/8/layout/vList4"/>
    <dgm:cxn modelId="{1F121447-709D-48D7-B03D-15A2A3F395DC}" type="presParOf" srcId="{DD373DAD-DF65-4F74-B0AC-FC762B330AFF}" destId="{FA7E4CAE-73AA-49AF-8BA1-D2C0CC26FD42}" srcOrd="2" destOrd="0" presId="urn:microsoft.com/office/officeart/2005/8/layout/vList4"/>
    <dgm:cxn modelId="{4A6E5515-F684-4FBB-B489-C8F5823A3A3B}" type="presParOf" srcId="{983F9BAD-51F5-4842-9643-EDAB0B03229A}" destId="{1B8632B1-B3E9-46CC-9F50-7FFAF0FC69E6}" srcOrd="5" destOrd="0" presId="urn:microsoft.com/office/officeart/2005/8/layout/vList4"/>
    <dgm:cxn modelId="{87D5E3E7-6A5A-4547-BCD1-2CF44229CFE7}" type="presParOf" srcId="{983F9BAD-51F5-4842-9643-EDAB0B03229A}" destId="{33426139-E80C-4ED7-95FF-65C8A3D54AFF}" srcOrd="6" destOrd="0" presId="urn:microsoft.com/office/officeart/2005/8/layout/vList4"/>
    <dgm:cxn modelId="{C41E8312-1217-4134-B7DF-824D95F56C93}" type="presParOf" srcId="{33426139-E80C-4ED7-95FF-65C8A3D54AFF}" destId="{C0309ABE-4282-41CF-86A5-0E3A2D5BA6A9}" srcOrd="0" destOrd="0" presId="urn:microsoft.com/office/officeart/2005/8/layout/vList4"/>
    <dgm:cxn modelId="{3D405872-5CED-4C11-AFB4-DFBC65524344}" type="presParOf" srcId="{33426139-E80C-4ED7-95FF-65C8A3D54AFF}" destId="{1B329B74-3E1D-4446-9A4C-93E5A0E780FE}" srcOrd="1" destOrd="0" presId="urn:microsoft.com/office/officeart/2005/8/layout/vList4"/>
    <dgm:cxn modelId="{AFFF4C9E-F134-4608-B5F5-824C813A8E9D}" type="presParOf" srcId="{33426139-E80C-4ED7-95FF-65C8A3D54AFF}" destId="{87674F50-BC66-4B55-9115-3FC7DCA15134}" srcOrd="2" destOrd="0" presId="urn:microsoft.com/office/officeart/2005/8/layout/vList4"/>
    <dgm:cxn modelId="{72E353CA-33EC-42FA-B124-38DB6A562038}" type="presParOf" srcId="{983F9BAD-51F5-4842-9643-EDAB0B03229A}" destId="{1B77C4B9-EAF2-4EB1-9FE5-E340C43BFAFE}" srcOrd="7" destOrd="0" presId="urn:microsoft.com/office/officeart/2005/8/layout/vList4"/>
    <dgm:cxn modelId="{E620CC47-41C1-4043-B2D4-BB40F5198129}" type="presParOf" srcId="{983F9BAD-51F5-4842-9643-EDAB0B03229A}" destId="{71C3798C-5A76-4F8C-8162-9499BCEB0B04}" srcOrd="8" destOrd="0" presId="urn:microsoft.com/office/officeart/2005/8/layout/vList4"/>
    <dgm:cxn modelId="{1EF2AFBF-B963-4331-996D-0C53DE944DA7}" type="presParOf" srcId="{71C3798C-5A76-4F8C-8162-9499BCEB0B04}" destId="{656E51A2-E4C3-4C98-9590-8DE228BC36DE}" srcOrd="0" destOrd="0" presId="urn:microsoft.com/office/officeart/2005/8/layout/vList4"/>
    <dgm:cxn modelId="{BC9D1E13-80C3-405D-913B-C6584C4082E6}" type="presParOf" srcId="{71C3798C-5A76-4F8C-8162-9499BCEB0B04}" destId="{619E375D-9271-4A51-BDDC-BABD26AA4EF5}" srcOrd="1" destOrd="0" presId="urn:microsoft.com/office/officeart/2005/8/layout/vList4"/>
    <dgm:cxn modelId="{6684F63A-D7AA-45E0-BA38-CBBE39A31F5E}" type="presParOf" srcId="{71C3798C-5A76-4F8C-8162-9499BCEB0B04}" destId="{76553A7A-E350-46DB-BD66-362F64C75E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F6453-9354-47F4-8820-3980A012B268}" type="doc">
      <dgm:prSet loTypeId="urn:microsoft.com/office/officeart/2009/3/layout/IncreasingArrowsProcess" loCatId="process" qsTypeId="urn:microsoft.com/office/officeart/2005/8/quickstyle/3d2" qsCatId="3D" csTypeId="urn:microsoft.com/office/officeart/2005/8/colors/accent1_3" csCatId="accent1" phldr="1"/>
      <dgm:spPr/>
      <dgm:t>
        <a:bodyPr/>
        <a:lstStyle/>
        <a:p>
          <a:endParaRPr lang="es-CO"/>
        </a:p>
      </dgm:t>
    </dgm:pt>
    <dgm:pt modelId="{3EA026BC-B226-406F-971E-2CC21A1A510E}">
      <dgm:prSet phldrT="[Texto]"/>
      <dgm:spPr/>
      <dgm:t>
        <a:bodyPr/>
        <a:lstStyle/>
        <a:p>
          <a:r>
            <a:rPr lang="es-CO" dirty="0" smtClean="0"/>
            <a:t>Avance Físico del Producto</a:t>
          </a:r>
          <a:endParaRPr lang="es-CO" dirty="0"/>
        </a:p>
      </dgm:t>
    </dgm:pt>
    <dgm:pt modelId="{EC640CCC-D28E-4846-82CD-92D23185098B}" type="parTrans" cxnId="{9A4A76C8-E45A-400B-920B-DF2239770F5F}">
      <dgm:prSet/>
      <dgm:spPr/>
      <dgm:t>
        <a:bodyPr/>
        <a:lstStyle/>
        <a:p>
          <a:endParaRPr lang="es-CO"/>
        </a:p>
      </dgm:t>
    </dgm:pt>
    <dgm:pt modelId="{924DEA73-8ADB-4161-BB08-08763744C265}" type="sibTrans" cxnId="{9A4A76C8-E45A-400B-920B-DF2239770F5F}">
      <dgm:prSet/>
      <dgm:spPr/>
      <dgm:t>
        <a:bodyPr/>
        <a:lstStyle/>
        <a:p>
          <a:endParaRPr lang="es-CO"/>
        </a:p>
      </dgm:t>
    </dgm:pt>
    <dgm:pt modelId="{60EFD395-D9DF-4456-A7CE-C1A0274DDA90}">
      <dgm:prSet phldrT="[Texto]"/>
      <dgm:spPr/>
      <dgm:t>
        <a:bodyPr/>
        <a:lstStyle/>
        <a:p>
          <a:r>
            <a:rPr lang="es-CO" dirty="0" smtClean="0"/>
            <a:t>Sumatoria de (Avance Vigencia del indicador de producto de la cadena de valor / Meta Vigente * Peso2 * 100) </a:t>
          </a:r>
          <a:endParaRPr lang="es-CO" dirty="0"/>
        </a:p>
      </dgm:t>
    </dgm:pt>
    <dgm:pt modelId="{EDC20ADC-2A3C-434D-BB03-A0FF785CAF9C}" type="parTrans" cxnId="{604F9CC8-1EEB-409E-B294-E0F35796375E}">
      <dgm:prSet/>
      <dgm:spPr/>
      <dgm:t>
        <a:bodyPr/>
        <a:lstStyle/>
        <a:p>
          <a:endParaRPr lang="es-CO"/>
        </a:p>
      </dgm:t>
    </dgm:pt>
    <dgm:pt modelId="{C8D26D15-FF93-4D1E-BA37-4B55CA4C90A0}" type="sibTrans" cxnId="{604F9CC8-1EEB-409E-B294-E0F35796375E}">
      <dgm:prSet/>
      <dgm:spPr/>
      <dgm:t>
        <a:bodyPr/>
        <a:lstStyle/>
        <a:p>
          <a:endParaRPr lang="es-CO"/>
        </a:p>
      </dgm:t>
    </dgm:pt>
    <dgm:pt modelId="{9CF59FAB-45C5-470C-938C-6487E10CB00D}">
      <dgm:prSet phldrT="[Texto]"/>
      <dgm:spPr/>
      <dgm:t>
        <a:bodyPr/>
        <a:lstStyle/>
        <a:p>
          <a:r>
            <a:rPr lang="es-CO" dirty="0" smtClean="0"/>
            <a:t>Avance Financiero</a:t>
          </a:r>
          <a:endParaRPr lang="es-CO" dirty="0"/>
        </a:p>
      </dgm:t>
    </dgm:pt>
    <dgm:pt modelId="{6729EC7E-67C9-4FDA-9FFE-A706C969E4C1}" type="parTrans" cxnId="{6D2E56DC-2F47-47E5-9801-6D8CD0B4921D}">
      <dgm:prSet/>
      <dgm:spPr/>
      <dgm:t>
        <a:bodyPr/>
        <a:lstStyle/>
        <a:p>
          <a:endParaRPr lang="es-CO"/>
        </a:p>
      </dgm:t>
    </dgm:pt>
    <dgm:pt modelId="{486A51E6-81A8-48EA-AE07-78BC8215BB8F}" type="sibTrans" cxnId="{6D2E56DC-2F47-47E5-9801-6D8CD0B4921D}">
      <dgm:prSet/>
      <dgm:spPr/>
      <dgm:t>
        <a:bodyPr/>
        <a:lstStyle/>
        <a:p>
          <a:endParaRPr lang="es-CO"/>
        </a:p>
      </dgm:t>
    </dgm:pt>
    <dgm:pt modelId="{98FBE946-84A1-4BD1-9D71-1C9F301A6FDB}">
      <dgm:prSet phldrT="[Texto]"/>
      <dgm:spPr/>
      <dgm:t>
        <a:bodyPr/>
        <a:lstStyle/>
        <a:p>
          <a:r>
            <a:rPr lang="es-CO" dirty="0" smtClean="0"/>
            <a:t>(Obligación / Apropiación Vigente)*100. </a:t>
          </a:r>
          <a:endParaRPr lang="es-CO" dirty="0"/>
        </a:p>
      </dgm:t>
    </dgm:pt>
    <dgm:pt modelId="{E4890896-F93E-4167-86A3-750F8112DB1F}" type="parTrans" cxnId="{F7D0D871-D993-422F-B951-5925CCC02892}">
      <dgm:prSet/>
      <dgm:spPr/>
      <dgm:t>
        <a:bodyPr/>
        <a:lstStyle/>
        <a:p>
          <a:endParaRPr lang="es-CO"/>
        </a:p>
      </dgm:t>
    </dgm:pt>
    <dgm:pt modelId="{C7636817-0BA2-476D-B535-00B3974B83D8}" type="sibTrans" cxnId="{F7D0D871-D993-422F-B951-5925CCC02892}">
      <dgm:prSet/>
      <dgm:spPr/>
      <dgm:t>
        <a:bodyPr/>
        <a:lstStyle/>
        <a:p>
          <a:endParaRPr lang="es-CO"/>
        </a:p>
      </dgm:t>
    </dgm:pt>
    <dgm:pt modelId="{3DF1EDDD-4064-460B-AD78-5965697949CA}">
      <dgm:prSet phldrT="[Texto]"/>
      <dgm:spPr/>
      <dgm:t>
        <a:bodyPr/>
        <a:lstStyle/>
        <a:p>
          <a:r>
            <a:rPr lang="es-CO" dirty="0" smtClean="0"/>
            <a:t>Avance de Gestión</a:t>
          </a:r>
          <a:endParaRPr lang="es-CO" dirty="0"/>
        </a:p>
      </dgm:t>
    </dgm:pt>
    <dgm:pt modelId="{403899E5-9CD0-4EC4-8392-5D3EFCD994FC}" type="parTrans" cxnId="{85C2905D-DCD2-43E4-9D49-48875490BEF8}">
      <dgm:prSet/>
      <dgm:spPr/>
      <dgm:t>
        <a:bodyPr/>
        <a:lstStyle/>
        <a:p>
          <a:endParaRPr lang="es-CO"/>
        </a:p>
      </dgm:t>
    </dgm:pt>
    <dgm:pt modelId="{D15F4399-55DB-4695-AF5D-943EB4CE40C9}" type="sibTrans" cxnId="{85C2905D-DCD2-43E4-9D49-48875490BEF8}">
      <dgm:prSet/>
      <dgm:spPr/>
      <dgm:t>
        <a:bodyPr/>
        <a:lstStyle/>
        <a:p>
          <a:endParaRPr lang="es-CO"/>
        </a:p>
      </dgm:t>
    </dgm:pt>
    <dgm:pt modelId="{26F9ED8D-713A-4677-A4CA-CACAFCC074CE}">
      <dgm:prSet phldrT="[Texto]"/>
      <dgm:spPr/>
      <dgm:t>
        <a:bodyPr/>
        <a:lstStyle/>
        <a:p>
          <a:r>
            <a:rPr lang="es-CO" dirty="0" smtClean="0"/>
            <a:t>Sumatoria de (Avance Vigencia Indicador Gestión/ Meta Vigente * Peso3 * 100) </a:t>
          </a:r>
          <a:endParaRPr lang="es-CO" dirty="0"/>
        </a:p>
      </dgm:t>
    </dgm:pt>
    <dgm:pt modelId="{991E0714-2FA5-419D-9273-6FB29C04FCAC}" type="parTrans" cxnId="{1E0D220D-3CC7-419F-B77F-67DF87CD1AD3}">
      <dgm:prSet/>
      <dgm:spPr/>
      <dgm:t>
        <a:bodyPr/>
        <a:lstStyle/>
        <a:p>
          <a:endParaRPr lang="es-CO"/>
        </a:p>
      </dgm:t>
    </dgm:pt>
    <dgm:pt modelId="{521D9151-FA3D-48F5-A6D9-1310C953F0DE}" type="sibTrans" cxnId="{1E0D220D-3CC7-419F-B77F-67DF87CD1AD3}">
      <dgm:prSet/>
      <dgm:spPr/>
      <dgm:t>
        <a:bodyPr/>
        <a:lstStyle/>
        <a:p>
          <a:endParaRPr lang="es-CO"/>
        </a:p>
      </dgm:t>
    </dgm:pt>
    <dgm:pt modelId="{61F3A550-1063-4921-9E57-65D5FA73A986}" type="pres">
      <dgm:prSet presAssocID="{585F6453-9354-47F4-8820-3980A012B268}" presName="Name0" presStyleCnt="0">
        <dgm:presLayoutVars>
          <dgm:chMax val="5"/>
          <dgm:chPref val="5"/>
          <dgm:dir/>
          <dgm:animLvl val="lvl"/>
        </dgm:presLayoutVars>
      </dgm:prSet>
      <dgm:spPr/>
      <dgm:t>
        <a:bodyPr/>
        <a:lstStyle/>
        <a:p>
          <a:endParaRPr lang="es-CO"/>
        </a:p>
      </dgm:t>
    </dgm:pt>
    <dgm:pt modelId="{8514F7CB-8FB2-4320-BF9F-AF687E526F74}" type="pres">
      <dgm:prSet presAssocID="{3EA026BC-B226-406F-971E-2CC21A1A510E}" presName="parentText1" presStyleLbl="node1" presStyleIdx="0" presStyleCnt="3">
        <dgm:presLayoutVars>
          <dgm:chMax/>
          <dgm:chPref val="3"/>
          <dgm:bulletEnabled val="1"/>
        </dgm:presLayoutVars>
      </dgm:prSet>
      <dgm:spPr/>
      <dgm:t>
        <a:bodyPr/>
        <a:lstStyle/>
        <a:p>
          <a:endParaRPr lang="es-CO"/>
        </a:p>
      </dgm:t>
    </dgm:pt>
    <dgm:pt modelId="{0C4DF992-E64D-481F-87F1-DA2DE1D6F109}" type="pres">
      <dgm:prSet presAssocID="{3EA026BC-B226-406F-971E-2CC21A1A510E}" presName="childText1" presStyleLbl="solidAlignAcc1" presStyleIdx="0" presStyleCnt="3">
        <dgm:presLayoutVars>
          <dgm:chMax val="0"/>
          <dgm:chPref val="0"/>
          <dgm:bulletEnabled val="1"/>
        </dgm:presLayoutVars>
      </dgm:prSet>
      <dgm:spPr/>
      <dgm:t>
        <a:bodyPr/>
        <a:lstStyle/>
        <a:p>
          <a:endParaRPr lang="es-CO"/>
        </a:p>
      </dgm:t>
    </dgm:pt>
    <dgm:pt modelId="{DFA85F0F-124F-4693-AFCA-56C930088D7A}" type="pres">
      <dgm:prSet presAssocID="{9CF59FAB-45C5-470C-938C-6487E10CB00D}" presName="parentText2" presStyleLbl="node1" presStyleIdx="1" presStyleCnt="3">
        <dgm:presLayoutVars>
          <dgm:chMax/>
          <dgm:chPref val="3"/>
          <dgm:bulletEnabled val="1"/>
        </dgm:presLayoutVars>
      </dgm:prSet>
      <dgm:spPr/>
      <dgm:t>
        <a:bodyPr/>
        <a:lstStyle/>
        <a:p>
          <a:endParaRPr lang="es-CO"/>
        </a:p>
      </dgm:t>
    </dgm:pt>
    <dgm:pt modelId="{C612E4BD-95BB-42B4-ABAB-7C01DD355A23}" type="pres">
      <dgm:prSet presAssocID="{9CF59FAB-45C5-470C-938C-6487E10CB00D}" presName="childText2" presStyleLbl="solidAlignAcc1" presStyleIdx="1" presStyleCnt="3">
        <dgm:presLayoutVars>
          <dgm:chMax val="0"/>
          <dgm:chPref val="0"/>
          <dgm:bulletEnabled val="1"/>
        </dgm:presLayoutVars>
      </dgm:prSet>
      <dgm:spPr/>
      <dgm:t>
        <a:bodyPr/>
        <a:lstStyle/>
        <a:p>
          <a:endParaRPr lang="es-CO"/>
        </a:p>
      </dgm:t>
    </dgm:pt>
    <dgm:pt modelId="{CF44E68C-2D5B-42E3-BD1A-B294F07EA1E1}" type="pres">
      <dgm:prSet presAssocID="{3DF1EDDD-4064-460B-AD78-5965697949CA}" presName="parentText3" presStyleLbl="node1" presStyleIdx="2" presStyleCnt="3">
        <dgm:presLayoutVars>
          <dgm:chMax/>
          <dgm:chPref val="3"/>
          <dgm:bulletEnabled val="1"/>
        </dgm:presLayoutVars>
      </dgm:prSet>
      <dgm:spPr/>
      <dgm:t>
        <a:bodyPr/>
        <a:lstStyle/>
        <a:p>
          <a:endParaRPr lang="es-CO"/>
        </a:p>
      </dgm:t>
    </dgm:pt>
    <dgm:pt modelId="{752948A9-92FC-4708-B968-CF73C0A13C1C}" type="pres">
      <dgm:prSet presAssocID="{3DF1EDDD-4064-460B-AD78-5965697949CA}" presName="childText3" presStyleLbl="solidAlignAcc1" presStyleIdx="2" presStyleCnt="3">
        <dgm:presLayoutVars>
          <dgm:chMax val="0"/>
          <dgm:chPref val="0"/>
          <dgm:bulletEnabled val="1"/>
        </dgm:presLayoutVars>
      </dgm:prSet>
      <dgm:spPr/>
      <dgm:t>
        <a:bodyPr/>
        <a:lstStyle/>
        <a:p>
          <a:endParaRPr lang="es-CO"/>
        </a:p>
      </dgm:t>
    </dgm:pt>
  </dgm:ptLst>
  <dgm:cxnLst>
    <dgm:cxn modelId="{FDFC6A43-999A-4C67-A844-BE5603D3F76E}" type="presOf" srcId="{3EA026BC-B226-406F-971E-2CC21A1A510E}" destId="{8514F7CB-8FB2-4320-BF9F-AF687E526F74}" srcOrd="0" destOrd="0" presId="urn:microsoft.com/office/officeart/2009/3/layout/IncreasingArrowsProcess"/>
    <dgm:cxn modelId="{6D2E56DC-2F47-47E5-9801-6D8CD0B4921D}" srcId="{585F6453-9354-47F4-8820-3980A012B268}" destId="{9CF59FAB-45C5-470C-938C-6487E10CB00D}" srcOrd="1" destOrd="0" parTransId="{6729EC7E-67C9-4FDA-9FFE-A706C969E4C1}" sibTransId="{486A51E6-81A8-48EA-AE07-78BC8215BB8F}"/>
    <dgm:cxn modelId="{9155CA47-8F77-494A-BA7A-C81E5BD2DF23}" type="presOf" srcId="{26F9ED8D-713A-4677-A4CA-CACAFCC074CE}" destId="{752948A9-92FC-4708-B968-CF73C0A13C1C}" srcOrd="0" destOrd="0" presId="urn:microsoft.com/office/officeart/2009/3/layout/IncreasingArrowsProcess"/>
    <dgm:cxn modelId="{7E623077-31DA-4B41-8A1D-B180A974162C}" type="presOf" srcId="{60EFD395-D9DF-4456-A7CE-C1A0274DDA90}" destId="{0C4DF992-E64D-481F-87F1-DA2DE1D6F109}" srcOrd="0" destOrd="0" presId="urn:microsoft.com/office/officeart/2009/3/layout/IncreasingArrowsProcess"/>
    <dgm:cxn modelId="{8E618A5A-95C7-4E76-9867-218EF1065D93}" type="presOf" srcId="{3DF1EDDD-4064-460B-AD78-5965697949CA}" destId="{CF44E68C-2D5B-42E3-BD1A-B294F07EA1E1}" srcOrd="0" destOrd="0" presId="urn:microsoft.com/office/officeart/2009/3/layout/IncreasingArrowsProcess"/>
    <dgm:cxn modelId="{1E0D220D-3CC7-419F-B77F-67DF87CD1AD3}" srcId="{3DF1EDDD-4064-460B-AD78-5965697949CA}" destId="{26F9ED8D-713A-4677-A4CA-CACAFCC074CE}" srcOrd="0" destOrd="0" parTransId="{991E0714-2FA5-419D-9273-6FB29C04FCAC}" sibTransId="{521D9151-FA3D-48F5-A6D9-1310C953F0DE}"/>
    <dgm:cxn modelId="{9A4A76C8-E45A-400B-920B-DF2239770F5F}" srcId="{585F6453-9354-47F4-8820-3980A012B268}" destId="{3EA026BC-B226-406F-971E-2CC21A1A510E}" srcOrd="0" destOrd="0" parTransId="{EC640CCC-D28E-4846-82CD-92D23185098B}" sibTransId="{924DEA73-8ADB-4161-BB08-08763744C265}"/>
    <dgm:cxn modelId="{E2A68307-9772-4978-9636-3C15B280A7B8}" type="presOf" srcId="{585F6453-9354-47F4-8820-3980A012B268}" destId="{61F3A550-1063-4921-9E57-65D5FA73A986}" srcOrd="0" destOrd="0" presId="urn:microsoft.com/office/officeart/2009/3/layout/IncreasingArrowsProcess"/>
    <dgm:cxn modelId="{BE04BB62-EECB-40A9-86B9-D471ED7F89EE}" type="presOf" srcId="{9CF59FAB-45C5-470C-938C-6487E10CB00D}" destId="{DFA85F0F-124F-4693-AFCA-56C930088D7A}" srcOrd="0" destOrd="0" presId="urn:microsoft.com/office/officeart/2009/3/layout/IncreasingArrowsProcess"/>
    <dgm:cxn modelId="{85C2905D-DCD2-43E4-9D49-48875490BEF8}" srcId="{585F6453-9354-47F4-8820-3980A012B268}" destId="{3DF1EDDD-4064-460B-AD78-5965697949CA}" srcOrd="2" destOrd="0" parTransId="{403899E5-9CD0-4EC4-8392-5D3EFCD994FC}" sibTransId="{D15F4399-55DB-4695-AF5D-943EB4CE40C9}"/>
    <dgm:cxn modelId="{8AE83188-4E37-4E20-BADC-49B2120E06C4}" type="presOf" srcId="{98FBE946-84A1-4BD1-9D71-1C9F301A6FDB}" destId="{C612E4BD-95BB-42B4-ABAB-7C01DD355A23}" srcOrd="0" destOrd="0" presId="urn:microsoft.com/office/officeart/2009/3/layout/IncreasingArrowsProcess"/>
    <dgm:cxn modelId="{604F9CC8-1EEB-409E-B294-E0F35796375E}" srcId="{3EA026BC-B226-406F-971E-2CC21A1A510E}" destId="{60EFD395-D9DF-4456-A7CE-C1A0274DDA90}" srcOrd="0" destOrd="0" parTransId="{EDC20ADC-2A3C-434D-BB03-A0FF785CAF9C}" sibTransId="{C8D26D15-FF93-4D1E-BA37-4B55CA4C90A0}"/>
    <dgm:cxn modelId="{F7D0D871-D993-422F-B951-5925CCC02892}" srcId="{9CF59FAB-45C5-470C-938C-6487E10CB00D}" destId="{98FBE946-84A1-4BD1-9D71-1C9F301A6FDB}" srcOrd="0" destOrd="0" parTransId="{E4890896-F93E-4167-86A3-750F8112DB1F}" sibTransId="{C7636817-0BA2-476D-B535-00B3974B83D8}"/>
    <dgm:cxn modelId="{C82C4FC0-DBCC-4063-A64A-1628788A4AE5}" type="presParOf" srcId="{61F3A550-1063-4921-9E57-65D5FA73A986}" destId="{8514F7CB-8FB2-4320-BF9F-AF687E526F74}" srcOrd="0" destOrd="0" presId="urn:microsoft.com/office/officeart/2009/3/layout/IncreasingArrowsProcess"/>
    <dgm:cxn modelId="{D43A931A-277A-45C1-8512-6D03FC14F292}" type="presParOf" srcId="{61F3A550-1063-4921-9E57-65D5FA73A986}" destId="{0C4DF992-E64D-481F-87F1-DA2DE1D6F109}" srcOrd="1" destOrd="0" presId="urn:microsoft.com/office/officeart/2009/3/layout/IncreasingArrowsProcess"/>
    <dgm:cxn modelId="{5E596258-1E17-4104-B165-4AE2A5466F0F}" type="presParOf" srcId="{61F3A550-1063-4921-9E57-65D5FA73A986}" destId="{DFA85F0F-124F-4693-AFCA-56C930088D7A}" srcOrd="2" destOrd="0" presId="urn:microsoft.com/office/officeart/2009/3/layout/IncreasingArrowsProcess"/>
    <dgm:cxn modelId="{CFD767DB-4912-4AB0-B538-CB039E66DE56}" type="presParOf" srcId="{61F3A550-1063-4921-9E57-65D5FA73A986}" destId="{C612E4BD-95BB-42B4-ABAB-7C01DD355A23}" srcOrd="3" destOrd="0" presId="urn:microsoft.com/office/officeart/2009/3/layout/IncreasingArrowsProcess"/>
    <dgm:cxn modelId="{8F83540F-8409-40B3-89CA-8B4DB26D460D}" type="presParOf" srcId="{61F3A550-1063-4921-9E57-65D5FA73A986}" destId="{CF44E68C-2D5B-42E3-BD1A-B294F07EA1E1}" srcOrd="4" destOrd="0" presId="urn:microsoft.com/office/officeart/2009/3/layout/IncreasingArrowsProcess"/>
    <dgm:cxn modelId="{FB1EB23E-0B8C-4B30-A6BE-4936D25E27B9}" type="presParOf" srcId="{61F3A550-1063-4921-9E57-65D5FA73A986}" destId="{752948A9-92FC-4708-B968-CF73C0A13C1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31A65-7810-48C7-ADAF-ED3660CEB77D}" type="doc">
      <dgm:prSet loTypeId="urn:microsoft.com/office/officeart/2005/8/layout/hChevron3" loCatId="process" qsTypeId="urn:microsoft.com/office/officeart/2005/8/quickstyle/3d2" qsCatId="3D" csTypeId="urn:microsoft.com/office/officeart/2005/8/colors/accent1_3" csCatId="accent1" phldr="1"/>
      <dgm:spPr/>
    </dgm:pt>
    <dgm:pt modelId="{F02C200B-9AC1-4E0D-8688-A81741DF3579}">
      <dgm:prSet phldrT="[Texto]" custT="1"/>
      <dgm:spPr/>
      <dgm:t>
        <a:bodyPr/>
        <a:lstStyle/>
        <a:p>
          <a:r>
            <a:rPr lang="es-CO" sz="1100" b="1" dirty="0" smtClean="0">
              <a:solidFill>
                <a:srgbClr val="002060"/>
              </a:solidFill>
            </a:rPr>
            <a:t>29.757 </a:t>
          </a:r>
          <a:r>
            <a:rPr lang="es-CO" sz="1100" b="1" dirty="0" err="1" smtClean="0">
              <a:solidFill>
                <a:srgbClr val="002060"/>
              </a:solidFill>
            </a:rPr>
            <a:t>mll</a:t>
          </a:r>
          <a:endParaRPr lang="es-CO" sz="1100" b="1" dirty="0">
            <a:solidFill>
              <a:srgbClr val="002060"/>
            </a:solidFill>
          </a:endParaRPr>
        </a:p>
      </dgm:t>
    </dgm:pt>
    <dgm:pt modelId="{35CEA5CD-D322-4C91-BB39-EA7ABD25FFB7}" type="parTrans" cxnId="{18D4232E-FB84-4CBE-8EFD-66F4874BE806}">
      <dgm:prSet/>
      <dgm:spPr/>
      <dgm:t>
        <a:bodyPr/>
        <a:lstStyle/>
        <a:p>
          <a:endParaRPr lang="es-CO" b="1">
            <a:solidFill>
              <a:srgbClr val="002060"/>
            </a:solidFill>
          </a:endParaRPr>
        </a:p>
      </dgm:t>
    </dgm:pt>
    <dgm:pt modelId="{89B898B1-16D3-454A-8942-31F6E61BE81A}" type="sibTrans" cxnId="{18D4232E-FB84-4CBE-8EFD-66F4874BE806}">
      <dgm:prSet/>
      <dgm:spPr/>
      <dgm:t>
        <a:bodyPr/>
        <a:lstStyle/>
        <a:p>
          <a:endParaRPr lang="es-CO" b="1">
            <a:solidFill>
              <a:srgbClr val="002060"/>
            </a:solidFill>
          </a:endParaRPr>
        </a:p>
      </dgm:t>
    </dgm:pt>
    <dgm:pt modelId="{05E096EC-42EB-4CBF-A817-86E9A645C1FE}">
      <dgm:prSet phldrT="[Texto]" custT="1"/>
      <dgm:spPr/>
      <dgm:t>
        <a:bodyPr/>
        <a:lstStyle/>
        <a:p>
          <a:r>
            <a:rPr lang="es-CO" sz="1100" b="1" dirty="0" smtClean="0">
              <a:solidFill>
                <a:srgbClr val="002060"/>
              </a:solidFill>
            </a:rPr>
            <a:t>11.134 </a:t>
          </a:r>
          <a:r>
            <a:rPr lang="es-CO" sz="1100" b="1" dirty="0" err="1" smtClean="0">
              <a:solidFill>
                <a:srgbClr val="002060"/>
              </a:solidFill>
            </a:rPr>
            <a:t>mll</a:t>
          </a:r>
          <a:endParaRPr lang="es-CO" sz="1100" b="1" dirty="0">
            <a:solidFill>
              <a:srgbClr val="002060"/>
            </a:solidFill>
          </a:endParaRPr>
        </a:p>
      </dgm:t>
    </dgm:pt>
    <dgm:pt modelId="{8DC16066-DA61-40B0-8380-AED060B415ED}" type="parTrans" cxnId="{B2DCBF92-254A-44C5-85B9-EC567E46844B}">
      <dgm:prSet/>
      <dgm:spPr/>
      <dgm:t>
        <a:bodyPr/>
        <a:lstStyle/>
        <a:p>
          <a:endParaRPr lang="es-CO" b="1">
            <a:solidFill>
              <a:srgbClr val="002060"/>
            </a:solidFill>
          </a:endParaRPr>
        </a:p>
      </dgm:t>
    </dgm:pt>
    <dgm:pt modelId="{F16C4FAD-640C-4D7F-B1AB-0B0B6B80C8A7}" type="sibTrans" cxnId="{B2DCBF92-254A-44C5-85B9-EC567E46844B}">
      <dgm:prSet/>
      <dgm:spPr/>
      <dgm:t>
        <a:bodyPr/>
        <a:lstStyle/>
        <a:p>
          <a:endParaRPr lang="es-CO" b="1">
            <a:solidFill>
              <a:srgbClr val="002060"/>
            </a:solidFill>
          </a:endParaRPr>
        </a:p>
      </dgm:t>
    </dgm:pt>
    <dgm:pt modelId="{210E3374-6271-48D2-AB36-F62D10644FC4}">
      <dgm:prSet phldrT="[Texto]" custT="1"/>
      <dgm:spPr/>
      <dgm:t>
        <a:bodyPr/>
        <a:lstStyle/>
        <a:p>
          <a:pPr algn="ctr"/>
          <a:r>
            <a:rPr lang="es-CO" sz="1100" b="1" dirty="0" smtClean="0">
              <a:solidFill>
                <a:srgbClr val="002060"/>
              </a:solidFill>
            </a:rPr>
            <a:t>37,42%</a:t>
          </a:r>
          <a:endParaRPr lang="es-CO" sz="1100" b="1" dirty="0">
            <a:solidFill>
              <a:srgbClr val="002060"/>
            </a:solidFill>
          </a:endParaRPr>
        </a:p>
      </dgm:t>
    </dgm:pt>
    <dgm:pt modelId="{67753BFC-2FAB-4958-A910-5A0C1C180FB9}" type="parTrans" cxnId="{B8AE3C93-772D-4A34-B072-0031E9E8C367}">
      <dgm:prSet/>
      <dgm:spPr/>
      <dgm:t>
        <a:bodyPr/>
        <a:lstStyle/>
        <a:p>
          <a:endParaRPr lang="es-CO" b="1">
            <a:solidFill>
              <a:srgbClr val="002060"/>
            </a:solidFill>
          </a:endParaRPr>
        </a:p>
      </dgm:t>
    </dgm:pt>
    <dgm:pt modelId="{B0947954-E8BC-44AC-A3DA-59A1A6AE98E8}" type="sibTrans" cxnId="{B8AE3C93-772D-4A34-B072-0031E9E8C367}">
      <dgm:prSet/>
      <dgm:spPr/>
      <dgm:t>
        <a:bodyPr/>
        <a:lstStyle/>
        <a:p>
          <a:endParaRPr lang="es-CO" b="1">
            <a:solidFill>
              <a:srgbClr val="002060"/>
            </a:solidFill>
          </a:endParaRPr>
        </a:p>
      </dgm:t>
    </dgm:pt>
    <dgm:pt modelId="{0BCCE1AC-B6C9-4FA8-9BA0-5CE3F4E75407}">
      <dgm:prSet phldrT="[Texto]" custT="1"/>
      <dgm:spPr/>
      <dgm:t>
        <a:bodyPr/>
        <a:lstStyle/>
        <a:p>
          <a:r>
            <a:rPr lang="es-CO" sz="1100" b="1" dirty="0" smtClean="0">
              <a:solidFill>
                <a:srgbClr val="002060"/>
              </a:solidFill>
            </a:rPr>
            <a:t>3.425 </a:t>
          </a:r>
          <a:r>
            <a:rPr lang="es-CO" sz="1100" b="1" dirty="0" err="1" smtClean="0">
              <a:solidFill>
                <a:srgbClr val="002060"/>
              </a:solidFill>
            </a:rPr>
            <a:t>mll</a:t>
          </a:r>
          <a:endParaRPr lang="es-CO" sz="1100" b="1" dirty="0">
            <a:solidFill>
              <a:srgbClr val="002060"/>
            </a:solidFill>
          </a:endParaRPr>
        </a:p>
      </dgm:t>
    </dgm:pt>
    <dgm:pt modelId="{C1B22120-8AD5-4F69-B09F-66F8BB48BED0}" type="parTrans" cxnId="{FCD6C405-E50D-4918-A37B-02A23695F061}">
      <dgm:prSet/>
      <dgm:spPr/>
      <dgm:t>
        <a:bodyPr/>
        <a:lstStyle/>
        <a:p>
          <a:endParaRPr lang="es-CO" b="1">
            <a:solidFill>
              <a:srgbClr val="002060"/>
            </a:solidFill>
          </a:endParaRPr>
        </a:p>
      </dgm:t>
    </dgm:pt>
    <dgm:pt modelId="{6511F24D-5BE9-4BD5-8CBD-60CF375F700E}" type="sibTrans" cxnId="{FCD6C405-E50D-4918-A37B-02A23695F061}">
      <dgm:prSet/>
      <dgm:spPr/>
      <dgm:t>
        <a:bodyPr/>
        <a:lstStyle/>
        <a:p>
          <a:endParaRPr lang="es-CO" b="1">
            <a:solidFill>
              <a:srgbClr val="002060"/>
            </a:solidFill>
          </a:endParaRPr>
        </a:p>
      </dgm:t>
    </dgm:pt>
    <dgm:pt modelId="{EF0447FB-8F44-44A9-BA86-0485C198462E}">
      <dgm:prSet phldrT="[Texto]" custT="1"/>
      <dgm:spPr/>
      <dgm:t>
        <a:bodyPr/>
        <a:lstStyle/>
        <a:p>
          <a:r>
            <a:rPr lang="es-CO" sz="1100" b="1" dirty="0" smtClean="0">
              <a:solidFill>
                <a:srgbClr val="002060"/>
              </a:solidFill>
            </a:rPr>
            <a:t>11,50%</a:t>
          </a:r>
          <a:endParaRPr lang="es-CO" sz="1100" b="1" dirty="0">
            <a:solidFill>
              <a:srgbClr val="002060"/>
            </a:solidFill>
          </a:endParaRPr>
        </a:p>
      </dgm:t>
    </dgm:pt>
    <dgm:pt modelId="{F27233DE-7AB0-4735-A3FF-E4C19E51DF71}" type="parTrans" cxnId="{F44E2E9D-2E4F-40AE-B401-86BD21D65D3D}">
      <dgm:prSet/>
      <dgm:spPr/>
      <dgm:t>
        <a:bodyPr/>
        <a:lstStyle/>
        <a:p>
          <a:endParaRPr lang="es-CO" b="1">
            <a:solidFill>
              <a:srgbClr val="002060"/>
            </a:solidFill>
          </a:endParaRPr>
        </a:p>
      </dgm:t>
    </dgm:pt>
    <dgm:pt modelId="{6FBA05E1-B7A7-4785-BA3C-F8C317ABB3C0}" type="sibTrans" cxnId="{F44E2E9D-2E4F-40AE-B401-86BD21D65D3D}">
      <dgm:prSet/>
      <dgm:spPr/>
      <dgm:t>
        <a:bodyPr/>
        <a:lstStyle/>
        <a:p>
          <a:endParaRPr lang="es-CO" b="1">
            <a:solidFill>
              <a:srgbClr val="002060"/>
            </a:solidFill>
          </a:endParaRPr>
        </a:p>
      </dgm:t>
    </dgm:pt>
    <dgm:pt modelId="{667C7538-67B8-429D-A90F-2BA6491C24BB}">
      <dgm:prSet phldrT="[Texto]" custT="1"/>
      <dgm:spPr/>
      <dgm:t>
        <a:bodyPr/>
        <a:lstStyle/>
        <a:p>
          <a:r>
            <a:rPr lang="es-CO" sz="1100" b="1" dirty="0" smtClean="0">
              <a:solidFill>
                <a:srgbClr val="002060"/>
              </a:solidFill>
            </a:rPr>
            <a:t>3.425 </a:t>
          </a:r>
          <a:r>
            <a:rPr lang="es-CO" sz="1100" b="1" dirty="0" err="1" smtClean="0">
              <a:solidFill>
                <a:srgbClr val="002060"/>
              </a:solidFill>
            </a:rPr>
            <a:t>mll</a:t>
          </a:r>
          <a:endParaRPr lang="es-CO" sz="1100" b="1" dirty="0">
            <a:solidFill>
              <a:srgbClr val="002060"/>
            </a:solidFill>
          </a:endParaRPr>
        </a:p>
      </dgm:t>
    </dgm:pt>
    <dgm:pt modelId="{253F0E69-B5DA-4CE9-8730-4FC2A42E1CCA}" type="parTrans" cxnId="{6FB9A216-1951-4D09-BAF6-4EF63813ACC5}">
      <dgm:prSet/>
      <dgm:spPr/>
      <dgm:t>
        <a:bodyPr/>
        <a:lstStyle/>
        <a:p>
          <a:endParaRPr lang="es-CO" b="1">
            <a:solidFill>
              <a:srgbClr val="002060"/>
            </a:solidFill>
          </a:endParaRPr>
        </a:p>
      </dgm:t>
    </dgm:pt>
    <dgm:pt modelId="{7480CD9A-D2E9-466D-A34A-075AA3A476F1}" type="sibTrans" cxnId="{6FB9A216-1951-4D09-BAF6-4EF63813ACC5}">
      <dgm:prSet/>
      <dgm:spPr/>
      <dgm:t>
        <a:bodyPr/>
        <a:lstStyle/>
        <a:p>
          <a:endParaRPr lang="es-CO" b="1">
            <a:solidFill>
              <a:srgbClr val="002060"/>
            </a:solidFill>
          </a:endParaRPr>
        </a:p>
      </dgm:t>
    </dgm:pt>
    <dgm:pt modelId="{00559CC1-3B64-4845-878D-F09E347B1374}">
      <dgm:prSet phldrT="[Texto]" custT="1"/>
      <dgm:spPr/>
      <dgm:t>
        <a:bodyPr/>
        <a:lstStyle/>
        <a:p>
          <a:r>
            <a:rPr lang="es-CO" sz="1100" b="1" dirty="0" smtClean="0">
              <a:solidFill>
                <a:srgbClr val="002060"/>
              </a:solidFill>
            </a:rPr>
            <a:t>11,50%</a:t>
          </a:r>
          <a:endParaRPr lang="es-CO" sz="1100" b="1" dirty="0">
            <a:solidFill>
              <a:srgbClr val="002060"/>
            </a:solidFill>
          </a:endParaRPr>
        </a:p>
      </dgm:t>
    </dgm:pt>
    <dgm:pt modelId="{54925897-B012-44E7-81C5-547558D8E332}" type="parTrans" cxnId="{9B249082-AE8A-4638-AB33-365989D300C5}">
      <dgm:prSet/>
      <dgm:spPr/>
      <dgm:t>
        <a:bodyPr/>
        <a:lstStyle/>
        <a:p>
          <a:endParaRPr lang="es-CO" b="1">
            <a:solidFill>
              <a:srgbClr val="002060"/>
            </a:solidFill>
          </a:endParaRPr>
        </a:p>
      </dgm:t>
    </dgm:pt>
    <dgm:pt modelId="{84EBD3BE-1572-433A-B02C-AE5B4DAB1FCA}" type="sibTrans" cxnId="{9B249082-AE8A-4638-AB33-365989D300C5}">
      <dgm:prSet/>
      <dgm:spPr/>
      <dgm:t>
        <a:bodyPr/>
        <a:lstStyle/>
        <a:p>
          <a:endParaRPr lang="es-CO" b="1">
            <a:solidFill>
              <a:srgbClr val="002060"/>
            </a:solidFill>
          </a:endParaRPr>
        </a:p>
      </dgm:t>
    </dgm:pt>
    <dgm:pt modelId="{2A6D08B6-8C0C-4A87-B14B-44F5125F8C6F}" type="pres">
      <dgm:prSet presAssocID="{FA431A65-7810-48C7-ADAF-ED3660CEB77D}" presName="Name0" presStyleCnt="0">
        <dgm:presLayoutVars>
          <dgm:dir/>
          <dgm:resizeHandles val="exact"/>
        </dgm:presLayoutVars>
      </dgm:prSet>
      <dgm:spPr/>
    </dgm:pt>
    <dgm:pt modelId="{AB5D79A2-6268-438D-A269-BE3E16DDF9F5}" type="pres">
      <dgm:prSet presAssocID="{F02C200B-9AC1-4E0D-8688-A81741DF3579}" presName="parTxOnly" presStyleLbl="node1" presStyleIdx="0" presStyleCnt="7">
        <dgm:presLayoutVars>
          <dgm:bulletEnabled val="1"/>
        </dgm:presLayoutVars>
      </dgm:prSet>
      <dgm:spPr/>
      <dgm:t>
        <a:bodyPr/>
        <a:lstStyle/>
        <a:p>
          <a:endParaRPr lang="es-CO"/>
        </a:p>
      </dgm:t>
    </dgm:pt>
    <dgm:pt modelId="{F5C5919D-2BB2-48ED-BC06-CCEB6D7FE941}" type="pres">
      <dgm:prSet presAssocID="{89B898B1-16D3-454A-8942-31F6E61BE81A}" presName="parSpace" presStyleCnt="0"/>
      <dgm:spPr/>
    </dgm:pt>
    <dgm:pt modelId="{818ABC2F-627B-4224-BE8D-9C4D501F4AB1}" type="pres">
      <dgm:prSet presAssocID="{05E096EC-42EB-4CBF-A817-86E9A645C1FE}" presName="parTxOnly" presStyleLbl="node1" presStyleIdx="1" presStyleCnt="7">
        <dgm:presLayoutVars>
          <dgm:bulletEnabled val="1"/>
        </dgm:presLayoutVars>
      </dgm:prSet>
      <dgm:spPr/>
      <dgm:t>
        <a:bodyPr/>
        <a:lstStyle/>
        <a:p>
          <a:endParaRPr lang="es-CO"/>
        </a:p>
      </dgm:t>
    </dgm:pt>
    <dgm:pt modelId="{3D4B549C-7165-4D77-A654-DA72D865161A}" type="pres">
      <dgm:prSet presAssocID="{F16C4FAD-640C-4D7F-B1AB-0B0B6B80C8A7}" presName="parSpace" presStyleCnt="0"/>
      <dgm:spPr/>
    </dgm:pt>
    <dgm:pt modelId="{309B4886-9A69-444E-8276-28C0C7DAB4C6}" type="pres">
      <dgm:prSet presAssocID="{210E3374-6271-48D2-AB36-F62D10644FC4}" presName="parTxOnly" presStyleLbl="node1" presStyleIdx="2" presStyleCnt="7">
        <dgm:presLayoutVars>
          <dgm:bulletEnabled val="1"/>
        </dgm:presLayoutVars>
      </dgm:prSet>
      <dgm:spPr/>
      <dgm:t>
        <a:bodyPr/>
        <a:lstStyle/>
        <a:p>
          <a:endParaRPr lang="es-CO"/>
        </a:p>
      </dgm:t>
    </dgm:pt>
    <dgm:pt modelId="{D539F3E7-3E01-41C7-80A4-23923FCAE599}" type="pres">
      <dgm:prSet presAssocID="{B0947954-E8BC-44AC-A3DA-59A1A6AE98E8}" presName="parSpace" presStyleCnt="0"/>
      <dgm:spPr/>
    </dgm:pt>
    <dgm:pt modelId="{75F1E842-AD1A-4B30-A426-0C5403FDB125}" type="pres">
      <dgm:prSet presAssocID="{0BCCE1AC-B6C9-4FA8-9BA0-5CE3F4E75407}" presName="parTxOnly" presStyleLbl="node1" presStyleIdx="3" presStyleCnt="7">
        <dgm:presLayoutVars>
          <dgm:bulletEnabled val="1"/>
        </dgm:presLayoutVars>
      </dgm:prSet>
      <dgm:spPr/>
      <dgm:t>
        <a:bodyPr/>
        <a:lstStyle/>
        <a:p>
          <a:endParaRPr lang="es-CO"/>
        </a:p>
      </dgm:t>
    </dgm:pt>
    <dgm:pt modelId="{29C0BFA1-175F-4AB0-B379-62E5599E2E2E}" type="pres">
      <dgm:prSet presAssocID="{6511F24D-5BE9-4BD5-8CBD-60CF375F700E}" presName="parSpace" presStyleCnt="0"/>
      <dgm:spPr/>
    </dgm:pt>
    <dgm:pt modelId="{FB0367FF-0DCE-4305-859F-35B0B50F0CDE}" type="pres">
      <dgm:prSet presAssocID="{EF0447FB-8F44-44A9-BA86-0485C198462E}" presName="parTxOnly" presStyleLbl="node1" presStyleIdx="4" presStyleCnt="7">
        <dgm:presLayoutVars>
          <dgm:bulletEnabled val="1"/>
        </dgm:presLayoutVars>
      </dgm:prSet>
      <dgm:spPr/>
      <dgm:t>
        <a:bodyPr/>
        <a:lstStyle/>
        <a:p>
          <a:endParaRPr lang="es-CO"/>
        </a:p>
      </dgm:t>
    </dgm:pt>
    <dgm:pt modelId="{7E037E3A-E6B2-4BC9-A4CC-718BB890BE53}" type="pres">
      <dgm:prSet presAssocID="{6FBA05E1-B7A7-4785-BA3C-F8C317ABB3C0}" presName="parSpace" presStyleCnt="0"/>
      <dgm:spPr/>
    </dgm:pt>
    <dgm:pt modelId="{DE9197AF-6583-4B7C-971D-4E7E277DC0D9}" type="pres">
      <dgm:prSet presAssocID="{667C7538-67B8-429D-A90F-2BA6491C24BB}" presName="parTxOnly" presStyleLbl="node1" presStyleIdx="5" presStyleCnt="7">
        <dgm:presLayoutVars>
          <dgm:bulletEnabled val="1"/>
        </dgm:presLayoutVars>
      </dgm:prSet>
      <dgm:spPr/>
      <dgm:t>
        <a:bodyPr/>
        <a:lstStyle/>
        <a:p>
          <a:endParaRPr lang="es-CO"/>
        </a:p>
      </dgm:t>
    </dgm:pt>
    <dgm:pt modelId="{73F8F987-DBA1-4025-BAFB-09516217ACE6}" type="pres">
      <dgm:prSet presAssocID="{7480CD9A-D2E9-466D-A34A-075AA3A476F1}" presName="parSpace" presStyleCnt="0"/>
      <dgm:spPr/>
    </dgm:pt>
    <dgm:pt modelId="{E1AFF149-E00E-455D-97BB-7E36A05DA48E}" type="pres">
      <dgm:prSet presAssocID="{00559CC1-3B64-4845-878D-F09E347B1374}" presName="parTxOnly" presStyleLbl="node1" presStyleIdx="6" presStyleCnt="7">
        <dgm:presLayoutVars>
          <dgm:bulletEnabled val="1"/>
        </dgm:presLayoutVars>
      </dgm:prSet>
      <dgm:spPr/>
      <dgm:t>
        <a:bodyPr/>
        <a:lstStyle/>
        <a:p>
          <a:endParaRPr lang="es-CO"/>
        </a:p>
      </dgm:t>
    </dgm:pt>
  </dgm:ptLst>
  <dgm:cxnLst>
    <dgm:cxn modelId="{9B249082-AE8A-4638-AB33-365989D300C5}" srcId="{FA431A65-7810-48C7-ADAF-ED3660CEB77D}" destId="{00559CC1-3B64-4845-878D-F09E347B1374}" srcOrd="6" destOrd="0" parTransId="{54925897-B012-44E7-81C5-547558D8E332}" sibTransId="{84EBD3BE-1572-433A-B02C-AE5B4DAB1FCA}"/>
    <dgm:cxn modelId="{83881BF9-84A1-4E7B-8C7D-E8AE8A13F927}" type="presOf" srcId="{0BCCE1AC-B6C9-4FA8-9BA0-5CE3F4E75407}" destId="{75F1E842-AD1A-4B30-A426-0C5403FDB125}" srcOrd="0" destOrd="0" presId="urn:microsoft.com/office/officeart/2005/8/layout/hChevron3"/>
    <dgm:cxn modelId="{E18DE514-73B5-4309-A4BE-999B42BA07CC}" type="presOf" srcId="{05E096EC-42EB-4CBF-A817-86E9A645C1FE}" destId="{818ABC2F-627B-4224-BE8D-9C4D501F4AB1}" srcOrd="0" destOrd="0" presId="urn:microsoft.com/office/officeart/2005/8/layout/hChevron3"/>
    <dgm:cxn modelId="{F44E2E9D-2E4F-40AE-B401-86BD21D65D3D}" srcId="{FA431A65-7810-48C7-ADAF-ED3660CEB77D}" destId="{EF0447FB-8F44-44A9-BA86-0485C198462E}" srcOrd="4" destOrd="0" parTransId="{F27233DE-7AB0-4735-A3FF-E4C19E51DF71}" sibTransId="{6FBA05E1-B7A7-4785-BA3C-F8C317ABB3C0}"/>
    <dgm:cxn modelId="{B2DCBF92-254A-44C5-85B9-EC567E46844B}" srcId="{FA431A65-7810-48C7-ADAF-ED3660CEB77D}" destId="{05E096EC-42EB-4CBF-A817-86E9A645C1FE}" srcOrd="1" destOrd="0" parTransId="{8DC16066-DA61-40B0-8380-AED060B415ED}" sibTransId="{F16C4FAD-640C-4D7F-B1AB-0B0B6B80C8A7}"/>
    <dgm:cxn modelId="{BD278747-8C8B-4158-92D8-D7983EF601A1}" type="presOf" srcId="{F02C200B-9AC1-4E0D-8688-A81741DF3579}" destId="{AB5D79A2-6268-438D-A269-BE3E16DDF9F5}" srcOrd="0" destOrd="0" presId="urn:microsoft.com/office/officeart/2005/8/layout/hChevron3"/>
    <dgm:cxn modelId="{04610BA1-1F26-4DAC-B54C-6EC85F2510FD}" type="presOf" srcId="{667C7538-67B8-429D-A90F-2BA6491C24BB}" destId="{DE9197AF-6583-4B7C-971D-4E7E277DC0D9}" srcOrd="0" destOrd="0" presId="urn:microsoft.com/office/officeart/2005/8/layout/hChevron3"/>
    <dgm:cxn modelId="{614F829C-2021-4550-A8CD-459578B572D2}" type="presOf" srcId="{00559CC1-3B64-4845-878D-F09E347B1374}" destId="{E1AFF149-E00E-455D-97BB-7E36A05DA48E}" srcOrd="0" destOrd="0" presId="urn:microsoft.com/office/officeart/2005/8/layout/hChevron3"/>
    <dgm:cxn modelId="{FD42128A-0058-478B-8CBB-7C2E4E69E3B0}" type="presOf" srcId="{FA431A65-7810-48C7-ADAF-ED3660CEB77D}" destId="{2A6D08B6-8C0C-4A87-B14B-44F5125F8C6F}" srcOrd="0" destOrd="0" presId="urn:microsoft.com/office/officeart/2005/8/layout/hChevron3"/>
    <dgm:cxn modelId="{76A58113-9E59-434E-9725-AD429167055B}" type="presOf" srcId="{210E3374-6271-48D2-AB36-F62D10644FC4}" destId="{309B4886-9A69-444E-8276-28C0C7DAB4C6}" srcOrd="0" destOrd="0" presId="urn:microsoft.com/office/officeart/2005/8/layout/hChevron3"/>
    <dgm:cxn modelId="{544549D0-2936-4609-B1BE-559457855118}" type="presOf" srcId="{EF0447FB-8F44-44A9-BA86-0485C198462E}" destId="{FB0367FF-0DCE-4305-859F-35B0B50F0CDE}" srcOrd="0" destOrd="0" presId="urn:microsoft.com/office/officeart/2005/8/layout/hChevron3"/>
    <dgm:cxn modelId="{B8AE3C93-772D-4A34-B072-0031E9E8C367}" srcId="{FA431A65-7810-48C7-ADAF-ED3660CEB77D}" destId="{210E3374-6271-48D2-AB36-F62D10644FC4}" srcOrd="2" destOrd="0" parTransId="{67753BFC-2FAB-4958-A910-5A0C1C180FB9}" sibTransId="{B0947954-E8BC-44AC-A3DA-59A1A6AE98E8}"/>
    <dgm:cxn modelId="{FCD6C405-E50D-4918-A37B-02A23695F061}" srcId="{FA431A65-7810-48C7-ADAF-ED3660CEB77D}" destId="{0BCCE1AC-B6C9-4FA8-9BA0-5CE3F4E75407}" srcOrd="3" destOrd="0" parTransId="{C1B22120-8AD5-4F69-B09F-66F8BB48BED0}" sibTransId="{6511F24D-5BE9-4BD5-8CBD-60CF375F700E}"/>
    <dgm:cxn modelId="{18D4232E-FB84-4CBE-8EFD-66F4874BE806}" srcId="{FA431A65-7810-48C7-ADAF-ED3660CEB77D}" destId="{F02C200B-9AC1-4E0D-8688-A81741DF3579}" srcOrd="0" destOrd="0" parTransId="{35CEA5CD-D322-4C91-BB39-EA7ABD25FFB7}" sibTransId="{89B898B1-16D3-454A-8942-31F6E61BE81A}"/>
    <dgm:cxn modelId="{6FB9A216-1951-4D09-BAF6-4EF63813ACC5}" srcId="{FA431A65-7810-48C7-ADAF-ED3660CEB77D}" destId="{667C7538-67B8-429D-A90F-2BA6491C24BB}" srcOrd="5" destOrd="0" parTransId="{253F0E69-B5DA-4CE9-8730-4FC2A42E1CCA}" sibTransId="{7480CD9A-D2E9-466D-A34A-075AA3A476F1}"/>
    <dgm:cxn modelId="{CE8D8699-5A4A-49EC-AC76-1598F4A5D915}" type="presParOf" srcId="{2A6D08B6-8C0C-4A87-B14B-44F5125F8C6F}" destId="{AB5D79A2-6268-438D-A269-BE3E16DDF9F5}" srcOrd="0" destOrd="0" presId="urn:microsoft.com/office/officeart/2005/8/layout/hChevron3"/>
    <dgm:cxn modelId="{55D9FC8B-2E12-4144-804C-7ADA073E01BF}" type="presParOf" srcId="{2A6D08B6-8C0C-4A87-B14B-44F5125F8C6F}" destId="{F5C5919D-2BB2-48ED-BC06-CCEB6D7FE941}" srcOrd="1" destOrd="0" presId="urn:microsoft.com/office/officeart/2005/8/layout/hChevron3"/>
    <dgm:cxn modelId="{8CF9DC6E-27B3-4C2B-BAAC-18AC81E60302}" type="presParOf" srcId="{2A6D08B6-8C0C-4A87-B14B-44F5125F8C6F}" destId="{818ABC2F-627B-4224-BE8D-9C4D501F4AB1}" srcOrd="2" destOrd="0" presId="urn:microsoft.com/office/officeart/2005/8/layout/hChevron3"/>
    <dgm:cxn modelId="{197817BF-3F41-4BAD-B82C-008C9E99C40E}" type="presParOf" srcId="{2A6D08B6-8C0C-4A87-B14B-44F5125F8C6F}" destId="{3D4B549C-7165-4D77-A654-DA72D865161A}" srcOrd="3" destOrd="0" presId="urn:microsoft.com/office/officeart/2005/8/layout/hChevron3"/>
    <dgm:cxn modelId="{5C1D72D2-409F-4D80-BDFA-0C5D3B0CBE7B}" type="presParOf" srcId="{2A6D08B6-8C0C-4A87-B14B-44F5125F8C6F}" destId="{309B4886-9A69-444E-8276-28C0C7DAB4C6}" srcOrd="4" destOrd="0" presId="urn:microsoft.com/office/officeart/2005/8/layout/hChevron3"/>
    <dgm:cxn modelId="{55C802C2-0628-4D35-927B-65E9CB1F870A}" type="presParOf" srcId="{2A6D08B6-8C0C-4A87-B14B-44F5125F8C6F}" destId="{D539F3E7-3E01-41C7-80A4-23923FCAE599}" srcOrd="5" destOrd="0" presId="urn:microsoft.com/office/officeart/2005/8/layout/hChevron3"/>
    <dgm:cxn modelId="{2E30F3C2-EE7A-442D-AC44-20CB89E7DD0D}" type="presParOf" srcId="{2A6D08B6-8C0C-4A87-B14B-44F5125F8C6F}" destId="{75F1E842-AD1A-4B30-A426-0C5403FDB125}" srcOrd="6" destOrd="0" presId="urn:microsoft.com/office/officeart/2005/8/layout/hChevron3"/>
    <dgm:cxn modelId="{46E31039-8104-4F43-962D-CD586C53A08F}" type="presParOf" srcId="{2A6D08B6-8C0C-4A87-B14B-44F5125F8C6F}" destId="{29C0BFA1-175F-4AB0-B379-62E5599E2E2E}" srcOrd="7" destOrd="0" presId="urn:microsoft.com/office/officeart/2005/8/layout/hChevron3"/>
    <dgm:cxn modelId="{D6CD7090-5D72-44D0-BB30-0C72917094AE}" type="presParOf" srcId="{2A6D08B6-8C0C-4A87-B14B-44F5125F8C6F}" destId="{FB0367FF-0DCE-4305-859F-35B0B50F0CDE}" srcOrd="8" destOrd="0" presId="urn:microsoft.com/office/officeart/2005/8/layout/hChevron3"/>
    <dgm:cxn modelId="{B6E3C282-0E2A-4179-AE86-E8D9F72BC05A}" type="presParOf" srcId="{2A6D08B6-8C0C-4A87-B14B-44F5125F8C6F}" destId="{7E037E3A-E6B2-4BC9-A4CC-718BB890BE53}" srcOrd="9" destOrd="0" presId="urn:microsoft.com/office/officeart/2005/8/layout/hChevron3"/>
    <dgm:cxn modelId="{D6292202-AACD-4E8B-982C-1DBE773A99E1}" type="presParOf" srcId="{2A6D08B6-8C0C-4A87-B14B-44F5125F8C6F}" destId="{DE9197AF-6583-4B7C-971D-4E7E277DC0D9}" srcOrd="10" destOrd="0" presId="urn:microsoft.com/office/officeart/2005/8/layout/hChevron3"/>
    <dgm:cxn modelId="{286B0080-745E-4EA6-BD64-0778175C150D}" type="presParOf" srcId="{2A6D08B6-8C0C-4A87-B14B-44F5125F8C6F}" destId="{73F8F987-DBA1-4025-BAFB-09516217ACE6}" srcOrd="11" destOrd="0" presId="urn:microsoft.com/office/officeart/2005/8/layout/hChevron3"/>
    <dgm:cxn modelId="{C1202C8E-B6D1-48F2-8ED8-825E5CDD769B}" type="presParOf" srcId="{2A6D08B6-8C0C-4A87-B14B-44F5125F8C6F}" destId="{E1AFF149-E00E-455D-97BB-7E36A05DA48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5E786-4981-4510-AC73-0A3EB919AA12}">
      <dsp:nvSpPr>
        <dsp:cNvPr id="0" name=""/>
        <dsp:cNvSpPr/>
      </dsp:nvSpPr>
      <dsp:spPr>
        <a:xfrm>
          <a:off x="0" y="0"/>
          <a:ext cx="6480720" cy="732913"/>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kern="1200" dirty="0"/>
        </a:p>
      </dsp:txBody>
      <dsp:txXfrm>
        <a:off x="1369435" y="0"/>
        <a:ext cx="5111284" cy="732913"/>
      </dsp:txXfrm>
    </dsp:sp>
    <dsp:sp modelId="{3E54A79D-B15A-4BC1-B0C2-24912CAEC4FE}">
      <dsp:nvSpPr>
        <dsp:cNvPr id="0" name=""/>
        <dsp:cNvSpPr/>
      </dsp:nvSpPr>
      <dsp:spPr>
        <a:xfrm>
          <a:off x="73291" y="73291"/>
          <a:ext cx="1296144" cy="58633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2D18EE9-5626-4004-BF37-914CE2A21BDB}">
      <dsp:nvSpPr>
        <dsp:cNvPr id="0" name=""/>
        <dsp:cNvSpPr/>
      </dsp:nvSpPr>
      <dsp:spPr>
        <a:xfrm>
          <a:off x="0" y="806204"/>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información que se encuentra registrada en el SPI, es diligenciada por cada una de las Direcciones responsables de los proyectos de inversión que se encuentran en ejecución en la vigencia.</a:t>
          </a:r>
          <a:endParaRPr lang="es-CO" sz="1000" kern="1200" dirty="0"/>
        </a:p>
      </dsp:txBody>
      <dsp:txXfrm>
        <a:off x="1369435" y="806204"/>
        <a:ext cx="5111284" cy="732913"/>
      </dsp:txXfrm>
    </dsp:sp>
    <dsp:sp modelId="{056B40D8-2C04-4A54-80B6-474CFFD68FE5}">
      <dsp:nvSpPr>
        <dsp:cNvPr id="0" name=""/>
        <dsp:cNvSpPr/>
      </dsp:nvSpPr>
      <dsp:spPr>
        <a:xfrm>
          <a:off x="73291" y="879496"/>
          <a:ext cx="1296144" cy="58633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B46A24A-7A9C-4D28-9E03-86900B1C35F3}">
      <dsp:nvSpPr>
        <dsp:cNvPr id="0" name=""/>
        <dsp:cNvSpPr/>
      </dsp:nvSpPr>
      <dsp:spPr>
        <a:xfrm>
          <a:off x="0" y="1612409"/>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avance financiero corresponde a la ejecución presupuestal por concepto de obligaciones. Además es importante mencionar que se compara con la apropiación vigente.</a:t>
          </a:r>
          <a:endParaRPr lang="es-CO" sz="1000" kern="1200" dirty="0">
            <a:solidFill>
              <a:srgbClr val="002060"/>
            </a:solidFill>
          </a:endParaRPr>
        </a:p>
      </dsp:txBody>
      <dsp:txXfrm>
        <a:off x="1369435" y="1612409"/>
        <a:ext cx="5111284" cy="732913"/>
      </dsp:txXfrm>
    </dsp:sp>
    <dsp:sp modelId="{BC0C3114-2C3C-43AA-9623-428A14B33F3A}">
      <dsp:nvSpPr>
        <dsp:cNvPr id="0" name=""/>
        <dsp:cNvSpPr/>
      </dsp:nvSpPr>
      <dsp:spPr>
        <a:xfrm>
          <a:off x="73291" y="1685700"/>
          <a:ext cx="1296144" cy="586330"/>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0309ABE-4282-41CF-86A5-0E3A2D5BA6A9}">
      <dsp:nvSpPr>
        <dsp:cNvPr id="0" name=""/>
        <dsp:cNvSpPr/>
      </dsp:nvSpPr>
      <dsp:spPr>
        <a:xfrm>
          <a:off x="0" y="2418614"/>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periodo objeto de reporte del presente informe con corte a </a:t>
          </a:r>
          <a:r>
            <a:rPr lang="es-CO" sz="1000" kern="1200" dirty="0" smtClean="0">
              <a:solidFill>
                <a:srgbClr val="002060"/>
              </a:solidFill>
            </a:rPr>
            <a:t>Junio 30 de </a:t>
          </a:r>
          <a:r>
            <a:rPr lang="es-CO" sz="1000" kern="1200" dirty="0" smtClean="0">
              <a:solidFill>
                <a:srgbClr val="002060"/>
              </a:solidFill>
            </a:rPr>
            <a:t>2019.</a:t>
          </a:r>
          <a:endParaRPr lang="es-CO" sz="1000" kern="1200" dirty="0">
            <a:solidFill>
              <a:srgbClr val="002060"/>
            </a:solidFill>
          </a:endParaRPr>
        </a:p>
      </dsp:txBody>
      <dsp:txXfrm>
        <a:off x="1369435" y="2418614"/>
        <a:ext cx="5111284" cy="732913"/>
      </dsp:txXfrm>
    </dsp:sp>
    <dsp:sp modelId="{1B329B74-3E1D-4446-9A4C-93E5A0E780FE}">
      <dsp:nvSpPr>
        <dsp:cNvPr id="0" name=""/>
        <dsp:cNvSpPr/>
      </dsp:nvSpPr>
      <dsp:spPr>
        <a:xfrm>
          <a:off x="73291" y="2491905"/>
          <a:ext cx="1296144" cy="586330"/>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56E51A2-E4C3-4C98-9590-8DE228BC36DE}">
      <dsp:nvSpPr>
        <dsp:cNvPr id="0" name=""/>
        <dsp:cNvSpPr/>
      </dsp:nvSpPr>
      <dsp:spPr>
        <a:xfrm>
          <a:off x="0" y="3224819"/>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Los colores de los indicadores corresponden a los siguientes rangos de cumplimiento: </a:t>
          </a:r>
          <a:r>
            <a:rPr lang="es-CO" sz="1000" kern="1200" dirty="0" smtClean="0">
              <a:solidFill>
                <a:schemeClr val="bg1"/>
              </a:solidFill>
            </a:rPr>
            <a:t>Color Rojo entre 0 %y 49,9%; Color Amarillo entre 50% y 74,9%; y Color Verde entre 75% y 100%</a:t>
          </a:r>
          <a:endParaRPr lang="es-CO" sz="1000" kern="1200" dirty="0">
            <a:solidFill>
              <a:schemeClr val="bg1"/>
            </a:solidFill>
          </a:endParaRPr>
        </a:p>
      </dsp:txBody>
      <dsp:txXfrm>
        <a:off x="1369435" y="3224819"/>
        <a:ext cx="5111284" cy="732913"/>
      </dsp:txXfrm>
    </dsp:sp>
    <dsp:sp modelId="{619E375D-9271-4A51-BDDC-BABD26AA4EF5}">
      <dsp:nvSpPr>
        <dsp:cNvPr id="0" name=""/>
        <dsp:cNvSpPr/>
      </dsp:nvSpPr>
      <dsp:spPr>
        <a:xfrm>
          <a:off x="73291" y="3298110"/>
          <a:ext cx="1296144" cy="586330"/>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F7CB-8FB2-4320-BF9F-AF687E526F74}">
      <dsp:nvSpPr>
        <dsp:cNvPr id="0" name=""/>
        <dsp:cNvSpPr/>
      </dsp:nvSpPr>
      <dsp:spPr>
        <a:xfrm>
          <a:off x="439078" y="6139"/>
          <a:ext cx="5458546" cy="794972"/>
        </a:xfrm>
        <a:prstGeom prst="rightArrow">
          <a:avLst>
            <a:gd name="adj1" fmla="val 50000"/>
            <a:gd name="adj2" fmla="val 5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Físico del Producto</a:t>
          </a:r>
          <a:endParaRPr lang="es-CO" sz="1500" kern="1200" dirty="0"/>
        </a:p>
      </dsp:txBody>
      <dsp:txXfrm>
        <a:off x="439078" y="204882"/>
        <a:ext cx="5259803" cy="397486"/>
      </dsp:txXfrm>
    </dsp:sp>
    <dsp:sp modelId="{0C4DF992-E64D-481F-87F1-DA2DE1D6F109}">
      <dsp:nvSpPr>
        <dsp:cNvPr id="0" name=""/>
        <dsp:cNvSpPr/>
      </dsp:nvSpPr>
      <dsp:spPr>
        <a:xfrm>
          <a:off x="439078" y="619177"/>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del indicador de producto de la cadena de valor / Meta Vigente * Peso2 * 100) </a:t>
          </a:r>
          <a:endParaRPr lang="es-CO" sz="1400" kern="1200" dirty="0"/>
        </a:p>
      </dsp:txBody>
      <dsp:txXfrm>
        <a:off x="439078" y="619177"/>
        <a:ext cx="1681232" cy="1531409"/>
      </dsp:txXfrm>
    </dsp:sp>
    <dsp:sp modelId="{DFA85F0F-124F-4693-AFCA-56C930088D7A}">
      <dsp:nvSpPr>
        <dsp:cNvPr id="0" name=""/>
        <dsp:cNvSpPr/>
      </dsp:nvSpPr>
      <dsp:spPr>
        <a:xfrm>
          <a:off x="2120310" y="271130"/>
          <a:ext cx="3777314" cy="794972"/>
        </a:xfrm>
        <a:prstGeom prst="rightArrow">
          <a:avLst>
            <a:gd name="adj1" fmla="val 50000"/>
            <a:gd name="adj2" fmla="val 5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Financiero</a:t>
          </a:r>
          <a:endParaRPr lang="es-CO" sz="1500" kern="1200" dirty="0"/>
        </a:p>
      </dsp:txBody>
      <dsp:txXfrm>
        <a:off x="2120310" y="469873"/>
        <a:ext cx="3578571" cy="397486"/>
      </dsp:txXfrm>
    </dsp:sp>
    <dsp:sp modelId="{C612E4BD-95BB-42B4-ABAB-7C01DD355A23}">
      <dsp:nvSpPr>
        <dsp:cNvPr id="0" name=""/>
        <dsp:cNvSpPr/>
      </dsp:nvSpPr>
      <dsp:spPr>
        <a:xfrm>
          <a:off x="2120310" y="884168"/>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(Obligación / Apropiación Vigente)*100. </a:t>
          </a:r>
          <a:endParaRPr lang="es-CO" sz="1400" kern="1200" dirty="0"/>
        </a:p>
      </dsp:txBody>
      <dsp:txXfrm>
        <a:off x="2120310" y="884168"/>
        <a:ext cx="1681232" cy="1531409"/>
      </dsp:txXfrm>
    </dsp:sp>
    <dsp:sp modelId="{CF44E68C-2D5B-42E3-BD1A-B294F07EA1E1}">
      <dsp:nvSpPr>
        <dsp:cNvPr id="0" name=""/>
        <dsp:cNvSpPr/>
      </dsp:nvSpPr>
      <dsp:spPr>
        <a:xfrm>
          <a:off x="3801542" y="536120"/>
          <a:ext cx="2096082" cy="794972"/>
        </a:xfrm>
        <a:prstGeom prst="rightArrow">
          <a:avLst>
            <a:gd name="adj1" fmla="val 50000"/>
            <a:gd name="adj2" fmla="val 5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de Gestión</a:t>
          </a:r>
          <a:endParaRPr lang="es-CO" sz="1500" kern="1200" dirty="0"/>
        </a:p>
      </dsp:txBody>
      <dsp:txXfrm>
        <a:off x="3801542" y="734863"/>
        <a:ext cx="1897339" cy="397486"/>
      </dsp:txXfrm>
    </dsp:sp>
    <dsp:sp modelId="{752948A9-92FC-4708-B968-CF73C0A13C1C}">
      <dsp:nvSpPr>
        <dsp:cNvPr id="0" name=""/>
        <dsp:cNvSpPr/>
      </dsp:nvSpPr>
      <dsp:spPr>
        <a:xfrm>
          <a:off x="3801542" y="1149159"/>
          <a:ext cx="1681232" cy="1508997"/>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Indicador Gestión/ Meta Vigente * Peso3 * 100) </a:t>
          </a:r>
          <a:endParaRPr lang="es-CO" sz="1400" kern="1200" dirty="0"/>
        </a:p>
      </dsp:txBody>
      <dsp:txXfrm>
        <a:off x="3801542" y="1149159"/>
        <a:ext cx="1681232" cy="1508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D79A2-6268-438D-A269-BE3E16DDF9F5}">
      <dsp:nvSpPr>
        <dsp:cNvPr id="0" name=""/>
        <dsp:cNvSpPr/>
      </dsp:nvSpPr>
      <dsp:spPr>
        <a:xfrm>
          <a:off x="970" y="677643"/>
          <a:ext cx="1141861" cy="456744"/>
        </a:xfrm>
        <a:prstGeom prst="homePlat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29.757 </a:t>
          </a:r>
          <a:r>
            <a:rPr lang="es-CO" sz="1100" b="1" kern="1200" dirty="0" err="1" smtClean="0">
              <a:solidFill>
                <a:srgbClr val="002060"/>
              </a:solidFill>
            </a:rPr>
            <a:t>mll</a:t>
          </a:r>
          <a:endParaRPr lang="es-CO" sz="1100" b="1" kern="1200" dirty="0">
            <a:solidFill>
              <a:srgbClr val="002060"/>
            </a:solidFill>
          </a:endParaRPr>
        </a:p>
      </dsp:txBody>
      <dsp:txXfrm>
        <a:off x="970" y="677643"/>
        <a:ext cx="1027675" cy="456744"/>
      </dsp:txXfrm>
    </dsp:sp>
    <dsp:sp modelId="{818ABC2F-627B-4224-BE8D-9C4D501F4AB1}">
      <dsp:nvSpPr>
        <dsp:cNvPr id="0" name=""/>
        <dsp:cNvSpPr/>
      </dsp:nvSpPr>
      <dsp:spPr>
        <a:xfrm>
          <a:off x="914459" y="677643"/>
          <a:ext cx="1141861" cy="456744"/>
        </a:xfrm>
        <a:prstGeom prst="chevron">
          <a:avLst/>
        </a:prstGeom>
        <a:gradFill rotWithShape="0">
          <a:gsLst>
            <a:gs pos="0">
              <a:schemeClr val="accent1">
                <a:shade val="80000"/>
                <a:hueOff val="51041"/>
                <a:satOff val="-732"/>
                <a:lumOff val="4269"/>
                <a:alphaOff val="0"/>
                <a:shade val="51000"/>
                <a:satMod val="130000"/>
              </a:schemeClr>
            </a:gs>
            <a:gs pos="80000">
              <a:schemeClr val="accent1">
                <a:shade val="80000"/>
                <a:hueOff val="51041"/>
                <a:satOff val="-732"/>
                <a:lumOff val="4269"/>
                <a:alphaOff val="0"/>
                <a:shade val="93000"/>
                <a:satMod val="130000"/>
              </a:schemeClr>
            </a:gs>
            <a:gs pos="100000">
              <a:schemeClr val="accent1">
                <a:shade val="80000"/>
                <a:hueOff val="51041"/>
                <a:satOff val="-732"/>
                <a:lumOff val="4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11.134 </a:t>
          </a:r>
          <a:r>
            <a:rPr lang="es-CO" sz="1100" b="1" kern="1200" dirty="0" err="1" smtClean="0">
              <a:solidFill>
                <a:srgbClr val="002060"/>
              </a:solidFill>
            </a:rPr>
            <a:t>mll</a:t>
          </a:r>
          <a:endParaRPr lang="es-CO" sz="1100" b="1" kern="1200" dirty="0">
            <a:solidFill>
              <a:srgbClr val="002060"/>
            </a:solidFill>
          </a:endParaRPr>
        </a:p>
      </dsp:txBody>
      <dsp:txXfrm>
        <a:off x="1142831" y="677643"/>
        <a:ext cx="685117" cy="456744"/>
      </dsp:txXfrm>
    </dsp:sp>
    <dsp:sp modelId="{309B4886-9A69-444E-8276-28C0C7DAB4C6}">
      <dsp:nvSpPr>
        <dsp:cNvPr id="0" name=""/>
        <dsp:cNvSpPr/>
      </dsp:nvSpPr>
      <dsp:spPr>
        <a:xfrm>
          <a:off x="1827948" y="677643"/>
          <a:ext cx="1141861" cy="456744"/>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37,42%</a:t>
          </a:r>
          <a:endParaRPr lang="es-CO" sz="1100" b="1" kern="1200" dirty="0">
            <a:solidFill>
              <a:srgbClr val="002060"/>
            </a:solidFill>
          </a:endParaRPr>
        </a:p>
      </dsp:txBody>
      <dsp:txXfrm>
        <a:off x="2056320" y="677643"/>
        <a:ext cx="685117" cy="456744"/>
      </dsp:txXfrm>
    </dsp:sp>
    <dsp:sp modelId="{75F1E842-AD1A-4B30-A426-0C5403FDB125}">
      <dsp:nvSpPr>
        <dsp:cNvPr id="0" name=""/>
        <dsp:cNvSpPr/>
      </dsp:nvSpPr>
      <dsp:spPr>
        <a:xfrm>
          <a:off x="2741437" y="677643"/>
          <a:ext cx="1141861" cy="456744"/>
        </a:xfrm>
        <a:prstGeom prst="chevron">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3.425 </a:t>
          </a:r>
          <a:r>
            <a:rPr lang="es-CO" sz="1100" b="1" kern="1200" dirty="0" err="1" smtClean="0">
              <a:solidFill>
                <a:srgbClr val="002060"/>
              </a:solidFill>
            </a:rPr>
            <a:t>mll</a:t>
          </a:r>
          <a:endParaRPr lang="es-CO" sz="1100" b="1" kern="1200" dirty="0">
            <a:solidFill>
              <a:srgbClr val="002060"/>
            </a:solidFill>
          </a:endParaRPr>
        </a:p>
      </dsp:txBody>
      <dsp:txXfrm>
        <a:off x="2969809" y="677643"/>
        <a:ext cx="685117" cy="456744"/>
      </dsp:txXfrm>
    </dsp:sp>
    <dsp:sp modelId="{FB0367FF-0DCE-4305-859F-35B0B50F0CDE}">
      <dsp:nvSpPr>
        <dsp:cNvPr id="0" name=""/>
        <dsp:cNvSpPr/>
      </dsp:nvSpPr>
      <dsp:spPr>
        <a:xfrm>
          <a:off x="3654926" y="677643"/>
          <a:ext cx="1141861" cy="456744"/>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11,50%</a:t>
          </a:r>
          <a:endParaRPr lang="es-CO" sz="1100" b="1" kern="1200" dirty="0">
            <a:solidFill>
              <a:srgbClr val="002060"/>
            </a:solidFill>
          </a:endParaRPr>
        </a:p>
      </dsp:txBody>
      <dsp:txXfrm>
        <a:off x="3883298" y="677643"/>
        <a:ext cx="685117" cy="456744"/>
      </dsp:txXfrm>
    </dsp:sp>
    <dsp:sp modelId="{DE9197AF-6583-4B7C-971D-4E7E277DC0D9}">
      <dsp:nvSpPr>
        <dsp:cNvPr id="0" name=""/>
        <dsp:cNvSpPr/>
      </dsp:nvSpPr>
      <dsp:spPr>
        <a:xfrm>
          <a:off x="4568415" y="677643"/>
          <a:ext cx="1141861" cy="456744"/>
        </a:xfrm>
        <a:prstGeom prst="chevron">
          <a:avLst/>
        </a:prstGeom>
        <a:gradFill rotWithShape="0">
          <a:gsLst>
            <a:gs pos="0">
              <a:schemeClr val="accent1">
                <a:shade val="80000"/>
                <a:hueOff val="255205"/>
                <a:satOff val="-3660"/>
                <a:lumOff val="21346"/>
                <a:alphaOff val="0"/>
                <a:shade val="51000"/>
                <a:satMod val="130000"/>
              </a:schemeClr>
            </a:gs>
            <a:gs pos="80000">
              <a:schemeClr val="accent1">
                <a:shade val="80000"/>
                <a:hueOff val="255205"/>
                <a:satOff val="-3660"/>
                <a:lumOff val="21346"/>
                <a:alphaOff val="0"/>
                <a:shade val="93000"/>
                <a:satMod val="130000"/>
              </a:schemeClr>
            </a:gs>
            <a:gs pos="100000">
              <a:schemeClr val="accent1">
                <a:shade val="80000"/>
                <a:hueOff val="255205"/>
                <a:satOff val="-3660"/>
                <a:lumOff val="213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3.425 </a:t>
          </a:r>
          <a:r>
            <a:rPr lang="es-CO" sz="1100" b="1" kern="1200" dirty="0" err="1" smtClean="0">
              <a:solidFill>
                <a:srgbClr val="002060"/>
              </a:solidFill>
            </a:rPr>
            <a:t>mll</a:t>
          </a:r>
          <a:endParaRPr lang="es-CO" sz="1100" b="1" kern="1200" dirty="0">
            <a:solidFill>
              <a:srgbClr val="002060"/>
            </a:solidFill>
          </a:endParaRPr>
        </a:p>
      </dsp:txBody>
      <dsp:txXfrm>
        <a:off x="4796787" y="677643"/>
        <a:ext cx="685117" cy="456744"/>
      </dsp:txXfrm>
    </dsp:sp>
    <dsp:sp modelId="{E1AFF149-E00E-455D-97BB-7E36A05DA48E}">
      <dsp:nvSpPr>
        <dsp:cNvPr id="0" name=""/>
        <dsp:cNvSpPr/>
      </dsp:nvSpPr>
      <dsp:spPr>
        <a:xfrm>
          <a:off x="5481904" y="677643"/>
          <a:ext cx="1141861" cy="456744"/>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11,50%</a:t>
          </a:r>
          <a:endParaRPr lang="es-CO" sz="1100" b="1" kern="1200" dirty="0">
            <a:solidFill>
              <a:srgbClr val="002060"/>
            </a:solidFill>
          </a:endParaRPr>
        </a:p>
      </dsp:txBody>
      <dsp:txXfrm>
        <a:off x="5710276" y="677643"/>
        <a:ext cx="685117" cy="45674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E2953E4-CE90-4DED-A81A-5295E376BAD1}" type="datetimeFigureOut">
              <a:rPr lang="es-CO" smtClean="0"/>
              <a:t>28/01/2020</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124D316-6229-49D0-803B-1EC63A76D106}" type="slidenum">
              <a:rPr lang="es-CO" smtClean="0"/>
              <a:t>‹Nº›</a:t>
            </a:fld>
            <a:endParaRPr lang="es-CO"/>
          </a:p>
        </p:txBody>
      </p:sp>
    </p:spTree>
    <p:extLst>
      <p:ext uri="{BB962C8B-B14F-4D97-AF65-F5344CB8AC3E}">
        <p14:creationId xmlns:p14="http://schemas.microsoft.com/office/powerpoint/2010/main" val="30506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a:t>
            </a:fld>
            <a:endParaRPr lang="es-CO"/>
          </a:p>
        </p:txBody>
      </p:sp>
    </p:spTree>
    <p:extLst>
      <p:ext uri="{BB962C8B-B14F-4D97-AF65-F5344CB8AC3E}">
        <p14:creationId xmlns:p14="http://schemas.microsoft.com/office/powerpoint/2010/main" val="416236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a:t>
            </a:fld>
            <a:endParaRPr lang="es-CO"/>
          </a:p>
        </p:txBody>
      </p:sp>
    </p:spTree>
    <p:extLst>
      <p:ext uri="{BB962C8B-B14F-4D97-AF65-F5344CB8AC3E}">
        <p14:creationId xmlns:p14="http://schemas.microsoft.com/office/powerpoint/2010/main" val="133679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a:t>
            </a:fld>
            <a:endParaRPr lang="es-CO"/>
          </a:p>
        </p:txBody>
      </p:sp>
    </p:spTree>
    <p:extLst>
      <p:ext uri="{BB962C8B-B14F-4D97-AF65-F5344CB8AC3E}">
        <p14:creationId xmlns:p14="http://schemas.microsoft.com/office/powerpoint/2010/main" val="173233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a:t>
            </a:fld>
            <a:endParaRPr lang="es-CO"/>
          </a:p>
        </p:txBody>
      </p:sp>
    </p:spTree>
    <p:extLst>
      <p:ext uri="{BB962C8B-B14F-4D97-AF65-F5344CB8AC3E}">
        <p14:creationId xmlns:p14="http://schemas.microsoft.com/office/powerpoint/2010/main" val="35349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6</a:t>
            </a:fld>
            <a:endParaRPr lang="es-CO"/>
          </a:p>
        </p:txBody>
      </p:sp>
    </p:spTree>
    <p:extLst>
      <p:ext uri="{BB962C8B-B14F-4D97-AF65-F5344CB8AC3E}">
        <p14:creationId xmlns:p14="http://schemas.microsoft.com/office/powerpoint/2010/main" val="161873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7</a:t>
            </a:fld>
            <a:endParaRPr lang="es-CO"/>
          </a:p>
        </p:txBody>
      </p:sp>
    </p:spTree>
    <p:extLst>
      <p:ext uri="{BB962C8B-B14F-4D97-AF65-F5344CB8AC3E}">
        <p14:creationId xmlns:p14="http://schemas.microsoft.com/office/powerpoint/2010/main" val="282958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8</a:t>
            </a:fld>
            <a:endParaRPr lang="es-CO"/>
          </a:p>
        </p:txBody>
      </p:sp>
    </p:spTree>
    <p:extLst>
      <p:ext uri="{BB962C8B-B14F-4D97-AF65-F5344CB8AC3E}">
        <p14:creationId xmlns:p14="http://schemas.microsoft.com/office/powerpoint/2010/main" val="193525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9</a:t>
            </a:fld>
            <a:endParaRPr lang="es-CO"/>
          </a:p>
        </p:txBody>
      </p:sp>
    </p:spTree>
    <p:extLst>
      <p:ext uri="{BB962C8B-B14F-4D97-AF65-F5344CB8AC3E}">
        <p14:creationId xmlns:p14="http://schemas.microsoft.com/office/powerpoint/2010/main" val="168464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10</a:t>
            </a:fld>
            <a:endParaRPr lang="es-CO"/>
          </a:p>
        </p:txBody>
      </p:sp>
    </p:spTree>
    <p:extLst>
      <p:ext uri="{BB962C8B-B14F-4D97-AF65-F5344CB8AC3E}">
        <p14:creationId xmlns:p14="http://schemas.microsoft.com/office/powerpoint/2010/main" val="269531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61B102-6A2C-4844-9F14-3296D45E257C}"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4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E43DD9-7032-4AC0-AD84-67C64399DFD0}"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66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DCCD22A-E2EA-4D0C-852F-2345AD8DBF4B}"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038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B5A4149-E048-4C28-B8C3-377F64B0774D}"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653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F20943-29AF-409A-BF9B-D2FB0CB58372}"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3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56E12-2DDE-4F10-8884-9EC64C788C0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831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EC8773-6333-4100-9C72-27C88FB0CBF3}"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265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C37ADD-FB8F-46C1-B697-64C1001A5B16}"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95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02447FB-08F3-4386-8999-34456980505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05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A71D42-EAA1-4CB9-B39E-30EF91B9315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01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B5A965-A367-44C1-9910-3007A71BD644}"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58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6C0BC81-9F66-4C9F-842D-E95127AF7FF9}"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414571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40381C-03A9-469A-9632-F0027432957D}"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767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0AD98E6-D79B-4457-8CDC-61F18E502238}"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31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4A213-BDEC-4A48-BED5-59F271CB853A}"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86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C5579D-4075-4AF9-9DAC-327EC2D06131}"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3A75296-8421-4C2D-ADA8-7F7BAFD99B0E}"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77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2D9990E-A468-4BCB-8BD3-1860786CA425}"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10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CF9F41-F9DC-4A29-814D-35C87E2040A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846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2718B-063A-4306-9FEC-C466DFB1078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05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EEA64-128F-4C30-BD82-91EEBAD2395C}"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7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B4BFEE-2C73-487A-ABFD-6B65848C9995}"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60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E5EC66A1-6DBA-4DC5-86A2-1B94C02CA77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pic>
        <p:nvPicPr>
          <p:cNvPr id="9" name="Imagen 8"/>
          <p:cNvPicPr>
            <a:picLocks noChangeAspect="1"/>
          </p:cNvPicPr>
          <p:nvPr userDrawn="1"/>
        </p:nvPicPr>
        <p:blipFill>
          <a:blip r:embed="rId14"/>
          <a:stretch>
            <a:fillRect/>
          </a:stretch>
        </p:blipFill>
        <p:spPr>
          <a:xfrm>
            <a:off x="4797152" y="4728361"/>
            <a:ext cx="1944217" cy="351650"/>
          </a:xfrm>
          <a:prstGeom prst="rect">
            <a:avLst/>
          </a:prstGeom>
        </p:spPr>
      </p:pic>
    </p:spTree>
    <p:extLst>
      <p:ext uri="{BB962C8B-B14F-4D97-AF65-F5344CB8AC3E}">
        <p14:creationId xmlns:p14="http://schemas.microsoft.com/office/powerpoint/2010/main" val="30401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AB184E8A-742C-4E59-B3F8-A101E3F8E0B5}"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8233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Tree>
    <p:extLst>
      <p:ext uri="{BB962C8B-B14F-4D97-AF65-F5344CB8AC3E}">
        <p14:creationId xmlns:p14="http://schemas.microsoft.com/office/powerpoint/2010/main" val="311416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3" name="Imagen 2"/>
          <p:cNvPicPr>
            <a:picLocks noChangeAspect="1"/>
          </p:cNvPicPr>
          <p:nvPr/>
        </p:nvPicPr>
        <p:blipFill>
          <a:blip r:embed="rId3"/>
          <a:stretch>
            <a:fillRect/>
          </a:stretch>
        </p:blipFill>
        <p:spPr>
          <a:xfrm>
            <a:off x="44623" y="699542"/>
            <a:ext cx="6768752" cy="1730645"/>
          </a:xfrm>
          <a:prstGeom prst="rect">
            <a:avLst/>
          </a:prstGeom>
        </p:spPr>
      </p:pic>
    </p:spTree>
    <p:extLst>
      <p:ext uri="{BB962C8B-B14F-4D97-AF65-F5344CB8AC3E}">
        <p14:creationId xmlns:p14="http://schemas.microsoft.com/office/powerpoint/2010/main" val="209033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 Generales</a:t>
            </a:r>
            <a:endParaRPr lang="es-CO" dirty="0"/>
          </a:p>
        </p:txBody>
      </p:sp>
      <p:sp>
        <p:nvSpPr>
          <p:cNvPr id="3" name="Marcador de contenido 2"/>
          <p:cNvSpPr>
            <a:spLocks noGrp="1"/>
          </p:cNvSpPr>
          <p:nvPr>
            <p:ph idx="1"/>
          </p:nvPr>
        </p:nvSpPr>
        <p:spPr>
          <a:xfrm>
            <a:off x="116632" y="660598"/>
            <a:ext cx="6624736" cy="3923706"/>
          </a:xfrm>
        </p:spPr>
        <p:txBody>
          <a:bodyPr>
            <a:normAutofit lnSpcReduction="10000"/>
          </a:bodyPr>
          <a:lstStyle/>
          <a:p>
            <a:pPr algn="just"/>
            <a:r>
              <a:rPr lang="es-CO" dirty="0" smtClean="0"/>
              <a:t>El Ministerio de Justicia y del Derecho, para la vigencia 2019 maneja 14 proyectos de inversión con una apropiación vigente de $29.757 millones de pesos, de los cuales:</a:t>
            </a:r>
          </a:p>
          <a:p>
            <a:pPr algn="just"/>
            <a:r>
              <a:rPr lang="es-CO" dirty="0" smtClean="0"/>
              <a:t>1. El porcentaje de ejecución de recursos a </a:t>
            </a:r>
            <a:r>
              <a:rPr lang="es-CO" dirty="0" smtClean="0"/>
              <a:t>30 </a:t>
            </a:r>
            <a:r>
              <a:rPr lang="es-CO" dirty="0" smtClean="0"/>
              <a:t>de </a:t>
            </a:r>
            <a:r>
              <a:rPr lang="es-CO" dirty="0" smtClean="0"/>
              <a:t>Junio </a:t>
            </a:r>
            <a:r>
              <a:rPr lang="es-CO" dirty="0" smtClean="0"/>
              <a:t>es del </a:t>
            </a:r>
            <a:r>
              <a:rPr lang="es-CO" dirty="0" smtClean="0"/>
              <a:t>0</a:t>
            </a:r>
            <a:r>
              <a:rPr lang="es-CO" dirty="0" smtClean="0"/>
              <a:t>,35% </a:t>
            </a:r>
            <a:r>
              <a:rPr lang="es-CO" dirty="0" smtClean="0"/>
              <a:t>por concepto de obligados.</a:t>
            </a:r>
          </a:p>
          <a:p>
            <a:pPr algn="just"/>
            <a:r>
              <a:rPr lang="es-CO" dirty="0"/>
              <a:t>2</a:t>
            </a:r>
            <a:r>
              <a:rPr lang="es-CO" dirty="0" smtClean="0"/>
              <a:t>. </a:t>
            </a:r>
            <a:r>
              <a:rPr lang="es-CO" dirty="0" smtClean="0"/>
              <a:t>No existe avance físico de los productos a la fecha.</a:t>
            </a:r>
            <a:endParaRPr lang="es-CO" dirty="0" smtClean="0"/>
          </a:p>
          <a:p>
            <a:pPr algn="just"/>
            <a:r>
              <a:rPr lang="es-CO" dirty="0"/>
              <a:t>3</a:t>
            </a:r>
            <a:r>
              <a:rPr lang="es-CO" dirty="0" smtClean="0"/>
              <a:t>. El porcentaje de avance de gestión es del </a:t>
            </a:r>
            <a:r>
              <a:rPr lang="es-CO" dirty="0" smtClean="0"/>
              <a:t>6,60%. </a:t>
            </a:r>
            <a:endParaRPr lang="es-CO" dirty="0" smtClean="0"/>
          </a:p>
          <a:p>
            <a:pPr algn="just"/>
            <a:r>
              <a:rPr lang="es-CO" dirty="0"/>
              <a:t>4</a:t>
            </a:r>
            <a:r>
              <a:rPr lang="es-CO" dirty="0" smtClean="0"/>
              <a:t>. A </a:t>
            </a:r>
            <a:r>
              <a:rPr lang="es-CO" dirty="0" smtClean="0"/>
              <a:t>28</a:t>
            </a:r>
            <a:r>
              <a:rPr lang="es-CO" dirty="0" smtClean="0"/>
              <a:t> </a:t>
            </a:r>
            <a:r>
              <a:rPr lang="es-CO" dirty="0" smtClean="0"/>
              <a:t>de </a:t>
            </a:r>
            <a:r>
              <a:rPr lang="es-CO" dirty="0" smtClean="0"/>
              <a:t>febrero</a:t>
            </a:r>
            <a:r>
              <a:rPr lang="es-CO" dirty="0" smtClean="0"/>
              <a:t> </a:t>
            </a:r>
            <a:r>
              <a:rPr lang="es-CO" dirty="0" smtClean="0"/>
              <a:t>la ejecución de recursos apropiados (obligados) se encuentra por debajo del </a:t>
            </a:r>
            <a:r>
              <a:rPr lang="es-CO" dirty="0"/>
              <a:t>2</a:t>
            </a:r>
            <a:r>
              <a:rPr lang="es-CO" dirty="0" smtClean="0"/>
              <a:t>0</a:t>
            </a:r>
            <a:r>
              <a:rPr lang="es-CO" dirty="0" smtClean="0"/>
              <a:t>% del total asignado a proyectos de Inversión</a:t>
            </a:r>
            <a:r>
              <a:rPr lang="es-CO" dirty="0" smtClean="0"/>
              <a:t>.</a:t>
            </a:r>
          </a:p>
          <a:p>
            <a:pPr algn="just"/>
            <a:r>
              <a:rPr lang="es-CO" dirty="0"/>
              <a:t>5. La dependencia con el porcentaje más alto de avance físico es la Dirección de </a:t>
            </a:r>
            <a:r>
              <a:rPr lang="es-CO" dirty="0" smtClean="0"/>
              <a:t>Métodos Alternativos de Solución de Conflictos” con el proyecto “Apoyo en la implementación  de los modelos locales y regionales de acceso a la justicia nacional” </a:t>
            </a:r>
            <a:r>
              <a:rPr lang="es-CO" dirty="0"/>
              <a:t>con un porcentaje de cumplimiento del </a:t>
            </a:r>
            <a:r>
              <a:rPr lang="es-CO" dirty="0" smtClean="0"/>
              <a:t>100% </a:t>
            </a:r>
            <a:r>
              <a:rPr lang="es-CO" dirty="0"/>
              <a:t>en el indicador </a:t>
            </a:r>
            <a:r>
              <a:rPr lang="es-CO" dirty="0" smtClean="0"/>
              <a:t>“Entidades territoriales asistidas técnicamente” meta cumplida 132.</a:t>
            </a:r>
            <a:endParaRPr lang="es-CO" dirty="0"/>
          </a:p>
          <a:p>
            <a:pPr algn="just"/>
            <a:endParaRPr lang="es-CO" dirty="0" smtClean="0"/>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11</a:t>
            </a:fld>
            <a:endParaRPr lang="es-CO">
              <a:solidFill>
                <a:prstClr val="black">
                  <a:tint val="75000"/>
                </a:prstClr>
              </a:solidFill>
            </a:endParaRPr>
          </a:p>
        </p:txBody>
      </p:sp>
    </p:spTree>
    <p:extLst>
      <p:ext uri="{BB962C8B-B14F-4D97-AF65-F5344CB8AC3E}">
        <p14:creationId xmlns:p14="http://schemas.microsoft.com/office/powerpoint/2010/main" val="1479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BEFEFF7-0686-4D77-8B4C-29B0F5987020}" type="slidenum">
              <a:rPr lang="es-CO" smtClean="0">
                <a:solidFill>
                  <a:prstClr val="black">
                    <a:tint val="75000"/>
                  </a:prstClr>
                </a:solidFill>
              </a:rPr>
              <a:pPr/>
              <a:t>2</a:t>
            </a:fld>
            <a:endParaRPr lang="es-CO" dirty="0">
              <a:solidFill>
                <a:prstClr val="black">
                  <a:tint val="75000"/>
                </a:prst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
        <p:nvSpPr>
          <p:cNvPr id="8" name="7 CuadroTexto"/>
          <p:cNvSpPr txBox="1"/>
          <p:nvPr/>
        </p:nvSpPr>
        <p:spPr>
          <a:xfrm>
            <a:off x="3817844" y="1016378"/>
            <a:ext cx="2851516" cy="1015663"/>
          </a:xfrm>
          <a:prstGeom prst="rect">
            <a:avLst/>
          </a:prstGeom>
          <a:noFill/>
        </p:spPr>
        <p:txBody>
          <a:bodyPr wrap="square" rtlCol="0">
            <a:spAutoFit/>
          </a:bodyPr>
          <a:lstStyle/>
          <a:p>
            <a:r>
              <a:rPr lang="es-CO" sz="2000" b="1" dirty="0">
                <a:solidFill>
                  <a:prstClr val="white"/>
                </a:solidFill>
              </a:rPr>
              <a:t>Informe de Seguimiento</a:t>
            </a:r>
          </a:p>
          <a:p>
            <a:r>
              <a:rPr lang="es-CO" sz="2000" b="1" dirty="0" smtClean="0">
                <a:solidFill>
                  <a:prstClr val="white"/>
                </a:solidFill>
              </a:rPr>
              <a:t>Proyectos </a:t>
            </a:r>
            <a:r>
              <a:rPr lang="es-CO" sz="2000" b="1" dirty="0">
                <a:solidFill>
                  <a:prstClr val="white"/>
                </a:solidFill>
              </a:rPr>
              <a:t>de Inversión </a:t>
            </a:r>
            <a:r>
              <a:rPr lang="es-CO" sz="2000" b="1" dirty="0" smtClean="0">
                <a:solidFill>
                  <a:prstClr val="white"/>
                </a:solidFill>
              </a:rPr>
              <a:t>2019 </a:t>
            </a:r>
            <a:endParaRPr lang="es-CO" sz="2000" b="1" dirty="0">
              <a:solidFill>
                <a:prstClr val="white"/>
              </a:solidFill>
            </a:endParaRPr>
          </a:p>
        </p:txBody>
      </p:sp>
      <p:sp>
        <p:nvSpPr>
          <p:cNvPr id="9" name="8 CuadroTexto"/>
          <p:cNvSpPr txBox="1"/>
          <p:nvPr/>
        </p:nvSpPr>
        <p:spPr>
          <a:xfrm>
            <a:off x="3817844" y="2100793"/>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Junio 30 de </a:t>
            </a:r>
            <a:r>
              <a:rPr lang="es-CO" sz="1600" dirty="0" smtClean="0">
                <a:solidFill>
                  <a:prstClr val="white"/>
                </a:solidFill>
              </a:rPr>
              <a:t>2019</a:t>
            </a:r>
            <a:endParaRPr lang="es-CO" sz="1600" dirty="0">
              <a:solidFill>
                <a:prstClr val="white"/>
              </a:solidFill>
            </a:endParaRPr>
          </a:p>
        </p:txBody>
      </p:sp>
      <p:pic>
        <p:nvPicPr>
          <p:cNvPr id="3" name="Picture 2" descr="Resultado de imagen par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997410"/>
            <a:ext cx="3047156" cy="31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7" name="Diagrama 6"/>
          <p:cNvGraphicFramePr/>
          <p:nvPr>
            <p:extLst>
              <p:ext uri="{D42A27DB-BD31-4B8C-83A1-F6EECF244321}">
                <p14:modId xmlns:p14="http://schemas.microsoft.com/office/powerpoint/2010/main" val="2204042417"/>
              </p:ext>
            </p:extLst>
          </p:nvPr>
        </p:nvGraphicFramePr>
        <p:xfrm>
          <a:off x="260648" y="699542"/>
          <a:ext cx="648072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74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3" name="Diagrama 2"/>
          <p:cNvGraphicFramePr/>
          <p:nvPr>
            <p:extLst>
              <p:ext uri="{D42A27DB-BD31-4B8C-83A1-F6EECF244321}">
                <p14:modId xmlns:p14="http://schemas.microsoft.com/office/powerpoint/2010/main" val="1245611659"/>
              </p:ext>
            </p:extLst>
          </p:nvPr>
        </p:nvGraphicFramePr>
        <p:xfrm>
          <a:off x="260648" y="699542"/>
          <a:ext cx="633670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6 CuadroTexto"/>
          <p:cNvSpPr txBox="1"/>
          <p:nvPr/>
        </p:nvSpPr>
        <p:spPr>
          <a:xfrm>
            <a:off x="158497" y="3507854"/>
            <a:ext cx="6541005" cy="1015663"/>
          </a:xfrm>
          <a:prstGeom prst="rect">
            <a:avLst/>
          </a:prstGeom>
          <a:noFill/>
        </p:spPr>
        <p:txBody>
          <a:bodyPr wrap="square" rtlCol="0">
            <a:spAutoFit/>
          </a:bodyPr>
          <a:lstStyle/>
          <a:p>
            <a:pPr algn="just"/>
            <a:r>
              <a:rPr lang="es-CO" sz="1000" dirty="0"/>
              <a:t>Peso2 = El peso de los indicadores de producto de la cadena de valor estará determinado por la participación del costo de sus actividades (apropiación de las actividades registrada en el SUIFP) en todo el costo total del proyecto (apropiación vigente del proyecto). </a:t>
            </a:r>
          </a:p>
          <a:p>
            <a:pPr algn="just"/>
            <a:endParaRPr lang="es-CO" sz="1000" dirty="0"/>
          </a:p>
          <a:p>
            <a:pPr algn="just"/>
            <a:r>
              <a:rPr lang="es-CO" sz="1000" dirty="0"/>
              <a:t>Peso3 = El cual fue registrado en el SUIFP. </a:t>
            </a:r>
          </a:p>
          <a:p>
            <a:pPr algn="just"/>
            <a:endParaRPr lang="es-CO" sz="1000" dirty="0"/>
          </a:p>
        </p:txBody>
      </p:sp>
      <p:sp>
        <p:nvSpPr>
          <p:cNvPr id="4" name="Marcador de número de diapositiva 3"/>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4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89162635"/>
              </p:ext>
            </p:extLst>
          </p:nvPr>
        </p:nvGraphicFramePr>
        <p:xfrm>
          <a:off x="104755" y="3452920"/>
          <a:ext cx="6624736" cy="181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grpSp>
        <p:nvGrpSpPr>
          <p:cNvPr id="32" name="Grupo 31"/>
          <p:cNvGrpSpPr/>
          <p:nvPr/>
        </p:nvGrpSpPr>
        <p:grpSpPr>
          <a:xfrm>
            <a:off x="117602" y="3652610"/>
            <a:ext cx="6622795" cy="456744"/>
            <a:chOff x="117602" y="3652610"/>
            <a:chExt cx="6622795" cy="456744"/>
          </a:xfrm>
        </p:grpSpPr>
        <p:sp>
          <p:nvSpPr>
            <p:cNvPr id="8" name="Forma libre 7"/>
            <p:cNvSpPr/>
            <p:nvPr/>
          </p:nvSpPr>
          <p:spPr>
            <a:xfrm>
              <a:off x="117602"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0 w 1141861"/>
                <a:gd name="connsiteY5"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61" h="456744">
                  <a:moveTo>
                    <a:pt x="0" y="0"/>
                  </a:moveTo>
                  <a:lnTo>
                    <a:pt x="913489" y="0"/>
                  </a:lnTo>
                  <a:lnTo>
                    <a:pt x="1141861" y="228372"/>
                  </a:lnTo>
                  <a:lnTo>
                    <a:pt x="913489" y="456744"/>
                  </a:lnTo>
                  <a:lnTo>
                    <a:pt x="0" y="456744"/>
                  </a:lnTo>
                  <a:lnTo>
                    <a:pt x="0" y="0"/>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58674" tIns="29337" rIns="128855"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Apropiación Vigente</a:t>
              </a:r>
              <a:endParaRPr lang="es-CO" sz="1050" b="1" kern="1200" dirty="0">
                <a:solidFill>
                  <a:srgbClr val="002060"/>
                </a:solidFill>
              </a:endParaRPr>
            </a:p>
          </p:txBody>
        </p:sp>
        <p:sp>
          <p:nvSpPr>
            <p:cNvPr id="9" name="Forma libre 8"/>
            <p:cNvSpPr/>
            <p:nvPr/>
          </p:nvSpPr>
          <p:spPr>
            <a:xfrm>
              <a:off x="1031091"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51041"/>
                <a:satOff val="-732"/>
                <a:lumOff val="4269"/>
                <a:alphaOff val="0"/>
              </a:schemeClr>
            </a:fillRef>
            <a:effectRef idx="3">
              <a:schemeClr val="accent1">
                <a:shade val="80000"/>
                <a:hueOff val="51041"/>
                <a:satOff val="-732"/>
                <a:lumOff val="4269"/>
                <a:alphaOff val="0"/>
              </a:schemeClr>
            </a:effectRef>
            <a:fontRef idx="minor">
              <a:schemeClr val="lt1"/>
            </a:fontRef>
          </p:style>
          <p:txBody>
            <a:bodyPr spcFirstLastPara="0" vert="horz" wrap="square" lIns="260376" tIns="21336" rIns="239040" bIns="21336" numCol="1" spcCol="1270" anchor="ctr" anchorCtr="0">
              <a:noAutofit/>
            </a:bodyPr>
            <a:lstStyle/>
            <a:p>
              <a:pPr lvl="0" algn="ctr" defTabSz="355600">
                <a:lnSpc>
                  <a:spcPct val="90000"/>
                </a:lnSpc>
                <a:spcBef>
                  <a:spcPct val="0"/>
                </a:spcBef>
                <a:spcAft>
                  <a:spcPct val="35000"/>
                </a:spcAft>
              </a:pPr>
              <a:r>
                <a:rPr lang="es-CO" sz="800" b="1" kern="1200" dirty="0" smtClean="0">
                  <a:solidFill>
                    <a:srgbClr val="002060"/>
                  </a:solidFill>
                </a:rPr>
                <a:t>Compromisos</a:t>
              </a:r>
              <a:endParaRPr lang="es-CO" sz="800" b="1" kern="1200" dirty="0">
                <a:solidFill>
                  <a:srgbClr val="002060"/>
                </a:solidFill>
              </a:endParaRPr>
            </a:p>
          </p:txBody>
        </p:sp>
        <p:sp>
          <p:nvSpPr>
            <p:cNvPr id="10" name="Forma libre 9"/>
            <p:cNvSpPr/>
            <p:nvPr/>
          </p:nvSpPr>
          <p:spPr>
            <a:xfrm>
              <a:off x="1944580"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02082"/>
                <a:satOff val="-1464"/>
                <a:lumOff val="8538"/>
                <a:alphaOff val="0"/>
              </a:schemeClr>
            </a:fillRef>
            <a:effectRef idx="3">
              <a:schemeClr val="accent1">
                <a:shade val="80000"/>
                <a:hueOff val="102082"/>
                <a:satOff val="-1464"/>
                <a:lumOff val="8538"/>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smtClean="0">
                  <a:solidFill>
                    <a:srgbClr val="002060"/>
                  </a:solidFill>
                </a:rPr>
                <a:t>%</a:t>
              </a:r>
              <a:endParaRPr lang="es-CO" sz="900" b="1" kern="1200" dirty="0">
                <a:solidFill>
                  <a:srgbClr val="002060"/>
                </a:solidFill>
              </a:endParaRPr>
            </a:p>
          </p:txBody>
        </p:sp>
        <p:sp>
          <p:nvSpPr>
            <p:cNvPr id="14" name="Forma libre 13"/>
            <p:cNvSpPr/>
            <p:nvPr/>
          </p:nvSpPr>
          <p:spPr>
            <a:xfrm>
              <a:off x="2858069"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53123"/>
                <a:satOff val="-2196"/>
                <a:lumOff val="12807"/>
                <a:alphaOff val="0"/>
              </a:schemeClr>
            </a:fillRef>
            <a:effectRef idx="3">
              <a:schemeClr val="accent1">
                <a:shade val="80000"/>
                <a:hueOff val="153123"/>
                <a:satOff val="-2196"/>
                <a:lumOff val="1280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Obligados</a:t>
              </a:r>
              <a:endParaRPr lang="es-CO" sz="1050" b="1" kern="1200" dirty="0">
                <a:solidFill>
                  <a:srgbClr val="002060"/>
                </a:solidFill>
              </a:endParaRPr>
            </a:p>
          </p:txBody>
        </p:sp>
        <p:sp>
          <p:nvSpPr>
            <p:cNvPr id="15" name="Forma libre 14"/>
            <p:cNvSpPr/>
            <p:nvPr/>
          </p:nvSpPr>
          <p:spPr>
            <a:xfrm>
              <a:off x="3771558"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04164"/>
                <a:satOff val="-2928"/>
                <a:lumOff val="17077"/>
                <a:alphaOff val="0"/>
              </a:schemeClr>
            </a:fillRef>
            <a:effectRef idx="3">
              <a:schemeClr val="accent1">
                <a:shade val="80000"/>
                <a:hueOff val="204164"/>
                <a:satOff val="-2928"/>
                <a:lumOff val="1707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t>
              </a:r>
              <a:endParaRPr lang="es-CO" sz="1050" b="1" kern="1200" dirty="0">
                <a:solidFill>
                  <a:srgbClr val="002060"/>
                </a:solidFill>
              </a:endParaRPr>
            </a:p>
          </p:txBody>
        </p:sp>
        <p:sp>
          <p:nvSpPr>
            <p:cNvPr id="16" name="Forma libre 15"/>
            <p:cNvSpPr/>
            <p:nvPr/>
          </p:nvSpPr>
          <p:spPr>
            <a:xfrm>
              <a:off x="4685047"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55205"/>
                <a:satOff val="-3660"/>
                <a:lumOff val="21346"/>
                <a:alphaOff val="0"/>
              </a:schemeClr>
            </a:fillRef>
            <a:effectRef idx="3">
              <a:schemeClr val="accent1">
                <a:shade val="80000"/>
                <a:hueOff val="255205"/>
                <a:satOff val="-3660"/>
                <a:lumOff val="21346"/>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Pagos</a:t>
              </a:r>
              <a:endParaRPr lang="es-CO" sz="900" b="1" kern="1200" dirty="0">
                <a:solidFill>
                  <a:srgbClr val="002060"/>
                </a:solidFill>
              </a:endParaRPr>
            </a:p>
          </p:txBody>
        </p:sp>
        <p:sp>
          <p:nvSpPr>
            <p:cNvPr id="29" name="Forma libre 28"/>
            <p:cNvSpPr/>
            <p:nvPr/>
          </p:nvSpPr>
          <p:spPr>
            <a:xfrm>
              <a:off x="5598536"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a:t>
              </a:r>
              <a:endParaRPr lang="es-CO" sz="900" b="1" kern="1200" dirty="0">
                <a:solidFill>
                  <a:srgbClr val="002060"/>
                </a:solidFill>
              </a:endParaRPr>
            </a:p>
          </p:txBody>
        </p:sp>
      </p:grpSp>
      <p:sp>
        <p:nvSpPr>
          <p:cNvPr id="7" name="Recortar rectángulo de esquina diagonal 6"/>
          <p:cNvSpPr/>
          <p:nvPr/>
        </p:nvSpPr>
        <p:spPr>
          <a:xfrm>
            <a:off x="236874" y="976377"/>
            <a:ext cx="2808312"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1" name="Recortar rectángulo de esquina diagonal 10"/>
          <p:cNvSpPr/>
          <p:nvPr/>
        </p:nvSpPr>
        <p:spPr>
          <a:xfrm>
            <a:off x="116632" y="1263702"/>
            <a:ext cx="876475"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2" name="Recortar rectángulo de esquina diagonal 11"/>
          <p:cNvSpPr/>
          <p:nvPr/>
        </p:nvSpPr>
        <p:spPr>
          <a:xfrm>
            <a:off x="1197909" y="1257453"/>
            <a:ext cx="816847"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3" name="Recortar rectángulo de esquina diagonal 12"/>
          <p:cNvSpPr/>
          <p:nvPr/>
        </p:nvSpPr>
        <p:spPr>
          <a:xfrm>
            <a:off x="2194512" y="1275517"/>
            <a:ext cx="1027006"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0" name="Rectángulo 19"/>
          <p:cNvSpPr/>
          <p:nvPr/>
        </p:nvSpPr>
        <p:spPr>
          <a:xfrm>
            <a:off x="134268" y="2945432"/>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30,40</a:t>
            </a:r>
            <a:r>
              <a:rPr lang="es-ES" b="1" cap="none" spc="0" dirty="0" smtClean="0">
                <a:ln w="22225">
                  <a:solidFill>
                    <a:schemeClr val="accent2"/>
                  </a:solidFill>
                  <a:prstDash val="solid"/>
                </a:ln>
                <a:solidFill>
                  <a:schemeClr val="accent2">
                    <a:lumMod val="40000"/>
                    <a:lumOff val="60000"/>
                  </a:schemeClr>
                </a:solidFill>
                <a:effectLst/>
              </a:rPr>
              <a:t>%</a:t>
            </a:r>
            <a:endParaRPr lang="es-ES" b="1" cap="none" spc="0" dirty="0">
              <a:ln w="22225">
                <a:solidFill>
                  <a:schemeClr val="accent2"/>
                </a:solidFill>
                <a:prstDash val="solid"/>
              </a:ln>
              <a:solidFill>
                <a:schemeClr val="accent2">
                  <a:lumMod val="40000"/>
                  <a:lumOff val="60000"/>
                </a:schemeClr>
              </a:solidFill>
              <a:effectLst/>
            </a:endParaRPr>
          </a:p>
        </p:txBody>
      </p:sp>
      <p:sp>
        <p:nvSpPr>
          <p:cNvPr id="21" name="Rectángulo 20"/>
          <p:cNvSpPr/>
          <p:nvPr/>
        </p:nvSpPr>
        <p:spPr>
          <a:xfrm>
            <a:off x="1230776" y="2931790"/>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11</a:t>
            </a:r>
            <a:r>
              <a:rPr lang="es-ES" b="1" cap="none" spc="0" dirty="0" smtClean="0">
                <a:ln w="22225">
                  <a:solidFill>
                    <a:schemeClr val="accent2"/>
                  </a:solidFill>
                  <a:prstDash val="solid"/>
                </a:ln>
                <a:solidFill>
                  <a:schemeClr val="accent2">
                    <a:lumMod val="40000"/>
                    <a:lumOff val="60000"/>
                  </a:schemeClr>
                </a:solidFill>
                <a:effectLst/>
              </a:rPr>
              <a:t>,50%</a:t>
            </a:r>
            <a:endParaRPr lang="es-ES" b="1" cap="none" spc="0" dirty="0">
              <a:ln w="22225">
                <a:solidFill>
                  <a:schemeClr val="accent2"/>
                </a:solidFill>
                <a:prstDash val="solid"/>
              </a:ln>
              <a:solidFill>
                <a:schemeClr val="accent2">
                  <a:lumMod val="40000"/>
                  <a:lumOff val="60000"/>
                </a:schemeClr>
              </a:solidFill>
              <a:effectLst/>
            </a:endParaRPr>
          </a:p>
        </p:txBody>
      </p:sp>
      <p:sp>
        <p:nvSpPr>
          <p:cNvPr id="22" name="Rectángulo 21"/>
          <p:cNvSpPr/>
          <p:nvPr/>
        </p:nvSpPr>
        <p:spPr>
          <a:xfrm>
            <a:off x="2279778" y="2931790"/>
            <a:ext cx="880369"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11</a:t>
            </a:r>
            <a:r>
              <a:rPr lang="es-ES" b="1" cap="none" spc="0" dirty="0" smtClean="0">
                <a:ln w="22225">
                  <a:solidFill>
                    <a:schemeClr val="accent2"/>
                  </a:solidFill>
                  <a:prstDash val="solid"/>
                </a:ln>
                <a:solidFill>
                  <a:schemeClr val="accent2">
                    <a:lumMod val="40000"/>
                    <a:lumOff val="60000"/>
                  </a:schemeClr>
                </a:solidFill>
                <a:effectLst/>
              </a:rPr>
              <a:t>,50%</a:t>
            </a:r>
            <a:endParaRPr lang="es-ES" b="1" cap="none" spc="0" dirty="0">
              <a:ln w="22225">
                <a:solidFill>
                  <a:schemeClr val="accent2"/>
                </a:solidFill>
                <a:prstDash val="solid"/>
              </a:ln>
              <a:solidFill>
                <a:schemeClr val="accent2">
                  <a:lumMod val="40000"/>
                  <a:lumOff val="60000"/>
                </a:schemeClr>
              </a:solidFill>
              <a:effectLst/>
            </a:endParaRPr>
          </a:p>
        </p:txBody>
      </p:sp>
      <p:pic>
        <p:nvPicPr>
          <p:cNvPr id="1026"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22993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2384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73845" y="1555979"/>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338845" y="2043495"/>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9222" y="2525619"/>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1415336" y="2045074"/>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Elipse 22"/>
          <p:cNvSpPr/>
          <p:nvPr/>
        </p:nvSpPr>
        <p:spPr>
          <a:xfrm>
            <a:off x="1391963" y="25156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lipse 24"/>
          <p:cNvSpPr/>
          <p:nvPr/>
        </p:nvSpPr>
        <p:spPr>
          <a:xfrm>
            <a:off x="2456237" y="20461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p:cNvSpPr/>
          <p:nvPr/>
        </p:nvSpPr>
        <p:spPr>
          <a:xfrm>
            <a:off x="2456237" y="250994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6" name="Gráfico 35"/>
          <p:cNvGraphicFramePr>
            <a:graphicFrameLocks/>
          </p:cNvGraphicFramePr>
          <p:nvPr>
            <p:extLst>
              <p:ext uri="{D42A27DB-BD31-4B8C-83A1-F6EECF244321}">
                <p14:modId xmlns:p14="http://schemas.microsoft.com/office/powerpoint/2010/main" val="2432676518"/>
              </p:ext>
            </p:extLst>
          </p:nvPr>
        </p:nvGraphicFramePr>
        <p:xfrm>
          <a:off x="3401274" y="719137"/>
          <a:ext cx="3343957" cy="281202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59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676332" y="4610404"/>
            <a:ext cx="2091109" cy="481626"/>
          </a:xfrm>
          <a:prstGeom prst="rect">
            <a:avLst/>
          </a:prstGeom>
        </p:spPr>
      </p:pic>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34" name="Imagen 33"/>
          <p:cNvPicPr>
            <a:picLocks noChangeAspect="1"/>
          </p:cNvPicPr>
          <p:nvPr/>
        </p:nvPicPr>
        <p:blipFill>
          <a:blip r:embed="rId4"/>
          <a:stretch>
            <a:fillRect/>
          </a:stretch>
        </p:blipFill>
        <p:spPr>
          <a:xfrm>
            <a:off x="44624" y="652268"/>
            <a:ext cx="6722817" cy="4079721"/>
          </a:xfrm>
          <a:prstGeom prst="rect">
            <a:avLst/>
          </a:prstGeom>
        </p:spPr>
      </p:pic>
    </p:spTree>
    <p:extLst>
      <p:ext uri="{BB962C8B-B14F-4D97-AF65-F5344CB8AC3E}">
        <p14:creationId xmlns:p14="http://schemas.microsoft.com/office/powerpoint/2010/main" val="269643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8" name="Imagen 7"/>
          <p:cNvPicPr>
            <a:picLocks noChangeAspect="1"/>
          </p:cNvPicPr>
          <p:nvPr/>
        </p:nvPicPr>
        <p:blipFill>
          <a:blip r:embed="rId3"/>
          <a:stretch>
            <a:fillRect/>
          </a:stretch>
        </p:blipFill>
        <p:spPr>
          <a:xfrm>
            <a:off x="44624" y="627534"/>
            <a:ext cx="6768752" cy="4262286"/>
          </a:xfrm>
          <a:prstGeom prst="rect">
            <a:avLst/>
          </a:prstGeom>
        </p:spPr>
      </p:pic>
    </p:spTree>
    <p:extLst>
      <p:ext uri="{BB962C8B-B14F-4D97-AF65-F5344CB8AC3E}">
        <p14:creationId xmlns:p14="http://schemas.microsoft.com/office/powerpoint/2010/main" val="132095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10" name="Imagen 9"/>
          <p:cNvPicPr>
            <a:picLocks noChangeAspect="1"/>
          </p:cNvPicPr>
          <p:nvPr/>
        </p:nvPicPr>
        <p:blipFill>
          <a:blip r:embed="rId3"/>
          <a:stretch>
            <a:fillRect/>
          </a:stretch>
        </p:blipFill>
        <p:spPr>
          <a:xfrm>
            <a:off x="44624" y="628051"/>
            <a:ext cx="6768752" cy="4463979"/>
          </a:xfrm>
          <a:prstGeom prst="rect">
            <a:avLst/>
          </a:prstGeom>
        </p:spPr>
      </p:pic>
    </p:spTree>
    <p:extLst>
      <p:ext uri="{BB962C8B-B14F-4D97-AF65-F5344CB8AC3E}">
        <p14:creationId xmlns:p14="http://schemas.microsoft.com/office/powerpoint/2010/main" val="332731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11" name="Imagen 10"/>
          <p:cNvPicPr>
            <a:picLocks noChangeAspect="1"/>
          </p:cNvPicPr>
          <p:nvPr/>
        </p:nvPicPr>
        <p:blipFill>
          <a:blip r:embed="rId3"/>
          <a:stretch>
            <a:fillRect/>
          </a:stretch>
        </p:blipFill>
        <p:spPr>
          <a:xfrm>
            <a:off x="44624" y="780926"/>
            <a:ext cx="6768752" cy="3581648"/>
          </a:xfrm>
          <a:prstGeom prst="rect">
            <a:avLst/>
          </a:prstGeom>
        </p:spPr>
      </p:pic>
    </p:spTree>
    <p:extLst>
      <p:ext uri="{BB962C8B-B14F-4D97-AF65-F5344CB8AC3E}">
        <p14:creationId xmlns:p14="http://schemas.microsoft.com/office/powerpoint/2010/main" val="116914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2TV4CCKVFCYA-1167877901-45</_dlc_DocId>
    <_dlc_DocIdUrl xmlns="81cc8fc0-8d1e-4295-8f37-5d076116407c">
      <Url>https://www.minjusticia.gov.co/ministerio/_layouts/15/DocIdRedir.aspx?ID=2TV4CCKVFCYA-1167877901-45</Url>
      <Description>2TV4CCKVFCYA-1167877901-45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97E5E6-0F66-4024-85B0-8D27D7CA6D11}"/>
</file>

<file path=customXml/itemProps2.xml><?xml version="1.0" encoding="utf-8"?>
<ds:datastoreItem xmlns:ds="http://schemas.openxmlformats.org/officeDocument/2006/customXml" ds:itemID="{6A018657-D550-41F0-8769-87FA1E5A6096}"/>
</file>

<file path=customXml/itemProps3.xml><?xml version="1.0" encoding="utf-8"?>
<ds:datastoreItem xmlns:ds="http://schemas.openxmlformats.org/officeDocument/2006/customXml" ds:itemID="{86625DC5-DF37-4CC5-BCB8-38AF0AB59FAF}"/>
</file>

<file path=customXml/itemProps4.xml><?xml version="1.0" encoding="utf-8"?>
<ds:datastoreItem xmlns:ds="http://schemas.openxmlformats.org/officeDocument/2006/customXml" ds:itemID="{5E79DD73-0F37-4A62-A96D-2FF4DC2E31E2}"/>
</file>

<file path=docProps/app.xml><?xml version="1.0" encoding="utf-8"?>
<Properties xmlns="http://schemas.openxmlformats.org/officeDocument/2006/extended-properties" xmlns:vt="http://schemas.openxmlformats.org/officeDocument/2006/docPropsVTypes">
  <TotalTime>25654</TotalTime>
  <Words>568</Words>
  <Application>Microsoft Office PowerPoint</Application>
  <PresentationFormat>Personalizado</PresentationFormat>
  <Paragraphs>68</Paragraphs>
  <Slides>11</Slides>
  <Notes>9</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11</vt:i4>
      </vt:variant>
    </vt:vector>
  </HeadingPairs>
  <TitlesOfParts>
    <vt:vector size="15" baseType="lpstr">
      <vt:lpstr>Arial</vt:lpstr>
      <vt:lpstr>Calibri</vt:lpstr>
      <vt:lpstr>1_Tema de Office</vt:lpstr>
      <vt:lpstr>2_Tema de Office</vt:lpstr>
      <vt:lpstr>Presentación de PowerPoint</vt:lpstr>
      <vt:lpstr>Presentación de PowerPoint</vt:lpstr>
      <vt:lpstr>Datos a tener en cuenta</vt:lpstr>
      <vt:lpstr>Datos a tener en cuenta</vt:lpstr>
      <vt:lpstr>Avance del Ministerio de Justicia y del Derecho</vt:lpstr>
      <vt:lpstr>Avance del Ministerio de Justicia y del Derecho</vt:lpstr>
      <vt:lpstr>Avance del Ministerio de Justicia y del Derecho</vt:lpstr>
      <vt:lpstr>Avance del Ministerio de Justicia y del Derecho</vt:lpstr>
      <vt:lpstr>Avance del Ministerio de Justicia y del Derecho</vt:lpstr>
      <vt:lpstr>Avance del Ministerio de Justicia y del Derecho</vt:lpstr>
      <vt:lpstr>Conclusiones Generales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VIVEROS GUEVARA</dc:creator>
  <cp:lastModifiedBy>MONICA PAOLA CIFUENTES CHALARCA</cp:lastModifiedBy>
  <cp:revision>1377</cp:revision>
  <cp:lastPrinted>2018-10-10T14:24:39Z</cp:lastPrinted>
  <dcterms:created xsi:type="dcterms:W3CDTF">2016-05-04T14:40:28Z</dcterms:created>
  <dcterms:modified xsi:type="dcterms:W3CDTF">2020-01-28T20:36:25Z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0x01010020FBA7F62C14F041A0FB3EFC7596E368</vt:lpwstr>
  </property>
  <property fmtid="{D5CDD505-2E9C-101B-9397-08002B2CF9AE}" pid="3" name="_dlc_DocIdItemGuid">
    <vt:lpwstr>69624e20-a37c-431d-82f2-f44eff415c7e</vt:lpwstr>
  </property>
</Properties>
</file>