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57" r:id="rId6"/>
    <p:sldId id="268" r:id="rId7"/>
    <p:sldId id="258" r:id="rId8"/>
    <p:sldId id="269" r:id="rId9"/>
    <p:sldId id="262" r:id="rId10"/>
    <p:sldId id="259" r:id="rId11"/>
    <p:sldId id="263" r:id="rId12"/>
    <p:sldId id="270" r:id="rId13"/>
    <p:sldId id="264" r:id="rId14"/>
    <p:sldId id="265" r:id="rId15"/>
    <p:sldId id="266" r:id="rId16"/>
    <p:sldId id="271" r:id="rId17"/>
    <p:sldId id="272" r:id="rId18"/>
    <p:sldId id="273" r:id="rId19"/>
    <p:sldId id="274" r:id="rId20"/>
    <p:sldId id="275" r:id="rId21"/>
    <p:sldId id="276" r:id="rId22"/>
    <p:sldId id="287" r:id="rId23"/>
    <p:sldId id="292" r:id="rId24"/>
    <p:sldId id="289" r:id="rId25"/>
    <p:sldId id="290" r:id="rId26"/>
    <p:sldId id="291" r:id="rId27"/>
    <p:sldId id="293" r:id="rId28"/>
    <p:sldId id="267"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02060"/>
    <a:srgbClr val="255083"/>
    <a:srgbClr val="93BB54"/>
    <a:srgbClr val="C49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94660"/>
  </p:normalViewPr>
  <p:slideViewPr>
    <p:cSldViewPr snapToGrid="0">
      <p:cViewPr varScale="1">
        <p:scale>
          <a:sx n="105" d="100"/>
          <a:sy n="105" d="100"/>
        </p:scale>
        <p:origin x="78" y="10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NMCT\Percepci&#243;n%20Ciudadana\Percepci&#243;n%20ciudadana%20de%20enero%20a%20diciembre%202025\Informe\Matriz%20base%20percepci&#243;n%20ciudadana_segundo%20semestre%202025%20(acumulad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1"/>
        <c:ser>
          <c:idx val="0"/>
          <c:order val="0"/>
          <c:tx>
            <c:strRef>
              <c:f>G_9!$B$11</c:f>
              <c:strCache>
                <c:ptCount val="1"/>
                <c:pt idx="0">
                  <c:v>Cantidad</c:v>
                </c:pt>
              </c:strCache>
            </c:strRef>
          </c:tx>
          <c:invertIfNegative val="0"/>
          <c:dPt>
            <c:idx val="0"/>
            <c:invertIfNegative val="0"/>
            <c:bubble3D val="0"/>
            <c:spPr>
              <a:solidFill>
                <a:schemeClr val="accent1"/>
              </a:solidFill>
              <a:ln>
                <a:noFill/>
              </a:ln>
              <a:effectLst/>
              <a:sp3d/>
            </c:spPr>
            <c:extLst>
              <c:ext xmlns:c16="http://schemas.microsoft.com/office/drawing/2014/chart" uri="{C3380CC4-5D6E-409C-BE32-E72D297353CC}">
                <c16:uniqueId val="{00000001-BC75-4701-99AA-49320227E27A}"/>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BC75-4701-99AA-49320227E27A}"/>
              </c:ext>
            </c:extLst>
          </c:dPt>
          <c:dPt>
            <c:idx val="2"/>
            <c:invertIfNegative val="0"/>
            <c:bubble3D val="0"/>
            <c:spPr>
              <a:solidFill>
                <a:schemeClr val="accent3"/>
              </a:solidFill>
              <a:ln>
                <a:noFill/>
              </a:ln>
              <a:effectLst/>
              <a:sp3d/>
            </c:spPr>
            <c:extLst>
              <c:ext xmlns:c16="http://schemas.microsoft.com/office/drawing/2014/chart" uri="{C3380CC4-5D6E-409C-BE32-E72D297353CC}">
                <c16:uniqueId val="{00000005-BC75-4701-99AA-49320227E27A}"/>
              </c:ext>
            </c:extLst>
          </c:dPt>
          <c:dPt>
            <c:idx val="3"/>
            <c:invertIfNegative val="0"/>
            <c:bubble3D val="0"/>
            <c:spPr>
              <a:solidFill>
                <a:schemeClr val="accent4"/>
              </a:solidFill>
              <a:ln>
                <a:noFill/>
              </a:ln>
              <a:effectLst/>
              <a:sp3d/>
            </c:spPr>
            <c:extLst>
              <c:ext xmlns:c16="http://schemas.microsoft.com/office/drawing/2014/chart" uri="{C3380CC4-5D6E-409C-BE32-E72D297353CC}">
                <c16:uniqueId val="{00000007-BC75-4701-99AA-49320227E27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G_9!$A$12:$A$15</c:f>
              <c:strCache>
                <c:ptCount val="4"/>
                <c:pt idx="0">
                  <c:v>Postal o correspondencia</c:v>
                </c:pt>
                <c:pt idx="1">
                  <c:v>Telefónico</c:v>
                </c:pt>
                <c:pt idx="2">
                  <c:v>Presencial</c:v>
                </c:pt>
                <c:pt idx="3">
                  <c:v>Virtual</c:v>
                </c:pt>
              </c:strCache>
            </c:strRef>
          </c:cat>
          <c:val>
            <c:numRef>
              <c:f>G_9!$B$12:$B$15</c:f>
              <c:numCache>
                <c:formatCode>General</c:formatCode>
                <c:ptCount val="4"/>
                <c:pt idx="0">
                  <c:v>2</c:v>
                </c:pt>
                <c:pt idx="1">
                  <c:v>3</c:v>
                </c:pt>
                <c:pt idx="2">
                  <c:v>486</c:v>
                </c:pt>
                <c:pt idx="3">
                  <c:v>967</c:v>
                </c:pt>
              </c:numCache>
            </c:numRef>
          </c:val>
          <c:shape val="cylinder"/>
          <c:extLst>
            <c:ext xmlns:c16="http://schemas.microsoft.com/office/drawing/2014/chart" uri="{C3380CC4-5D6E-409C-BE32-E72D297353CC}">
              <c16:uniqueId val="{00000008-BC75-4701-99AA-49320227E27A}"/>
            </c:ext>
          </c:extLst>
        </c:ser>
        <c:dLbls>
          <c:showLegendKey val="0"/>
          <c:showVal val="0"/>
          <c:showCatName val="0"/>
          <c:showSerName val="0"/>
          <c:showPercent val="0"/>
          <c:showBubbleSize val="0"/>
        </c:dLbls>
        <c:gapWidth val="150"/>
        <c:shape val="box"/>
        <c:axId val="1139390768"/>
        <c:axId val="1139391728"/>
        <c:axId val="0"/>
      </c:bar3DChart>
      <c:catAx>
        <c:axId val="11393907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1139391728"/>
        <c:crosses val="autoZero"/>
        <c:auto val="1"/>
        <c:lblAlgn val="ctr"/>
        <c:lblOffset val="100"/>
        <c:noMultiLvlLbl val="0"/>
      </c:catAx>
      <c:valAx>
        <c:axId val="1139391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393907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17/02/2026</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1769A-FCE8-4384-AB7E-28A94F658C46}" type="datetimeFigureOut">
              <a:rPr lang="es-CO" smtClean="0"/>
              <a:t>17/02/2026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004EA-1F4E-420F-87A0-3CC304F175A2}" type="slidenum">
              <a:rPr lang="es-CO" smtClean="0"/>
              <a:t>‹Nº›</a:t>
            </a:fld>
            <a:endParaRPr lang="es-CO"/>
          </a:p>
        </p:txBody>
      </p:sp>
    </p:spTree>
    <p:extLst>
      <p:ext uri="{BB962C8B-B14F-4D97-AF65-F5344CB8AC3E}">
        <p14:creationId xmlns:p14="http://schemas.microsoft.com/office/powerpoint/2010/main" val="352464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6" name="Imagen 5">
            <a:extLst>
              <a:ext uri="{FF2B5EF4-FFF2-40B4-BE49-F238E27FC236}">
                <a16:creationId xmlns:a16="http://schemas.microsoft.com/office/drawing/2014/main" id="{53806064-D094-DA86-6C22-C9CFC529A6B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133175" y="2139929"/>
            <a:ext cx="1925649" cy="1783009"/>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7" name="Rectángulo 6">
            <a:extLst>
              <a:ext uri="{FF2B5EF4-FFF2-40B4-BE49-F238E27FC236}">
                <a16:creationId xmlns:a16="http://schemas.microsoft.com/office/drawing/2014/main" id="{BFA9D7E4-7BA0-40B7-FF99-DD7B5CDE5C94}"/>
              </a:ext>
            </a:extLst>
          </p:cNvPr>
          <p:cNvSpPr/>
          <p:nvPr userDrawn="1"/>
        </p:nvSpPr>
        <p:spPr>
          <a:xfrm>
            <a:off x="0" y="6721474"/>
            <a:ext cx="12192000" cy="136525"/>
          </a:xfrm>
          <a:prstGeom prst="rect">
            <a:avLst/>
          </a:prstGeom>
          <a:solidFill>
            <a:srgbClr val="255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04697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92669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3257333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27142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662749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atin typeface="Verdana" panose="020B0604030504040204" pitchFamily="34" charset="0"/>
              </a:defRPr>
            </a:lvl1pPr>
            <a:lvl2pPr>
              <a:defRPr sz="2800">
                <a:latin typeface="Verdana" panose="020B0604030504040204" pitchFamily="34" charset="0"/>
              </a:defRPr>
            </a:lvl2pPr>
            <a:lvl3pPr>
              <a:defRPr sz="2400">
                <a:latin typeface="Verdana" panose="020B0604030504040204" pitchFamily="34" charset="0"/>
              </a:defRPr>
            </a:lvl3pPr>
            <a:lvl4pPr>
              <a:defRPr sz="2000">
                <a:latin typeface="Verdana" panose="020B0604030504040204" pitchFamily="34" charset="0"/>
              </a:defRPr>
            </a:lvl4pPr>
            <a:lvl5pPr>
              <a:defRPr sz="2000">
                <a:latin typeface="Verdana" panose="020B0604030504040204" pitchFamily="34"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29509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atin typeface="Verdana" panose="020B0604030504040204" pitchFamily="34" charset="0"/>
              </a:defRPr>
            </a:lvl1pPr>
          </a:lstStyle>
          <a:p>
            <a:r>
              <a:rPr lang="es-ES" dirty="0"/>
              <a:t>Haga clic para modificar el estilo de título del patrón</a:t>
            </a:r>
            <a:endParaRPr lang="es-CO" dirty="0"/>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atin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3752666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252805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49AFD091-953C-4B8E-5508-A2D6A3D77D1D}"/>
              </a:ext>
            </a:extLst>
          </p:cNvPr>
          <p:cNvSpPr/>
          <p:nvPr userDrawn="1"/>
        </p:nvSpPr>
        <p:spPr>
          <a:xfrm>
            <a:off x="0" y="819253"/>
            <a:ext cx="12192000" cy="5219493"/>
          </a:xfrm>
          <a:prstGeom prst="rect">
            <a:avLst/>
          </a:prstGeom>
          <a:solidFill>
            <a:srgbClr val="255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Imagen 6">
            <a:extLst>
              <a:ext uri="{FF2B5EF4-FFF2-40B4-BE49-F238E27FC236}">
                <a16:creationId xmlns:a16="http://schemas.microsoft.com/office/drawing/2014/main" id="{6F034B77-FCF3-74B5-36E1-A8762C30A5DF}"/>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91013"/>
          <a:stretch/>
        </p:blipFill>
        <p:spPr>
          <a:xfrm>
            <a:off x="4991310" y="6261739"/>
            <a:ext cx="2209380" cy="160233"/>
          </a:xfrm>
          <a:prstGeom prst="rect">
            <a:avLst/>
          </a:prstGeom>
        </p:spPr>
      </p:pic>
    </p:spTree>
    <p:extLst>
      <p:ext uri="{BB962C8B-B14F-4D97-AF65-F5344CB8AC3E}">
        <p14:creationId xmlns:p14="http://schemas.microsoft.com/office/powerpoint/2010/main" val="191525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F663A175-52FA-6661-1F93-E14E5215D728}"/>
              </a:ext>
            </a:extLst>
          </p:cNvPr>
          <p:cNvSpPr/>
          <p:nvPr userDrawn="1"/>
        </p:nvSpPr>
        <p:spPr>
          <a:xfrm>
            <a:off x="0" y="6721474"/>
            <a:ext cx="12192000" cy="136525"/>
          </a:xfrm>
          <a:prstGeom prst="rect">
            <a:avLst/>
          </a:prstGeom>
          <a:solidFill>
            <a:srgbClr val="255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842720" y="159440"/>
            <a:ext cx="506558" cy="469900"/>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84920" y="159440"/>
            <a:ext cx="506558" cy="469900"/>
          </a:xfrm>
          <a:prstGeom prst="rect">
            <a:avLst/>
          </a:prstGeom>
        </p:spPr>
      </p:pic>
    </p:spTree>
    <p:extLst>
      <p:ext uri="{BB962C8B-B14F-4D97-AF65-F5344CB8AC3E}">
        <p14:creationId xmlns:p14="http://schemas.microsoft.com/office/powerpoint/2010/main" val="24924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100520" y="159440"/>
            <a:ext cx="506558" cy="469900"/>
          </a:xfrm>
          <a:prstGeom prst="rect">
            <a:avLst/>
          </a:prstGeom>
        </p:spPr>
      </p:pic>
    </p:spTree>
    <p:extLst>
      <p:ext uri="{BB962C8B-B14F-4D97-AF65-F5344CB8AC3E}">
        <p14:creationId xmlns:p14="http://schemas.microsoft.com/office/powerpoint/2010/main" val="407752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842720" y="6251575"/>
            <a:ext cx="506558" cy="469900"/>
          </a:xfrm>
          <a:prstGeom prst="rect">
            <a:avLst/>
          </a:prstGeom>
        </p:spPr>
      </p:pic>
    </p:spTree>
    <p:extLst>
      <p:ext uri="{BB962C8B-B14F-4D97-AF65-F5344CB8AC3E}">
        <p14:creationId xmlns:p14="http://schemas.microsoft.com/office/powerpoint/2010/main" val="65180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84920" y="6251575"/>
            <a:ext cx="506558" cy="469900"/>
          </a:xfrm>
          <a:prstGeom prst="rect">
            <a:avLst/>
          </a:prstGeom>
        </p:spPr>
      </p:pic>
    </p:spTree>
    <p:extLst>
      <p:ext uri="{BB962C8B-B14F-4D97-AF65-F5344CB8AC3E}">
        <p14:creationId xmlns:p14="http://schemas.microsoft.com/office/powerpoint/2010/main" val="71612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100520" y="6251575"/>
            <a:ext cx="506558" cy="469900"/>
          </a:xfrm>
          <a:prstGeom prst="rect">
            <a:avLst/>
          </a:prstGeom>
        </p:spPr>
      </p:pic>
    </p:spTree>
    <p:extLst>
      <p:ext uri="{BB962C8B-B14F-4D97-AF65-F5344CB8AC3E}">
        <p14:creationId xmlns:p14="http://schemas.microsoft.com/office/powerpoint/2010/main" val="149489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defRPr>
            </a:lvl1pPr>
          </a:lstStyle>
          <a:p>
            <a:fld id="{856A6FAC-9192-436B-870E-80DDE60983C7}" type="datetimeFigureOut">
              <a:rPr lang="es-CO" smtClean="0"/>
              <a:pPr/>
              <a:t>17/02/2026</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1" r:id="rId4"/>
    <p:sldLayoutId id="2147483662" r:id="rId5"/>
    <p:sldLayoutId id="2147483663" r:id="rId6"/>
    <p:sldLayoutId id="2147483664" r:id="rId7"/>
    <p:sldLayoutId id="2147483665" r:id="rId8"/>
    <p:sldLayoutId id="2147483666" r:id="rId9"/>
    <p:sldLayoutId id="2147483650"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minjusticia.gov.co/servicio-al-ciudadano/encuesta-de-percepci%C3%B3n-sobre-pqrd"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53409-434B-1B1E-5CF9-FB9424703ECB}"/>
              </a:ext>
            </a:extLst>
          </p:cNvPr>
          <p:cNvSpPr>
            <a:spLocks noGrp="1"/>
          </p:cNvSpPr>
          <p:nvPr>
            <p:ph type="title"/>
          </p:nvPr>
        </p:nvSpPr>
        <p:spPr>
          <a:xfrm>
            <a:off x="831850" y="768351"/>
            <a:ext cx="10515600" cy="705886"/>
          </a:xfrm>
        </p:spPr>
        <p:txBody>
          <a:bodyPr>
            <a:normAutofit/>
          </a:bodyPr>
          <a:lstStyle/>
          <a:p>
            <a:r>
              <a:rPr lang="es-CO" sz="3200" b="1" dirty="0">
                <a:solidFill>
                  <a:schemeClr val="accent5">
                    <a:lumMod val="50000"/>
                  </a:schemeClr>
                </a:solidFill>
                <a:latin typeface="+mj-lt"/>
              </a:rPr>
              <a:t>Resultados</a:t>
            </a:r>
            <a:endParaRPr lang="es-CO" sz="3200" dirty="0">
              <a:latin typeface="+mj-lt"/>
            </a:endParaRPr>
          </a:p>
        </p:txBody>
      </p:sp>
      <p:sp>
        <p:nvSpPr>
          <p:cNvPr id="3" name="Marcador de texto 2">
            <a:extLst>
              <a:ext uri="{FF2B5EF4-FFF2-40B4-BE49-F238E27FC236}">
                <a16:creationId xmlns:a16="http://schemas.microsoft.com/office/drawing/2014/main" id="{E923B956-CBC0-3249-E1A3-6BD48945D9C0}"/>
              </a:ext>
            </a:extLst>
          </p:cNvPr>
          <p:cNvSpPr>
            <a:spLocks noGrp="1"/>
          </p:cNvSpPr>
          <p:nvPr>
            <p:ph type="body" idx="1"/>
          </p:nvPr>
        </p:nvSpPr>
        <p:spPr>
          <a:xfrm>
            <a:off x="3965510" y="2388637"/>
            <a:ext cx="7381940" cy="2332653"/>
          </a:xfrm>
        </p:spPr>
        <p:txBody>
          <a:bodyPr/>
          <a:lstStyle/>
          <a:p>
            <a:pPr algn="r"/>
            <a:r>
              <a:rPr lang="es-CO" sz="4000" b="1" dirty="0">
                <a:solidFill>
                  <a:schemeClr val="accent5">
                    <a:lumMod val="50000"/>
                  </a:schemeClr>
                </a:solidFill>
                <a:latin typeface="+mj-lt"/>
                <a:ea typeface="+mj-ea"/>
                <a:cs typeface="+mj-cs"/>
              </a:rPr>
              <a:t>Índice de satisfacción global </a:t>
            </a:r>
            <a:br>
              <a:rPr lang="es-CO" sz="4000" b="1" dirty="0">
                <a:solidFill>
                  <a:schemeClr val="accent5">
                    <a:lumMod val="50000"/>
                  </a:schemeClr>
                </a:solidFill>
                <a:latin typeface="+mj-lt"/>
                <a:ea typeface="+mj-ea"/>
                <a:cs typeface="+mj-cs"/>
              </a:rPr>
            </a:br>
            <a:r>
              <a:rPr lang="es-CO" sz="4000" b="1" dirty="0">
                <a:solidFill>
                  <a:schemeClr val="accent5">
                    <a:lumMod val="50000"/>
                  </a:schemeClr>
                </a:solidFill>
                <a:latin typeface="+mj-lt"/>
                <a:ea typeface="+mj-ea"/>
                <a:cs typeface="+mj-cs"/>
              </a:rPr>
              <a:t>“Todos los canales”</a:t>
            </a:r>
          </a:p>
          <a:p>
            <a:endParaRPr lang="es-CO" dirty="0"/>
          </a:p>
        </p:txBody>
      </p:sp>
      <p:sp>
        <p:nvSpPr>
          <p:cNvPr id="6" name="CuadroTexto 5">
            <a:extLst>
              <a:ext uri="{FF2B5EF4-FFF2-40B4-BE49-F238E27FC236}">
                <a16:creationId xmlns:a16="http://schemas.microsoft.com/office/drawing/2014/main" id="{B238E6FA-A559-99BD-B331-6B1AC8A06F2D}"/>
              </a:ext>
            </a:extLst>
          </p:cNvPr>
          <p:cNvSpPr txBox="1"/>
          <p:nvPr/>
        </p:nvSpPr>
        <p:spPr>
          <a:xfrm>
            <a:off x="4981752"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pic>
        <p:nvPicPr>
          <p:cNvPr id="4" name="Imagen 3">
            <a:extLst>
              <a:ext uri="{FF2B5EF4-FFF2-40B4-BE49-F238E27FC236}">
                <a16:creationId xmlns:a16="http://schemas.microsoft.com/office/drawing/2014/main" id="{413313AF-59BF-E32C-33DD-9FC1FFDD3019}"/>
              </a:ext>
            </a:extLst>
          </p:cNvPr>
          <p:cNvPicPr>
            <a:picLocks noChangeAspect="1"/>
          </p:cNvPicPr>
          <p:nvPr/>
        </p:nvPicPr>
        <p:blipFill rotWithShape="1">
          <a:blip r:embed="rId2">
            <a:extLst>
              <a:ext uri="{28A0092B-C50C-407E-A947-70E740481C1C}">
                <a14:useLocalDpi xmlns:a14="http://schemas.microsoft.com/office/drawing/2010/main" val="0"/>
              </a:ext>
            </a:extLst>
          </a:blip>
          <a:srcRect t="12266" b="-1"/>
          <a:stretch/>
        </p:blipFill>
        <p:spPr>
          <a:xfrm>
            <a:off x="1428557" y="3353181"/>
            <a:ext cx="4225794" cy="2405965"/>
          </a:xfrm>
          <a:prstGeom prst="rect">
            <a:avLst/>
          </a:prstGeom>
        </p:spPr>
      </p:pic>
    </p:spTree>
    <p:extLst>
      <p:ext uri="{BB962C8B-B14F-4D97-AF65-F5344CB8AC3E}">
        <p14:creationId xmlns:p14="http://schemas.microsoft.com/office/powerpoint/2010/main" val="327061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31849" y="403118"/>
            <a:ext cx="10515600" cy="1306285"/>
          </a:xfrm>
        </p:spPr>
        <p:txBody>
          <a:bodyPr>
            <a:normAutofit fontScale="90000"/>
          </a:bodyPr>
          <a:lstStyle/>
          <a:p>
            <a:pPr algn="ctr"/>
            <a:r>
              <a:rPr lang="es-CO" sz="3200" b="1" dirty="0">
                <a:solidFill>
                  <a:schemeClr val="accent5">
                    <a:lumMod val="50000"/>
                  </a:schemeClr>
                </a:solidFill>
                <a:latin typeface="+mj-lt"/>
              </a:rPr>
              <a:t>Resultados del indicador global</a:t>
            </a:r>
            <a:br>
              <a:rPr lang="es-CO" sz="6000" b="1" dirty="0">
                <a:solidFill>
                  <a:schemeClr val="accent5">
                    <a:lumMod val="50000"/>
                  </a:schemeClr>
                </a:solidFill>
              </a:rPr>
            </a:br>
            <a:endParaRPr lang="es-CO" dirty="0"/>
          </a:p>
        </p:txBody>
      </p:sp>
      <p:sp>
        <p:nvSpPr>
          <p:cNvPr id="9" name="Marcador de texto 8">
            <a:extLst>
              <a:ext uri="{FF2B5EF4-FFF2-40B4-BE49-F238E27FC236}">
                <a16:creationId xmlns:a16="http://schemas.microsoft.com/office/drawing/2014/main" id="{F82ED00C-6F2B-070E-46A4-E56C75D56C1A}"/>
              </a:ext>
            </a:extLst>
          </p:cNvPr>
          <p:cNvSpPr>
            <a:spLocks noGrp="1"/>
          </p:cNvSpPr>
          <p:nvPr>
            <p:ph type="body" idx="1"/>
          </p:nvPr>
        </p:nvSpPr>
        <p:spPr>
          <a:xfrm>
            <a:off x="6736702" y="2081675"/>
            <a:ext cx="4610747" cy="2928528"/>
          </a:xfrm>
        </p:spPr>
        <p:txBody>
          <a:bodyPr>
            <a:normAutofit lnSpcReduction="10000"/>
          </a:bodyPr>
          <a:lstStyle/>
          <a:p>
            <a:pPr marL="0" indent="0" algn="just">
              <a:buNone/>
            </a:pPr>
            <a:r>
              <a:rPr lang="es-ES" sz="1800" dirty="0">
                <a:solidFill>
                  <a:schemeClr val="tx1">
                    <a:lumMod val="50000"/>
                  </a:schemeClr>
                </a:solidFill>
                <a:latin typeface="+mn-lt"/>
              </a:rPr>
              <a:t>El indicador se ubicó en un rango porcentual “satisfactorio” con un 82,37% sobre 100%, disminuyendo la percepción ciudadana sobre la atención en un 5,25% frente al semestre inmediatamente  anterior.</a:t>
            </a:r>
          </a:p>
          <a:p>
            <a:pPr marL="0" indent="0" algn="just">
              <a:buNone/>
            </a:pPr>
            <a:endParaRPr lang="es-ES" sz="2400" dirty="0">
              <a:solidFill>
                <a:schemeClr val="tx1">
                  <a:lumMod val="50000"/>
                </a:schemeClr>
              </a:solidFill>
            </a:endParaRPr>
          </a:p>
          <a:p>
            <a:pPr algn="r">
              <a:lnSpc>
                <a:spcPct val="50000"/>
              </a:lnSpc>
            </a:pPr>
            <a:r>
              <a:rPr lang="es-ES" sz="1200" b="1" dirty="0">
                <a:solidFill>
                  <a:schemeClr val="tx1">
                    <a:lumMod val="50000"/>
                  </a:schemeClr>
                </a:solidFill>
                <a:latin typeface="+mn-lt"/>
              </a:rPr>
              <a:t>Periodo información: </a:t>
            </a:r>
            <a:r>
              <a:rPr lang="es-ES" sz="1200" dirty="0">
                <a:solidFill>
                  <a:schemeClr val="tx1">
                    <a:lumMod val="50000"/>
                  </a:schemeClr>
                </a:solidFill>
                <a:latin typeface="+mn-lt"/>
              </a:rPr>
              <a:t>enero a diciembre de 2025</a:t>
            </a:r>
          </a:p>
          <a:p>
            <a:pPr algn="r">
              <a:lnSpc>
                <a:spcPct val="50000"/>
              </a:lnSpc>
            </a:pPr>
            <a:r>
              <a:rPr lang="es-ES" sz="1200" b="1" dirty="0">
                <a:solidFill>
                  <a:schemeClr val="tx1">
                    <a:lumMod val="50000"/>
                  </a:schemeClr>
                </a:solidFill>
                <a:latin typeface="+mn-lt"/>
              </a:rPr>
              <a:t>Tipo de indicador: </a:t>
            </a:r>
            <a:r>
              <a:rPr lang="es-ES" sz="1200" dirty="0">
                <a:solidFill>
                  <a:schemeClr val="tx1">
                    <a:lumMod val="50000"/>
                  </a:schemeClr>
                </a:solidFill>
                <a:latin typeface="+mn-lt"/>
              </a:rPr>
              <a:t>calidad</a:t>
            </a:r>
          </a:p>
          <a:p>
            <a:pPr algn="r">
              <a:lnSpc>
                <a:spcPct val="50000"/>
              </a:lnSpc>
            </a:pPr>
            <a:r>
              <a:rPr lang="es-ES" sz="1200" b="1" dirty="0">
                <a:solidFill>
                  <a:schemeClr val="tx1">
                    <a:lumMod val="50000"/>
                  </a:schemeClr>
                </a:solidFill>
                <a:latin typeface="+mn-lt"/>
              </a:rPr>
              <a:t>Tendencia: </a:t>
            </a:r>
            <a:r>
              <a:rPr lang="es-ES" sz="1200" dirty="0">
                <a:solidFill>
                  <a:schemeClr val="tx1">
                    <a:lumMod val="50000"/>
                  </a:schemeClr>
                </a:solidFill>
                <a:latin typeface="+mn-lt"/>
              </a:rPr>
              <a:t>ascendente</a:t>
            </a:r>
          </a:p>
          <a:p>
            <a:pPr algn="r">
              <a:lnSpc>
                <a:spcPct val="50000"/>
              </a:lnSpc>
            </a:pPr>
            <a:r>
              <a:rPr lang="es-ES" sz="1200" b="1" dirty="0">
                <a:solidFill>
                  <a:schemeClr val="tx1">
                    <a:lumMod val="50000"/>
                  </a:schemeClr>
                </a:solidFill>
                <a:latin typeface="+mn-lt"/>
              </a:rPr>
              <a:t>Meta: </a:t>
            </a:r>
            <a:r>
              <a:rPr lang="es-ES" sz="1200" dirty="0">
                <a:solidFill>
                  <a:schemeClr val="tx1">
                    <a:lumMod val="50000"/>
                  </a:schemeClr>
                </a:solidFill>
                <a:latin typeface="+mn-lt"/>
              </a:rPr>
              <a:t>90%</a:t>
            </a:r>
          </a:p>
          <a:p>
            <a:pPr algn="r">
              <a:lnSpc>
                <a:spcPct val="50000"/>
              </a:lnSpc>
            </a:pPr>
            <a:r>
              <a:rPr lang="es-ES" sz="1200" b="1" dirty="0">
                <a:solidFill>
                  <a:schemeClr val="tx1">
                    <a:lumMod val="50000"/>
                  </a:schemeClr>
                </a:solidFill>
                <a:latin typeface="+mn-lt"/>
              </a:rPr>
              <a:t>Muestra</a:t>
            </a:r>
            <a:r>
              <a:rPr lang="es-ES" sz="1200" dirty="0">
                <a:solidFill>
                  <a:schemeClr val="tx1">
                    <a:lumMod val="50000"/>
                  </a:schemeClr>
                </a:solidFill>
                <a:latin typeface="+mn-lt"/>
              </a:rPr>
              <a:t>: 3.607</a:t>
            </a:r>
          </a:p>
          <a:p>
            <a:pPr algn="r">
              <a:lnSpc>
                <a:spcPct val="50000"/>
              </a:lnSpc>
            </a:pPr>
            <a:endParaRPr lang="es-ES" sz="1200" dirty="0">
              <a:solidFill>
                <a:schemeClr val="tx1">
                  <a:lumMod val="50000"/>
                </a:schemeClr>
              </a:solidFill>
              <a:latin typeface="+mn-lt"/>
            </a:endParaRPr>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831849" y="1018598"/>
            <a:ext cx="10515600" cy="646331"/>
          </a:xfrm>
          <a:prstGeom prst="rect">
            <a:avLst/>
          </a:prstGeom>
          <a:noFill/>
        </p:spPr>
        <p:txBody>
          <a:bodyPr wrap="square" rtlCol="0">
            <a:spAutoFit/>
          </a:bodyPr>
          <a:lstStyle/>
          <a:p>
            <a:r>
              <a:rPr lang="es-CO" sz="1800" b="0" dirty="0">
                <a:solidFill>
                  <a:schemeClr val="tx1">
                    <a:lumMod val="50000"/>
                  </a:schemeClr>
                </a:solidFill>
              </a:rPr>
              <a:t>A continuación se presenta el índice de satisfacción general de la atención por los diferentes canales del Ministerio, correspondiente al periodo de medición: </a:t>
            </a:r>
          </a:p>
        </p:txBody>
      </p:sp>
      <p:pic>
        <p:nvPicPr>
          <p:cNvPr id="3" name="Imagen 2">
            <a:extLst>
              <a:ext uri="{FF2B5EF4-FFF2-40B4-BE49-F238E27FC236}">
                <a16:creationId xmlns:a16="http://schemas.microsoft.com/office/drawing/2014/main" id="{974B4766-493A-E058-032D-D1674DD7F458}"/>
              </a:ext>
            </a:extLst>
          </p:cNvPr>
          <p:cNvPicPr>
            <a:picLocks noChangeAspect="1"/>
          </p:cNvPicPr>
          <p:nvPr/>
        </p:nvPicPr>
        <p:blipFill>
          <a:blip r:embed="rId2"/>
          <a:stretch>
            <a:fillRect/>
          </a:stretch>
        </p:blipFill>
        <p:spPr>
          <a:xfrm>
            <a:off x="149289" y="5306792"/>
            <a:ext cx="12192000" cy="821496"/>
          </a:xfrm>
          <a:prstGeom prst="rect">
            <a:avLst/>
          </a:prstGeom>
        </p:spPr>
      </p:pic>
      <p:sp>
        <p:nvSpPr>
          <p:cNvPr id="7" name="CuadroTexto 6">
            <a:extLst>
              <a:ext uri="{FF2B5EF4-FFF2-40B4-BE49-F238E27FC236}">
                <a16:creationId xmlns:a16="http://schemas.microsoft.com/office/drawing/2014/main" id="{3493CC4C-2E9F-1FD1-35FB-3305D3627409}"/>
              </a:ext>
            </a:extLst>
          </p:cNvPr>
          <p:cNvSpPr txBox="1"/>
          <p:nvPr/>
        </p:nvSpPr>
        <p:spPr>
          <a:xfrm>
            <a:off x="460165" y="4771356"/>
            <a:ext cx="6276537" cy="692497"/>
          </a:xfrm>
          <a:prstGeom prst="rect">
            <a:avLst/>
          </a:prstGeom>
          <a:noFill/>
        </p:spPr>
        <p:txBody>
          <a:bodyPr wrap="square" rtlCol="0">
            <a:spAutoFit/>
          </a:bodyPr>
          <a:lstStyle/>
          <a:p>
            <a:pPr algn="ctr"/>
            <a:r>
              <a:rPr lang="es-ES" sz="1050" dirty="0"/>
              <a:t>Fuente: Encuesta virtual pagina Web Ministerio de Justicia, reporte de calificaciones canal presencial herramienta DIGITURNO y canal telefónico  (enero a diciembre de 2025)</a:t>
            </a:r>
            <a:endParaRPr lang="es-CO" sz="1050" dirty="0"/>
          </a:p>
          <a:p>
            <a:endParaRPr lang="es-ES" dirty="0"/>
          </a:p>
        </p:txBody>
      </p:sp>
      <p:pic>
        <p:nvPicPr>
          <p:cNvPr id="10" name="Imagen 9">
            <a:extLst>
              <a:ext uri="{FF2B5EF4-FFF2-40B4-BE49-F238E27FC236}">
                <a16:creationId xmlns:a16="http://schemas.microsoft.com/office/drawing/2014/main" id="{E5A7AF1A-CA8E-2884-58AC-CB95E463A75D}"/>
              </a:ext>
            </a:extLst>
          </p:cNvPr>
          <p:cNvPicPr>
            <a:picLocks noChangeAspect="1"/>
          </p:cNvPicPr>
          <p:nvPr/>
        </p:nvPicPr>
        <p:blipFill>
          <a:blip r:embed="rId3"/>
          <a:stretch>
            <a:fillRect/>
          </a:stretch>
        </p:blipFill>
        <p:spPr>
          <a:xfrm>
            <a:off x="1026395" y="1709403"/>
            <a:ext cx="5144075" cy="3017479"/>
          </a:xfrm>
          <a:prstGeom prst="rect">
            <a:avLst/>
          </a:prstGeom>
        </p:spPr>
      </p:pic>
    </p:spTree>
    <p:extLst>
      <p:ext uri="{BB962C8B-B14F-4D97-AF65-F5344CB8AC3E}">
        <p14:creationId xmlns:p14="http://schemas.microsoft.com/office/powerpoint/2010/main" val="179399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500C9AD-A188-CD4A-9676-9B2CE3FEBB46}"/>
              </a:ext>
            </a:extLst>
          </p:cNvPr>
          <p:cNvSpPr>
            <a:spLocks noGrp="1"/>
          </p:cNvSpPr>
          <p:nvPr>
            <p:ph type="title"/>
          </p:nvPr>
        </p:nvSpPr>
        <p:spPr>
          <a:xfrm>
            <a:off x="831850" y="457201"/>
            <a:ext cx="10515600" cy="1156995"/>
          </a:xfrm>
        </p:spPr>
        <p:txBody>
          <a:bodyPr>
            <a:normAutofit fontScale="90000"/>
          </a:bodyPr>
          <a:lstStyle/>
          <a:p>
            <a:pPr algn="ctr"/>
            <a:r>
              <a:rPr lang="es-CO" sz="3200" b="1" dirty="0">
                <a:solidFill>
                  <a:schemeClr val="accent5">
                    <a:lumMod val="50000"/>
                  </a:schemeClr>
                </a:solidFill>
                <a:latin typeface="+mj-lt"/>
              </a:rPr>
              <a:t>Resultados del indicador global</a:t>
            </a:r>
            <a:br>
              <a:rPr lang="es-CO" sz="6000" b="1" dirty="0">
                <a:solidFill>
                  <a:schemeClr val="accent5">
                    <a:lumMod val="50000"/>
                  </a:schemeClr>
                </a:solidFill>
              </a:rPr>
            </a:br>
            <a:endParaRPr lang="es-CO" dirty="0"/>
          </a:p>
        </p:txBody>
      </p:sp>
      <p:sp>
        <p:nvSpPr>
          <p:cNvPr id="5" name="Marcador de texto 4">
            <a:extLst>
              <a:ext uri="{FF2B5EF4-FFF2-40B4-BE49-F238E27FC236}">
                <a16:creationId xmlns:a16="http://schemas.microsoft.com/office/drawing/2014/main" id="{CCF92644-9271-F7D7-6FC8-EB71AEEA41B8}"/>
              </a:ext>
            </a:extLst>
          </p:cNvPr>
          <p:cNvSpPr>
            <a:spLocks noGrp="1"/>
          </p:cNvSpPr>
          <p:nvPr>
            <p:ph type="body" idx="1"/>
          </p:nvPr>
        </p:nvSpPr>
        <p:spPr>
          <a:xfrm>
            <a:off x="755780" y="1063690"/>
            <a:ext cx="10591670" cy="5025960"/>
          </a:xfrm>
        </p:spPr>
        <p:txBody>
          <a:bodyPr/>
          <a:lstStyle/>
          <a:p>
            <a:r>
              <a:rPr lang="es-ES" sz="1800" b="0" dirty="0">
                <a:solidFill>
                  <a:schemeClr val="tx1">
                    <a:lumMod val="50000"/>
                  </a:schemeClr>
                </a:solidFill>
                <a:latin typeface="+mn-lt"/>
              </a:rPr>
              <a:t>En la siguiente gráfica se presenta el comportamiento del indicador en el II semestre, dentro de lo cual se destaca</a:t>
            </a:r>
            <a:r>
              <a:rPr lang="es-ES" sz="1800" dirty="0">
                <a:solidFill>
                  <a:schemeClr val="tx1">
                    <a:lumMod val="50000"/>
                  </a:schemeClr>
                </a:solidFill>
                <a:latin typeface="+mn-lt"/>
              </a:rPr>
              <a:t> que se mantiene</a:t>
            </a:r>
            <a:r>
              <a:rPr lang="es-ES" sz="1800" b="0" dirty="0">
                <a:solidFill>
                  <a:schemeClr val="tx1">
                    <a:lumMod val="50000"/>
                  </a:schemeClr>
                </a:solidFill>
                <a:latin typeface="+mn-lt"/>
              </a:rPr>
              <a:t> su calificación en sobresaliente.</a:t>
            </a:r>
            <a:endParaRPr lang="es-ES" sz="1800" dirty="0">
              <a:latin typeface="+mn-lt"/>
            </a:endParaRPr>
          </a:p>
          <a:p>
            <a:endParaRPr lang="es-CO" dirty="0"/>
          </a:p>
        </p:txBody>
      </p:sp>
      <p:pic>
        <p:nvPicPr>
          <p:cNvPr id="2" name="Imagen 1">
            <a:extLst>
              <a:ext uri="{FF2B5EF4-FFF2-40B4-BE49-F238E27FC236}">
                <a16:creationId xmlns:a16="http://schemas.microsoft.com/office/drawing/2014/main" id="{94FDC7F6-A9FC-4D69-AA99-64CB29CAFD9A}"/>
              </a:ext>
            </a:extLst>
          </p:cNvPr>
          <p:cNvPicPr>
            <a:picLocks noChangeAspect="1"/>
          </p:cNvPicPr>
          <p:nvPr/>
        </p:nvPicPr>
        <p:blipFill>
          <a:blip r:embed="rId2"/>
          <a:stretch>
            <a:fillRect/>
          </a:stretch>
        </p:blipFill>
        <p:spPr>
          <a:xfrm>
            <a:off x="6350" y="5364700"/>
            <a:ext cx="12192000" cy="821496"/>
          </a:xfrm>
          <a:prstGeom prst="rect">
            <a:avLst/>
          </a:prstGeom>
        </p:spPr>
      </p:pic>
      <p:sp>
        <p:nvSpPr>
          <p:cNvPr id="10" name="CuadroTexto 9">
            <a:extLst>
              <a:ext uri="{FF2B5EF4-FFF2-40B4-BE49-F238E27FC236}">
                <a16:creationId xmlns:a16="http://schemas.microsoft.com/office/drawing/2014/main" id="{E67ECE45-964E-5065-E608-A198A64B440F}"/>
              </a:ext>
            </a:extLst>
          </p:cNvPr>
          <p:cNvSpPr txBox="1"/>
          <p:nvPr/>
        </p:nvSpPr>
        <p:spPr>
          <a:xfrm>
            <a:off x="2275797" y="4844473"/>
            <a:ext cx="6301255" cy="577081"/>
          </a:xfrm>
          <a:prstGeom prst="rect">
            <a:avLst/>
          </a:prstGeom>
          <a:noFill/>
        </p:spPr>
        <p:txBody>
          <a:bodyPr wrap="square">
            <a:spAutoFit/>
          </a:bodyPr>
          <a:lstStyle/>
          <a:p>
            <a:pPr algn="ctr"/>
            <a:r>
              <a:rPr lang="es-ES" sz="1050" dirty="0"/>
              <a:t>Fuente: Encuesta virtual pagina Web Ministerio de Justicia, reporte de calificaciones canal presencial herramienta DIGITURNO y canal telefónico  (julio a diciembre de 2025)</a:t>
            </a:r>
            <a:endParaRPr lang="es-CO" sz="1050" dirty="0"/>
          </a:p>
          <a:p>
            <a:pPr algn="ctr"/>
            <a:endParaRPr lang="es-CO" sz="1050" dirty="0"/>
          </a:p>
        </p:txBody>
      </p:sp>
      <p:pic>
        <p:nvPicPr>
          <p:cNvPr id="7" name="Imagen 6">
            <a:extLst>
              <a:ext uri="{FF2B5EF4-FFF2-40B4-BE49-F238E27FC236}">
                <a16:creationId xmlns:a16="http://schemas.microsoft.com/office/drawing/2014/main" id="{2F2FAF33-AE96-EFF8-229B-F5BC83F399A4}"/>
              </a:ext>
            </a:extLst>
          </p:cNvPr>
          <p:cNvPicPr>
            <a:picLocks noChangeAspect="1"/>
          </p:cNvPicPr>
          <p:nvPr/>
        </p:nvPicPr>
        <p:blipFill>
          <a:blip r:embed="rId3"/>
          <a:stretch>
            <a:fillRect/>
          </a:stretch>
        </p:blipFill>
        <p:spPr>
          <a:xfrm>
            <a:off x="6187109" y="1705140"/>
            <a:ext cx="5249111" cy="3072650"/>
          </a:xfrm>
          <a:prstGeom prst="rect">
            <a:avLst/>
          </a:prstGeom>
        </p:spPr>
      </p:pic>
      <p:pic>
        <p:nvPicPr>
          <p:cNvPr id="9" name="Imagen 8">
            <a:extLst>
              <a:ext uri="{FF2B5EF4-FFF2-40B4-BE49-F238E27FC236}">
                <a16:creationId xmlns:a16="http://schemas.microsoft.com/office/drawing/2014/main" id="{FF57EDD6-6E5D-909A-E1B2-6BBA5EC9806A}"/>
              </a:ext>
            </a:extLst>
          </p:cNvPr>
          <p:cNvPicPr>
            <a:picLocks noChangeAspect="1"/>
          </p:cNvPicPr>
          <p:nvPr/>
        </p:nvPicPr>
        <p:blipFill>
          <a:blip r:embed="rId4"/>
          <a:stretch>
            <a:fillRect/>
          </a:stretch>
        </p:blipFill>
        <p:spPr>
          <a:xfrm>
            <a:off x="1037564" y="1614196"/>
            <a:ext cx="5111510" cy="3072650"/>
          </a:xfrm>
          <a:prstGeom prst="rect">
            <a:avLst/>
          </a:prstGeom>
        </p:spPr>
      </p:pic>
    </p:spTree>
    <p:extLst>
      <p:ext uri="{BB962C8B-B14F-4D97-AF65-F5344CB8AC3E}">
        <p14:creationId xmlns:p14="http://schemas.microsoft.com/office/powerpoint/2010/main" val="12971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1959430"/>
          </a:xfrm>
        </p:spPr>
        <p:txBody>
          <a:bodyPr>
            <a:normAutofit fontScale="90000"/>
          </a:bodyPr>
          <a:lstStyle/>
          <a:p>
            <a:pPr algn="ctr"/>
            <a:r>
              <a:rPr lang="es-CO" sz="3600" b="1" dirty="0">
                <a:solidFill>
                  <a:schemeClr val="accent5">
                    <a:lumMod val="50000"/>
                  </a:schemeClr>
                </a:solidFill>
                <a:latin typeface="+mn-lt"/>
              </a:rPr>
              <a:t>Análisis</a:t>
            </a:r>
            <a:r>
              <a:rPr lang="es-CO" sz="3600" b="1" dirty="0">
                <a:solidFill>
                  <a:schemeClr val="bg1"/>
                </a:solidFill>
                <a:latin typeface="+mn-lt"/>
              </a:rPr>
              <a:t> </a:t>
            </a:r>
            <a:r>
              <a:rPr lang="es-CO" sz="3600" b="1" dirty="0">
                <a:solidFill>
                  <a:schemeClr val="accent5">
                    <a:lumMod val="50000"/>
                  </a:schemeClr>
                </a:solidFill>
                <a:latin typeface="+mn-lt"/>
              </a:rPr>
              <a:t>de resultados 2º semestre 2025</a:t>
            </a: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681395" y="861901"/>
            <a:ext cx="10829209" cy="5355312"/>
          </a:xfrm>
          <a:prstGeom prst="rect">
            <a:avLst/>
          </a:prstGeom>
          <a:noFill/>
        </p:spPr>
        <p:txBody>
          <a:bodyPr wrap="square" rtlCol="0">
            <a:spAutoFit/>
          </a:bodyPr>
          <a:lstStyle/>
          <a:p>
            <a:pPr marL="285750" indent="-285750" algn="just">
              <a:buFont typeface="Wingdings" charset="2"/>
              <a:buChar char="²"/>
            </a:pPr>
            <a:r>
              <a:rPr lang="es-ES" sz="1800" dirty="0">
                <a:solidFill>
                  <a:schemeClr val="tx1">
                    <a:lumMod val="50000"/>
                  </a:schemeClr>
                </a:solidFill>
              </a:rPr>
              <a:t>La medición de la percepción de los ciudadanos frente a la atención recibida por la Entidad para la gestión de sus requerimientos en el </a:t>
            </a:r>
            <a:r>
              <a:rPr lang="es-ES" dirty="0">
                <a:solidFill>
                  <a:schemeClr val="tx1">
                    <a:lumMod val="50000"/>
                  </a:schemeClr>
                </a:solidFill>
              </a:rPr>
              <a:t>segundo </a:t>
            </a:r>
            <a:r>
              <a:rPr lang="es-ES" sz="1800" dirty="0">
                <a:solidFill>
                  <a:schemeClr val="tx1">
                    <a:lumMod val="50000"/>
                  </a:schemeClr>
                </a:solidFill>
              </a:rPr>
              <a:t>semestre del año 2025 se ubicó en un rango porcentual “satisfactorio" con un </a:t>
            </a:r>
            <a:r>
              <a:rPr lang="es-ES" dirty="0">
                <a:solidFill>
                  <a:schemeClr val="tx1">
                    <a:lumMod val="50000"/>
                  </a:schemeClr>
                </a:solidFill>
              </a:rPr>
              <a:t>82,37%</a:t>
            </a:r>
            <a:r>
              <a:rPr lang="es-ES" sz="1800" dirty="0">
                <a:solidFill>
                  <a:schemeClr val="tx1">
                    <a:lumMod val="50000"/>
                  </a:schemeClr>
                </a:solidFill>
              </a:rPr>
              <a:t> sobre 100%. </a:t>
            </a:r>
            <a:r>
              <a:rPr lang="es-MX" dirty="0"/>
              <a:t>Este porcentaje refleja una disminución del 5,25% en el nivel de satisfacción respecto al semestre inmediatamente anterior.</a:t>
            </a:r>
            <a:endParaRPr lang="es-ES" sz="1800" dirty="0">
              <a:solidFill>
                <a:schemeClr val="tx1">
                  <a:lumMod val="50000"/>
                </a:schemeClr>
              </a:solidFill>
            </a:endParaRPr>
          </a:p>
          <a:p>
            <a:pPr marL="285750" indent="-285750" algn="just">
              <a:buFont typeface="Wingdings" charset="2"/>
              <a:buChar char="²"/>
            </a:pPr>
            <a:endParaRPr lang="es-ES" sz="1800" dirty="0">
              <a:solidFill>
                <a:schemeClr val="tx1">
                  <a:lumMod val="50000"/>
                </a:schemeClr>
              </a:solidFill>
            </a:endParaRPr>
          </a:p>
          <a:p>
            <a:pPr marL="285750" indent="-285750" algn="just">
              <a:buFont typeface="Wingdings" charset="2"/>
              <a:buChar char="²"/>
            </a:pPr>
            <a:r>
              <a:rPr lang="es-MX" dirty="0"/>
              <a:t>En la evaluación trimestral se mantiene el rango porcentual satisfactorio, en el III trimestre el indicador se sitúa en 83,25% y el IV trimestre en 81,36%.</a:t>
            </a:r>
          </a:p>
          <a:p>
            <a:pPr algn="just"/>
            <a:endParaRPr lang="es-MX" dirty="0"/>
          </a:p>
          <a:p>
            <a:pPr marL="285750" indent="-285750" algn="just">
              <a:buFont typeface="Wingdings" charset="2"/>
              <a:buChar char="²"/>
            </a:pPr>
            <a:r>
              <a:rPr lang="es-MX" dirty="0"/>
              <a:t>Durante el semestre evaluado, se recibieron 1.458 encuestas diligenciadas.</a:t>
            </a:r>
          </a:p>
          <a:p>
            <a:pPr algn="just"/>
            <a:endParaRPr lang="es-ES" sz="1800" dirty="0">
              <a:solidFill>
                <a:schemeClr val="tx1">
                  <a:lumMod val="50000"/>
                </a:schemeClr>
              </a:solidFill>
            </a:endParaRPr>
          </a:p>
          <a:p>
            <a:pPr marL="285750" indent="-285750" algn="just">
              <a:buFont typeface="Wingdings" charset="2"/>
              <a:buChar char="²"/>
            </a:pPr>
            <a:r>
              <a:rPr lang="es-MX" dirty="0"/>
              <a:t>Es importante destacar que los instrumentos de calificación virtual y presencial sobre la atención recibida y el servicio de información son de libre acceso y diligenciamiento voluntario por parte de los ciudadanos. En la encuesta virtual se recibieron 1.325 encuestas representado en el 90,88% del semestre rendido, en la encuesta el canal presencial se recibieron 133 encuestas representando el 9,12%.</a:t>
            </a:r>
          </a:p>
          <a:p>
            <a:pPr algn="just"/>
            <a:endParaRPr lang="es-ES" sz="1800" dirty="0">
              <a:solidFill>
                <a:schemeClr val="tx1">
                  <a:lumMod val="50000"/>
                </a:schemeClr>
              </a:solidFill>
            </a:endParaRPr>
          </a:p>
          <a:p>
            <a:pPr marL="285750" indent="-285750" algn="just">
              <a:buFont typeface="Wingdings" charset="2"/>
              <a:buChar char="²"/>
            </a:pPr>
            <a:r>
              <a:rPr lang="es-ES" sz="1800" dirty="0">
                <a:solidFill>
                  <a:schemeClr val="tx1">
                    <a:lumMod val="50000"/>
                  </a:schemeClr>
                </a:solidFill>
              </a:rPr>
              <a:t>Sobre el canal telefónico desde el GSC se invitó a diligenciar la herramienta de calificación (menú del PBX transferencia de llamada al código 9998). Se evidencia que para los ciudadanos no es relevante adelantar la encuesta por este medio. No se obtuvieron encuestas por este canal.</a:t>
            </a:r>
            <a:endParaRPr lang="es-CO" sz="1800" dirty="0">
              <a:solidFill>
                <a:schemeClr val="tx1">
                  <a:lumMod val="50000"/>
                </a:schemeClr>
              </a:solidFill>
            </a:endParaRPr>
          </a:p>
        </p:txBody>
      </p:sp>
    </p:spTree>
    <p:extLst>
      <p:ext uri="{BB962C8B-B14F-4D97-AF65-F5344CB8AC3E}">
        <p14:creationId xmlns:p14="http://schemas.microsoft.com/office/powerpoint/2010/main" val="218139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1959430"/>
          </a:xfrm>
        </p:spPr>
        <p:txBody>
          <a:bodyPr>
            <a:normAutofit fontScale="90000"/>
          </a:bodyPr>
          <a:lstStyle/>
          <a:p>
            <a:pPr algn="ctr"/>
            <a:r>
              <a:rPr lang="es-CO" sz="3600" b="1" dirty="0">
                <a:solidFill>
                  <a:schemeClr val="accent5">
                    <a:lumMod val="50000"/>
                  </a:schemeClr>
                </a:solidFill>
                <a:latin typeface="+mn-lt"/>
              </a:rPr>
              <a:t>Análisis</a:t>
            </a:r>
            <a:r>
              <a:rPr lang="es-CO" sz="3600" b="1" dirty="0">
                <a:solidFill>
                  <a:schemeClr val="bg1"/>
                </a:solidFill>
                <a:latin typeface="+mn-lt"/>
              </a:rPr>
              <a:t> </a:t>
            </a:r>
            <a:r>
              <a:rPr lang="es-CO" sz="3600" b="1" dirty="0">
                <a:solidFill>
                  <a:schemeClr val="accent5">
                    <a:lumMod val="50000"/>
                  </a:schemeClr>
                </a:solidFill>
                <a:latin typeface="+mn-lt"/>
              </a:rPr>
              <a:t>de resultados 2º semestre 2025</a:t>
            </a: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831849" y="1018598"/>
            <a:ext cx="10515600" cy="4801314"/>
          </a:xfrm>
          <a:prstGeom prst="rect">
            <a:avLst/>
          </a:prstGeom>
          <a:noFill/>
        </p:spPr>
        <p:txBody>
          <a:bodyPr wrap="square" rtlCol="0">
            <a:spAutoFit/>
          </a:bodyPr>
          <a:lstStyle/>
          <a:p>
            <a:pPr marL="285750" indent="-285750" algn="just">
              <a:buFont typeface="Wingdings" charset="2"/>
              <a:buChar char="²"/>
            </a:pPr>
            <a:r>
              <a:rPr lang="es-ES" sz="1800" dirty="0">
                <a:solidFill>
                  <a:schemeClr val="tx1">
                    <a:lumMod val="50000"/>
                  </a:schemeClr>
                </a:solidFill>
              </a:rPr>
              <a:t>Respecto al canal presencial (atendido en primer nivel por el Grupo de Servicio al Ciudadano - GSC y el segundo nivel atendido por la Subdirección de Control y Fiscalización de Sustancias Químicas y Estupefacientes - SCFSQE),  y el canal de servicio postal o correspondencia (atendido por el Grupo de Gestión Documental - GGD en el Punto de Atención al Ciudadano de la Entidad); este canal estuvo habilitado por todo el semestre y los ciudadanos que se acercan a las ventanillas de atención realizan la respectiva calificación de percepción y satisfacción del servicio, para el semestre rendido se obtuvo 102 encuestas diligenciadas por el canal presencial</a:t>
            </a:r>
            <a:r>
              <a:rPr lang="es-ES" dirty="0">
                <a:solidFill>
                  <a:schemeClr val="tx1">
                    <a:lumMod val="50000"/>
                  </a:schemeClr>
                </a:solidFill>
              </a:rPr>
              <a:t> </a:t>
            </a:r>
            <a:r>
              <a:rPr lang="es-ES" sz="1800" dirty="0">
                <a:solidFill>
                  <a:schemeClr val="tx1">
                    <a:lumMod val="50000"/>
                  </a:schemeClr>
                </a:solidFill>
              </a:rPr>
              <a:t>y </a:t>
            </a:r>
            <a:r>
              <a:rPr lang="es-ES" dirty="0">
                <a:solidFill>
                  <a:schemeClr val="tx1">
                    <a:lumMod val="50000"/>
                  </a:schemeClr>
                </a:solidFill>
              </a:rPr>
              <a:t>31</a:t>
            </a:r>
            <a:r>
              <a:rPr lang="es-ES" sz="1800" dirty="0">
                <a:solidFill>
                  <a:schemeClr val="tx1">
                    <a:lumMod val="50000"/>
                  </a:schemeClr>
                </a:solidFill>
              </a:rPr>
              <a:t> encuestas diligenciadas por el canal postal o correspondencia. </a:t>
            </a:r>
          </a:p>
          <a:p>
            <a:pPr algn="just"/>
            <a:endParaRPr lang="es-CO" sz="1800" dirty="0">
              <a:solidFill>
                <a:schemeClr val="tx1">
                  <a:lumMod val="50000"/>
                </a:schemeClr>
              </a:solidFill>
            </a:endParaRPr>
          </a:p>
          <a:p>
            <a:pPr marL="285750" indent="-285750" algn="just">
              <a:buFont typeface="Wingdings" charset="2"/>
              <a:buChar char="²"/>
            </a:pPr>
            <a:r>
              <a:rPr lang="es-CO" sz="1800" dirty="0">
                <a:solidFill>
                  <a:schemeClr val="tx1">
                    <a:lumMod val="50000"/>
                  </a:schemeClr>
                </a:solidFill>
              </a:rPr>
              <a:t>Los ciudadanos atienden la invitación que se realiza por correo electrónico sobre diligenciar la encuesta de percepción ciudadana habilitada en la página web en el link </a:t>
            </a:r>
            <a:r>
              <a:rPr lang="es-CO" sz="1800" dirty="0">
                <a:solidFill>
                  <a:schemeClr val="tx1">
                    <a:lumMod val="50000"/>
                  </a:schemeClr>
                </a:solidFill>
                <a:hlinkClick r:id="rId2"/>
              </a:rPr>
              <a:t>https://www.minjusticia.gov.co/servicio-al-ciudadano/encuesta-de-percepci%C3%B3n-sobre-pqrd</a:t>
            </a:r>
            <a:endParaRPr lang="es-CO" sz="1800" dirty="0">
              <a:solidFill>
                <a:schemeClr val="tx1">
                  <a:lumMod val="50000"/>
                </a:schemeClr>
              </a:solidFill>
            </a:endParaRPr>
          </a:p>
          <a:p>
            <a:pPr marL="285750" indent="-285750" algn="just">
              <a:buFont typeface="Wingdings" charset="2"/>
              <a:buChar char="²"/>
            </a:pPr>
            <a:endParaRPr lang="es-CO" sz="1800" dirty="0">
              <a:solidFill>
                <a:schemeClr val="tx1">
                  <a:lumMod val="50000"/>
                </a:schemeClr>
              </a:solidFill>
            </a:endParaRPr>
          </a:p>
          <a:p>
            <a:pPr marL="285750" indent="-285750" algn="just">
              <a:buFont typeface="Wingdings" charset="2"/>
              <a:buChar char="²"/>
            </a:pPr>
            <a:r>
              <a:rPr lang="es-CO" sz="1800" dirty="0">
                <a:solidFill>
                  <a:schemeClr val="tx1">
                    <a:lumMod val="50000"/>
                  </a:schemeClr>
                </a:solidFill>
              </a:rPr>
              <a:t>La percepción de los ciudadanos hacia los servicios que presta el Ministerio de Justicia y del Derecho, se mantuvo favorablemente en este periodo reportado, lo cuál indica que los esfuerzos y estrategias adelantadas en mejora del servicio han sido efectivas.</a:t>
            </a:r>
          </a:p>
          <a:p>
            <a:pPr marL="285750" indent="-285750" algn="just">
              <a:buFont typeface="Wingdings" charset="2"/>
              <a:buChar char="²"/>
            </a:pPr>
            <a:endParaRPr lang="es-CO" sz="1800" dirty="0">
              <a:solidFill>
                <a:schemeClr val="tx1">
                  <a:lumMod val="50000"/>
                </a:schemeClr>
              </a:solidFill>
            </a:endParaRPr>
          </a:p>
        </p:txBody>
      </p:sp>
    </p:spTree>
    <p:extLst>
      <p:ext uri="{BB962C8B-B14F-4D97-AF65-F5344CB8AC3E}">
        <p14:creationId xmlns:p14="http://schemas.microsoft.com/office/powerpoint/2010/main" val="334735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1959430"/>
          </a:xfrm>
        </p:spPr>
        <p:txBody>
          <a:bodyPr>
            <a:normAutofit fontScale="90000"/>
          </a:bodyPr>
          <a:lstStyle/>
          <a:p>
            <a:pPr algn="ctr"/>
            <a:r>
              <a:rPr kumimoji="0" lang="es-CO" sz="3600" b="1" i="0" u="none" strike="noStrike" kern="1200" cap="none" spc="0" normalizeH="0" baseline="0" noProof="0" dirty="0">
                <a:ln>
                  <a:noFill/>
                </a:ln>
                <a:solidFill>
                  <a:srgbClr val="5B9BD5">
                    <a:lumMod val="50000"/>
                  </a:srgbClr>
                </a:solidFill>
                <a:effectLst/>
                <a:uLnTx/>
                <a:uFillTx/>
                <a:latin typeface="Helvetica"/>
                <a:ea typeface="+mj-ea"/>
                <a:cs typeface="+mj-cs"/>
              </a:rPr>
              <a:t>Resultados mensuales del indicador global</a:t>
            </a:r>
            <a:br>
              <a:rPr kumimoji="0" lang="es-CO" sz="3200" b="1" i="0" u="none" strike="noStrike" kern="1200" cap="none" spc="0" normalizeH="0" baseline="0" noProof="0" dirty="0">
                <a:ln>
                  <a:noFill/>
                </a:ln>
                <a:solidFill>
                  <a:srgbClr val="5B9BD5">
                    <a:lumMod val="50000"/>
                  </a:srgbClr>
                </a:solidFill>
                <a:effectLst/>
                <a:uLnTx/>
                <a:uFillTx/>
                <a:latin typeface="Helvetica"/>
                <a:ea typeface="+mj-ea"/>
                <a:cs typeface="+mj-cs"/>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838200" y="4608121"/>
            <a:ext cx="10515600" cy="2031325"/>
          </a:xfrm>
          <a:prstGeom prst="rect">
            <a:avLst/>
          </a:prstGeom>
          <a:noFill/>
        </p:spPr>
        <p:txBody>
          <a:bodyPr wrap="square" rtlCol="0">
            <a:spAutoFit/>
          </a:bodyPr>
          <a:lstStyle/>
          <a:p>
            <a:pPr algn="just"/>
            <a:r>
              <a:rPr lang="es-CO" sz="1800" dirty="0">
                <a:solidFill>
                  <a:schemeClr val="tx1">
                    <a:lumMod val="50000"/>
                  </a:schemeClr>
                </a:solidFill>
              </a:rPr>
              <a:t>Durante el periodo rendido, el indicador se mantuvo favorablemente</a:t>
            </a:r>
            <a:r>
              <a:rPr lang="es-CO" sz="1800" dirty="0">
                <a:solidFill>
                  <a:schemeClr val="tx1"/>
                </a:solidFill>
              </a:rPr>
              <a:t>, lo cual se debió a que los canales de atención estuvieron habilitados todo el semestre. Adicionalmente, desde el GSC se realiza el seguimiento a la calidad y respuestas oportunas de las PQRDSF, remitiendo a las dependencias los resultados de la encuesta de percepción ciudadana </a:t>
            </a:r>
            <a:r>
              <a:rPr lang="es-CO" sz="1800" dirty="0">
                <a:solidFill>
                  <a:schemeClr val="tx1">
                    <a:lumMod val="50000"/>
                  </a:schemeClr>
                </a:solidFill>
              </a:rPr>
              <a:t>de los casos que presentan baja calificación en la atención brindada por el </a:t>
            </a:r>
            <a:r>
              <a:rPr lang="es-CO" sz="1800" dirty="0" err="1">
                <a:solidFill>
                  <a:schemeClr val="tx1">
                    <a:lumMod val="50000"/>
                  </a:schemeClr>
                </a:solidFill>
              </a:rPr>
              <a:t>Minjusticia</a:t>
            </a:r>
            <a:r>
              <a:rPr lang="es-CO" sz="1800" dirty="0">
                <a:solidFill>
                  <a:schemeClr val="tx1">
                    <a:lumMod val="50000"/>
                  </a:schemeClr>
                </a:solidFill>
              </a:rPr>
              <a:t>, con el fin de adelantar las medidas necesarias para corregir las causas que impidieron dar respuesta a los ciudadanos.</a:t>
            </a:r>
          </a:p>
          <a:p>
            <a:pPr marL="285750" indent="-285750" algn="just">
              <a:buFont typeface="Wingdings" charset="2"/>
              <a:buChar char="²"/>
            </a:pPr>
            <a:endParaRPr lang="es-CO" sz="1800" dirty="0">
              <a:solidFill>
                <a:schemeClr val="tx1">
                  <a:lumMod val="50000"/>
                </a:schemeClr>
              </a:solidFill>
            </a:endParaRPr>
          </a:p>
        </p:txBody>
      </p:sp>
      <p:sp>
        <p:nvSpPr>
          <p:cNvPr id="5" name="CuadroTexto 4">
            <a:extLst>
              <a:ext uri="{FF2B5EF4-FFF2-40B4-BE49-F238E27FC236}">
                <a16:creationId xmlns:a16="http://schemas.microsoft.com/office/drawing/2014/main" id="{2B2B7608-AB7F-AF3C-F750-B9D4D9D3CA99}"/>
              </a:ext>
            </a:extLst>
          </p:cNvPr>
          <p:cNvSpPr txBox="1"/>
          <p:nvPr/>
        </p:nvSpPr>
        <p:spPr>
          <a:xfrm>
            <a:off x="1109584" y="2388637"/>
            <a:ext cx="3235371" cy="1200329"/>
          </a:xfrm>
          <a:prstGeom prst="rect">
            <a:avLst/>
          </a:prstGeom>
          <a:noFill/>
        </p:spPr>
        <p:txBody>
          <a:bodyPr wrap="square">
            <a:spAutoFit/>
          </a:bodyPr>
          <a:lstStyle/>
          <a:p>
            <a:r>
              <a:rPr lang="es-CO" sz="1800" b="1" dirty="0">
                <a:solidFill>
                  <a:srgbClr val="1F4E79"/>
                </a:solidFill>
                <a:latin typeface="Gadugi" panose="020B0502040204020203" pitchFamily="34" charset="0"/>
              </a:rPr>
              <a:t>Índice de satisfacción global</a:t>
            </a:r>
            <a:br>
              <a:rPr lang="es-CO" sz="1800" b="1" dirty="0">
                <a:solidFill>
                  <a:srgbClr val="1F4E79"/>
                </a:solidFill>
                <a:latin typeface="Gadugi" panose="020B0502040204020203" pitchFamily="34" charset="0"/>
              </a:rPr>
            </a:br>
            <a:r>
              <a:rPr lang="es-CO" sz="1800" b="1" dirty="0">
                <a:solidFill>
                  <a:srgbClr val="1F4E79"/>
                </a:solidFill>
                <a:latin typeface="Gadugi" panose="020B0502040204020203" pitchFamily="34" charset="0"/>
              </a:rPr>
              <a:t>“Todos los canales” </a:t>
            </a:r>
            <a:br>
              <a:rPr lang="es-CO" sz="1800" b="1" dirty="0">
                <a:solidFill>
                  <a:srgbClr val="1F4E79"/>
                </a:solidFill>
                <a:latin typeface="Gadugi" panose="020B0502040204020203" pitchFamily="34" charset="0"/>
              </a:rPr>
            </a:br>
            <a:r>
              <a:rPr lang="es-CO" sz="1800" b="1" dirty="0">
                <a:solidFill>
                  <a:srgbClr val="1F4E79"/>
                </a:solidFill>
                <a:latin typeface="Gadugi" panose="020B0502040204020203" pitchFamily="34" charset="0"/>
              </a:rPr>
              <a:t>Comportamiento por mes – 2do semestre 2025</a:t>
            </a:r>
          </a:p>
        </p:txBody>
      </p:sp>
      <p:sp>
        <p:nvSpPr>
          <p:cNvPr id="10" name="CuadroTexto 9">
            <a:extLst>
              <a:ext uri="{FF2B5EF4-FFF2-40B4-BE49-F238E27FC236}">
                <a16:creationId xmlns:a16="http://schemas.microsoft.com/office/drawing/2014/main" id="{BFF30EEB-0ED2-C743-4749-76F2FF7B2188}"/>
              </a:ext>
            </a:extLst>
          </p:cNvPr>
          <p:cNvSpPr txBox="1"/>
          <p:nvPr/>
        </p:nvSpPr>
        <p:spPr>
          <a:xfrm>
            <a:off x="4180112" y="4227248"/>
            <a:ext cx="7492481" cy="577081"/>
          </a:xfrm>
          <a:prstGeom prst="rect">
            <a:avLst/>
          </a:prstGeom>
          <a:noFill/>
        </p:spPr>
        <p:txBody>
          <a:bodyPr wrap="square">
            <a:spAutoFit/>
          </a:bodyPr>
          <a:lstStyle/>
          <a:p>
            <a:pPr algn="ctr"/>
            <a:r>
              <a:rPr lang="es-ES" sz="1050" dirty="0"/>
              <a:t>Fuente: Encuesta virtual pagina Web Ministerio de Justicia y reporte de calificaciones canal presencia herramienta DIGITURNO  (julio – diciembre 2025)</a:t>
            </a:r>
            <a:endParaRPr lang="es-CO" sz="1050" dirty="0"/>
          </a:p>
          <a:p>
            <a:pPr algn="ctr"/>
            <a:endParaRPr lang="es-CO" sz="1050" dirty="0"/>
          </a:p>
        </p:txBody>
      </p:sp>
      <p:pic>
        <p:nvPicPr>
          <p:cNvPr id="3" name="Imagen 2">
            <a:extLst>
              <a:ext uri="{FF2B5EF4-FFF2-40B4-BE49-F238E27FC236}">
                <a16:creationId xmlns:a16="http://schemas.microsoft.com/office/drawing/2014/main" id="{B3FD61B8-A0B3-6E06-7566-EA7B7F1F3BCC}"/>
              </a:ext>
            </a:extLst>
          </p:cNvPr>
          <p:cNvPicPr>
            <a:picLocks noChangeAspect="1"/>
          </p:cNvPicPr>
          <p:nvPr/>
        </p:nvPicPr>
        <p:blipFill>
          <a:blip r:embed="rId2"/>
          <a:stretch>
            <a:fillRect/>
          </a:stretch>
        </p:blipFill>
        <p:spPr>
          <a:xfrm>
            <a:off x="4344956" y="904951"/>
            <a:ext cx="6618792" cy="3241536"/>
          </a:xfrm>
          <a:prstGeom prst="rect">
            <a:avLst/>
          </a:prstGeom>
        </p:spPr>
      </p:pic>
    </p:spTree>
    <p:extLst>
      <p:ext uri="{BB962C8B-B14F-4D97-AF65-F5344CB8AC3E}">
        <p14:creationId xmlns:p14="http://schemas.microsoft.com/office/powerpoint/2010/main" val="149453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1959430"/>
          </a:xfrm>
        </p:spPr>
        <p:txBody>
          <a:bodyPr>
            <a:normAutofit fontScale="90000"/>
          </a:bodyPr>
          <a:lstStyle/>
          <a:p>
            <a:pPr algn="ctr"/>
            <a:r>
              <a:rPr lang="es-CO" sz="3600" b="1" dirty="0">
                <a:solidFill>
                  <a:schemeClr val="accent5">
                    <a:lumMod val="50000"/>
                  </a:schemeClr>
                </a:solidFill>
                <a:latin typeface="+mn-lt"/>
              </a:rPr>
              <a:t>Recomendaciones para la mejora</a:t>
            </a: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576943" y="1277093"/>
            <a:ext cx="10515600" cy="5078313"/>
          </a:xfrm>
          <a:prstGeom prst="rect">
            <a:avLst/>
          </a:prstGeom>
          <a:noFill/>
        </p:spPr>
        <p:txBody>
          <a:bodyPr wrap="square" rtlCol="0">
            <a:spAutoFit/>
          </a:bodyPr>
          <a:lstStyle/>
          <a:p>
            <a:pPr algn="just"/>
            <a:r>
              <a:rPr lang="es-ES" sz="1800" dirty="0">
                <a:solidFill>
                  <a:schemeClr val="tx1">
                    <a:lumMod val="50000"/>
                  </a:schemeClr>
                </a:solidFill>
              </a:rPr>
              <a:t>Teniendo en cuenta los resultados de la medición, se identifican oportunidades de mejora, tales como:</a:t>
            </a:r>
          </a:p>
          <a:p>
            <a:pPr marL="285750" indent="-285750" algn="just">
              <a:buClr>
                <a:srgbClr val="FEBA16"/>
              </a:buClr>
              <a:buFont typeface="Wingdings" charset="2"/>
              <a:buChar char="²"/>
            </a:pPr>
            <a:r>
              <a:rPr lang="es-ES" sz="1800" dirty="0">
                <a:solidFill>
                  <a:schemeClr val="tx1">
                    <a:lumMod val="50000"/>
                  </a:schemeClr>
                </a:solidFill>
              </a:rPr>
              <a:t>Realizar seguimiento detallado a los radicados sobre los cuales la ciudadanía solicito mayor monitoreo por insatisfacción.</a:t>
            </a:r>
          </a:p>
          <a:p>
            <a:pPr marL="285750" indent="-285750" algn="just">
              <a:buClr>
                <a:srgbClr val="FEBA16"/>
              </a:buClr>
              <a:buFont typeface="Wingdings" charset="2"/>
              <a:buChar char="²"/>
            </a:pPr>
            <a:r>
              <a:rPr lang="es-ES" sz="1800" dirty="0">
                <a:solidFill>
                  <a:schemeClr val="tx1">
                    <a:lumMod val="50000"/>
                  </a:schemeClr>
                </a:solidFill>
              </a:rPr>
              <a:t>Continuar actualizando la información dirigida a los ciudadanos en el Sitio Web y articular con la Dirección de Tecnología e información en </a:t>
            </a:r>
            <a:r>
              <a:rPr lang="es-ES" dirty="0">
                <a:solidFill>
                  <a:schemeClr val="tx1">
                    <a:lumMod val="50000"/>
                  </a:schemeClr>
                </a:solidFill>
              </a:rPr>
              <a:t>Justicia - </a:t>
            </a:r>
            <a:r>
              <a:rPr lang="es-ES" sz="1800" dirty="0">
                <a:solidFill>
                  <a:schemeClr val="tx1">
                    <a:lumMod val="50000"/>
                  </a:schemeClr>
                </a:solidFill>
              </a:rPr>
              <a:t>DTIJ para que se realicen recomendaciones de cumplimiento del esquema de publicación a las dependencias.</a:t>
            </a:r>
          </a:p>
          <a:p>
            <a:pPr marL="285750" indent="-285750" algn="just">
              <a:buClr>
                <a:srgbClr val="FEBA16"/>
              </a:buClr>
              <a:buFont typeface="Wingdings" charset="2"/>
              <a:buChar char="²"/>
            </a:pPr>
            <a:r>
              <a:rPr lang="es-ES" sz="1800" dirty="0">
                <a:solidFill>
                  <a:schemeClr val="tx1">
                    <a:lumMod val="50000"/>
                  </a:schemeClr>
                </a:solidFill>
              </a:rPr>
              <a:t>Socializar los resultados de la medición en los informes trimestrales de PQRDSF para conocimiento de las dependencias, dando recomendaciones para la mejora de la oportunidad, claridad y pertinencia de las respuestas que emiten.</a:t>
            </a:r>
          </a:p>
          <a:p>
            <a:pPr marL="285750" indent="-285750" algn="just">
              <a:buClr>
                <a:srgbClr val="FEBA16"/>
              </a:buClr>
              <a:buFont typeface="Wingdings" charset="2"/>
              <a:buChar char="²"/>
            </a:pPr>
            <a:r>
              <a:rPr lang="es-ES" sz="1800" dirty="0">
                <a:solidFill>
                  <a:schemeClr val="tx1">
                    <a:lumMod val="50000"/>
                  </a:schemeClr>
                </a:solidFill>
              </a:rPr>
              <a:t>Socializar los resultados del indicador y del presente informe a los enlaces de PQRDSF para retroalimentación a sus dependencias, haciendo énfasis en la baja calificación y en los radicados sobre los que la ciudadanía señaló solicitar especial seguimiento.</a:t>
            </a:r>
          </a:p>
          <a:p>
            <a:pPr marL="285750" indent="-285750" algn="just">
              <a:buClr>
                <a:srgbClr val="FEBA16"/>
              </a:buClr>
              <a:buFont typeface="Wingdings" charset="2"/>
              <a:buChar char="²"/>
            </a:pPr>
            <a:r>
              <a:rPr lang="es-ES" sz="1800" dirty="0">
                <a:solidFill>
                  <a:schemeClr val="tx1">
                    <a:lumMod val="50000"/>
                  </a:schemeClr>
                </a:solidFill>
              </a:rPr>
              <a:t>Promover por parte de los servidores del Grupo de Servicio al Ciudadano - GSC y otras dependencias que atienden el canal telefónico para trámites y servicios de la Entidad, la invitación a diligenciar la encuesta de percepción código de transferencia de llamada 9998, con el fin de aumentar la muestra.</a:t>
            </a:r>
            <a:endParaRPr lang="es-CO" sz="1800" dirty="0">
              <a:solidFill>
                <a:schemeClr val="tx1">
                  <a:lumMod val="50000"/>
                </a:schemeClr>
              </a:solidFill>
            </a:endParaRPr>
          </a:p>
          <a:p>
            <a:pPr marL="285750" indent="-285750" algn="just">
              <a:buFont typeface="Wingdings" charset="2"/>
              <a:buChar char="²"/>
            </a:pPr>
            <a:endParaRPr lang="es-CO" sz="1800" dirty="0">
              <a:solidFill>
                <a:schemeClr val="tx1">
                  <a:lumMod val="50000"/>
                </a:schemeClr>
              </a:solidFill>
            </a:endParaRPr>
          </a:p>
        </p:txBody>
      </p:sp>
    </p:spTree>
    <p:extLst>
      <p:ext uri="{BB962C8B-B14F-4D97-AF65-F5344CB8AC3E}">
        <p14:creationId xmlns:p14="http://schemas.microsoft.com/office/powerpoint/2010/main" val="57381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1418252"/>
            <a:ext cx="4987082" cy="4833257"/>
          </a:xfrm>
        </p:spPr>
        <p:txBody>
          <a:bodyPr>
            <a:normAutofit/>
          </a:bodyPr>
          <a:lstStyle/>
          <a:p>
            <a:pPr algn="ctr"/>
            <a:r>
              <a:rPr lang="es-CO" sz="3200" b="1" dirty="0">
                <a:solidFill>
                  <a:schemeClr val="accent5">
                    <a:lumMod val="50000"/>
                  </a:schemeClr>
                </a:solidFill>
                <a:latin typeface="+mj-lt"/>
                <a:ea typeface="+mj-ea"/>
                <a:cs typeface="+mj-cs"/>
              </a:rPr>
              <a:t>Resultados desagregados</a:t>
            </a:r>
            <a:br>
              <a:rPr lang="es-CO" sz="3200" b="1" dirty="0">
                <a:solidFill>
                  <a:schemeClr val="accent5">
                    <a:lumMod val="50000"/>
                  </a:schemeClr>
                </a:solidFill>
                <a:latin typeface="+mj-lt"/>
                <a:ea typeface="+mj-ea"/>
                <a:cs typeface="+mj-cs"/>
              </a:rPr>
            </a:br>
            <a:r>
              <a:rPr lang="es-CO" sz="3200" b="1" dirty="0">
                <a:solidFill>
                  <a:schemeClr val="accent5">
                    <a:lumMod val="50000"/>
                  </a:schemeClr>
                </a:solidFill>
                <a:latin typeface="+mj-lt"/>
                <a:ea typeface="+mj-ea"/>
                <a:cs typeface="+mj-cs"/>
              </a:rPr>
              <a:t>2do semestre 2025</a:t>
            </a:r>
            <a:br>
              <a:rPr lang="es-CO" sz="3200" b="1" dirty="0">
                <a:solidFill>
                  <a:schemeClr val="accent5">
                    <a:lumMod val="50000"/>
                  </a:schemeClr>
                </a:solidFill>
                <a:latin typeface="+mj-lt"/>
              </a:rPr>
            </a:br>
            <a:br>
              <a:rPr lang="es-CO" sz="3200" b="1" dirty="0">
                <a:solidFill>
                  <a:schemeClr val="accent5">
                    <a:lumMod val="50000"/>
                  </a:schemeClr>
                </a:solidFill>
                <a:latin typeface="+mj-lt"/>
              </a:rPr>
            </a:br>
            <a:r>
              <a:rPr lang="es-CO" sz="3200" b="1" dirty="0">
                <a:solidFill>
                  <a:schemeClr val="accent5">
                    <a:lumMod val="50000"/>
                  </a:schemeClr>
                </a:solidFill>
                <a:latin typeface="+mj-lt"/>
                <a:ea typeface="+mj-ea"/>
                <a:cs typeface="+mj-cs"/>
              </a:rPr>
              <a:t> </a:t>
            </a: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pic>
        <p:nvPicPr>
          <p:cNvPr id="3" name="Imagen 2">
            <a:extLst>
              <a:ext uri="{FF2B5EF4-FFF2-40B4-BE49-F238E27FC236}">
                <a16:creationId xmlns:a16="http://schemas.microsoft.com/office/drawing/2014/main" id="{F6B85F91-5345-69DF-0D4E-07A34320E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141" y="1418253"/>
            <a:ext cx="5745827" cy="3966483"/>
          </a:xfrm>
          <a:prstGeom prst="rect">
            <a:avLst/>
          </a:prstGeom>
        </p:spPr>
      </p:pic>
    </p:spTree>
    <p:extLst>
      <p:ext uri="{BB962C8B-B14F-4D97-AF65-F5344CB8AC3E}">
        <p14:creationId xmlns:p14="http://schemas.microsoft.com/office/powerpoint/2010/main" val="243895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707923" y="531499"/>
            <a:ext cx="10652810" cy="2804259"/>
          </a:xfrm>
        </p:spPr>
        <p:txBody>
          <a:bodyPr>
            <a:normAutofit/>
          </a:bodyPr>
          <a:lstStyle/>
          <a:p>
            <a:pPr algn="ct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7" name="CuadroTexto 6">
            <a:extLst>
              <a:ext uri="{FF2B5EF4-FFF2-40B4-BE49-F238E27FC236}">
                <a16:creationId xmlns:a16="http://schemas.microsoft.com/office/drawing/2014/main" id="{54139D70-FEF9-99BE-6753-F6AC6B285C37}"/>
              </a:ext>
            </a:extLst>
          </p:cNvPr>
          <p:cNvSpPr txBox="1"/>
          <p:nvPr/>
        </p:nvSpPr>
        <p:spPr>
          <a:xfrm>
            <a:off x="831267" y="1185481"/>
            <a:ext cx="10797314" cy="461665"/>
          </a:xfrm>
          <a:prstGeom prst="rect">
            <a:avLst/>
          </a:prstGeom>
          <a:noFill/>
        </p:spPr>
        <p:txBody>
          <a:bodyPr wrap="square">
            <a:spAutoFit/>
          </a:bodyPr>
          <a:lstStyle/>
          <a:p>
            <a:pPr algn="ctr"/>
            <a:r>
              <a:rPr lang="es-ES" sz="2400" b="1" dirty="0">
                <a:solidFill>
                  <a:srgbClr val="002060"/>
                </a:solidFill>
                <a:latin typeface="Gadugi" panose="020B0502040204020203" pitchFamily="34" charset="0"/>
              </a:rPr>
              <a:t>En </a:t>
            </a:r>
            <a:r>
              <a:rPr lang="es-ES" sz="2000" b="1" dirty="0">
                <a:solidFill>
                  <a:srgbClr val="002060"/>
                </a:solidFill>
                <a:latin typeface="Gadugi" panose="020B0502040204020203" pitchFamily="34" charset="0"/>
              </a:rPr>
              <a:t>general</a:t>
            </a:r>
            <a:r>
              <a:rPr lang="es-ES" sz="2400" b="1" dirty="0">
                <a:solidFill>
                  <a:srgbClr val="002060"/>
                </a:solidFill>
                <a:latin typeface="Gadugi" panose="020B0502040204020203" pitchFamily="34" charset="0"/>
              </a:rPr>
              <a:t> frente a la atención brindada por el </a:t>
            </a:r>
            <a:r>
              <a:rPr lang="es-ES" sz="2400" b="1" dirty="0" err="1">
                <a:solidFill>
                  <a:srgbClr val="002060"/>
                </a:solidFill>
                <a:latin typeface="Gadugi" panose="020B0502040204020203" pitchFamily="34" charset="0"/>
              </a:rPr>
              <a:t>MiniJusticia</a:t>
            </a:r>
            <a:r>
              <a:rPr lang="es-ES" sz="2400" b="1" dirty="0">
                <a:solidFill>
                  <a:srgbClr val="002060"/>
                </a:solidFill>
                <a:latin typeface="Gadugi" panose="020B0502040204020203" pitchFamily="34" charset="0"/>
              </a:rPr>
              <a:t> usted se siente:</a:t>
            </a:r>
          </a:p>
        </p:txBody>
      </p:sp>
      <p:sp>
        <p:nvSpPr>
          <p:cNvPr id="17" name="CuadroTexto 16">
            <a:extLst>
              <a:ext uri="{FF2B5EF4-FFF2-40B4-BE49-F238E27FC236}">
                <a16:creationId xmlns:a16="http://schemas.microsoft.com/office/drawing/2014/main" id="{5569E2D0-736C-D0E1-9952-442D5A2145F4}"/>
              </a:ext>
            </a:extLst>
          </p:cNvPr>
          <p:cNvSpPr txBox="1"/>
          <p:nvPr/>
        </p:nvSpPr>
        <p:spPr>
          <a:xfrm>
            <a:off x="8488998" y="3522242"/>
            <a:ext cx="2752413" cy="923330"/>
          </a:xfrm>
          <a:prstGeom prst="rect">
            <a:avLst/>
          </a:prstGeom>
          <a:noFill/>
        </p:spPr>
        <p:txBody>
          <a:bodyPr wrap="square">
            <a:spAutoFit/>
          </a:bodyPr>
          <a:lstStyle/>
          <a:p>
            <a:pPr algn="ctr"/>
            <a:r>
              <a:rPr lang="es-ES" b="1" dirty="0">
                <a:solidFill>
                  <a:srgbClr val="002060"/>
                </a:solidFill>
              </a:rPr>
              <a:t>Índice de satisfacción II semestre 2025 </a:t>
            </a:r>
          </a:p>
          <a:p>
            <a:pPr algn="ctr"/>
            <a:r>
              <a:rPr lang="es-ES" b="1" dirty="0">
                <a:solidFill>
                  <a:srgbClr val="002060"/>
                </a:solidFill>
              </a:rPr>
              <a:t> 82,37%</a:t>
            </a:r>
          </a:p>
        </p:txBody>
      </p:sp>
      <p:sp>
        <p:nvSpPr>
          <p:cNvPr id="19" name="CuadroTexto 18">
            <a:extLst>
              <a:ext uri="{FF2B5EF4-FFF2-40B4-BE49-F238E27FC236}">
                <a16:creationId xmlns:a16="http://schemas.microsoft.com/office/drawing/2014/main" id="{263E1149-B04D-B383-1DC3-173C5E11E6B6}"/>
              </a:ext>
            </a:extLst>
          </p:cNvPr>
          <p:cNvSpPr txBox="1"/>
          <p:nvPr/>
        </p:nvSpPr>
        <p:spPr>
          <a:xfrm>
            <a:off x="8369677" y="4498971"/>
            <a:ext cx="2991056" cy="369332"/>
          </a:xfrm>
          <a:prstGeom prst="rect">
            <a:avLst/>
          </a:prstGeom>
          <a:noFill/>
        </p:spPr>
        <p:txBody>
          <a:bodyPr wrap="square">
            <a:spAutoFit/>
          </a:bodyPr>
          <a:lstStyle/>
          <a:p>
            <a:r>
              <a:rPr lang="es-ES" b="1" i="1" u="sng" dirty="0"/>
              <a:t>Muestra:</a:t>
            </a:r>
            <a:r>
              <a:rPr lang="es-ES" dirty="0"/>
              <a:t> 1.458</a:t>
            </a:r>
            <a:r>
              <a:rPr lang="es-ES" i="1" dirty="0"/>
              <a:t> respuestas</a:t>
            </a:r>
          </a:p>
        </p:txBody>
      </p:sp>
      <p:sp>
        <p:nvSpPr>
          <p:cNvPr id="21" name="CuadroTexto 20">
            <a:extLst>
              <a:ext uri="{FF2B5EF4-FFF2-40B4-BE49-F238E27FC236}">
                <a16:creationId xmlns:a16="http://schemas.microsoft.com/office/drawing/2014/main" id="{FC9EC568-BBAF-06FD-3280-B41DF05A487B}"/>
              </a:ext>
            </a:extLst>
          </p:cNvPr>
          <p:cNvSpPr txBox="1"/>
          <p:nvPr/>
        </p:nvSpPr>
        <p:spPr>
          <a:xfrm>
            <a:off x="1743943" y="5577320"/>
            <a:ext cx="6475619" cy="253916"/>
          </a:xfrm>
          <a:prstGeom prst="rect">
            <a:avLst/>
          </a:prstGeom>
          <a:noFill/>
        </p:spPr>
        <p:txBody>
          <a:bodyPr wrap="square">
            <a:spAutoFit/>
          </a:bodyPr>
          <a:lstStyle/>
          <a:p>
            <a:pPr algn="ctr"/>
            <a:r>
              <a:rPr lang="es-ES" sz="1050" dirty="0"/>
              <a:t>Fuente: Encuesta virtual pagina Web Ministerio de Justicia (julio a diciembre 2025)</a:t>
            </a:r>
            <a:endParaRPr lang="es-CO" sz="1050" dirty="0"/>
          </a:p>
        </p:txBody>
      </p:sp>
      <p:pic>
        <p:nvPicPr>
          <p:cNvPr id="5" name="Imagen 4">
            <a:extLst>
              <a:ext uri="{FF2B5EF4-FFF2-40B4-BE49-F238E27FC236}">
                <a16:creationId xmlns:a16="http://schemas.microsoft.com/office/drawing/2014/main" id="{6F672D0A-54B0-200F-D014-E67C59BD549B}"/>
              </a:ext>
            </a:extLst>
          </p:cNvPr>
          <p:cNvPicPr>
            <a:picLocks noChangeAspect="1"/>
          </p:cNvPicPr>
          <p:nvPr/>
        </p:nvPicPr>
        <p:blipFill>
          <a:blip r:embed="rId2"/>
          <a:stretch>
            <a:fillRect/>
          </a:stretch>
        </p:blipFill>
        <p:spPr>
          <a:xfrm>
            <a:off x="2164119" y="1997920"/>
            <a:ext cx="5480779" cy="3468925"/>
          </a:xfrm>
          <a:prstGeom prst="rect">
            <a:avLst/>
          </a:prstGeom>
        </p:spPr>
      </p:pic>
    </p:spTree>
    <p:extLst>
      <p:ext uri="{BB962C8B-B14F-4D97-AF65-F5344CB8AC3E}">
        <p14:creationId xmlns:p14="http://schemas.microsoft.com/office/powerpoint/2010/main" val="4916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31267" y="587941"/>
            <a:ext cx="10529466" cy="3489537"/>
          </a:xfrm>
        </p:spPr>
        <p:txBody>
          <a:bodyPr>
            <a:normAutofit fontScale="90000"/>
          </a:bodyPr>
          <a:lstStyle/>
          <a:p>
            <a:r>
              <a:rPr lang="es-CO" sz="3100" b="1" dirty="0">
                <a:solidFill>
                  <a:srgbClr val="002060"/>
                </a:solidFill>
                <a:latin typeface="+mj-lt"/>
              </a:rPr>
              <a:t>Caracterización ciudadanos atendidos 1º semestre 2025</a:t>
            </a:r>
            <a:br>
              <a:rPr lang="es-CO" sz="3200" b="1" dirty="0">
                <a:solidFill>
                  <a:srgbClr val="002060"/>
                </a:solidFill>
                <a:latin typeface="Gadugi" panose="020B0502040204020203" pitchFamily="34" charset="0"/>
              </a:rPr>
            </a:b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10" name="CuadroTexto 9">
            <a:extLst>
              <a:ext uri="{FF2B5EF4-FFF2-40B4-BE49-F238E27FC236}">
                <a16:creationId xmlns:a16="http://schemas.microsoft.com/office/drawing/2014/main" id="{4085BD3B-2276-28CC-4D1C-CD7E192CF918}"/>
              </a:ext>
            </a:extLst>
          </p:cNvPr>
          <p:cNvSpPr txBox="1"/>
          <p:nvPr/>
        </p:nvSpPr>
        <p:spPr>
          <a:xfrm>
            <a:off x="1340463" y="1685404"/>
            <a:ext cx="4193349" cy="1107996"/>
          </a:xfrm>
          <a:prstGeom prst="rect">
            <a:avLst/>
          </a:prstGeom>
          <a:noFill/>
        </p:spPr>
        <p:txBody>
          <a:bodyPr wrap="square">
            <a:spAutoFit/>
          </a:bodyPr>
          <a:lstStyle/>
          <a:p>
            <a:pPr algn="ctr"/>
            <a:r>
              <a:rPr lang="es-ES" sz="2400" b="1" dirty="0">
                <a:solidFill>
                  <a:srgbClr val="002060"/>
                </a:solidFill>
                <a:latin typeface="Gadugi" panose="020B0502040204020203" pitchFamily="34" charset="0"/>
              </a:rPr>
              <a:t>¿Usted acudió al </a:t>
            </a:r>
            <a:r>
              <a:rPr lang="es-ES" sz="2400" b="1" dirty="0" err="1">
                <a:solidFill>
                  <a:srgbClr val="002060"/>
                </a:solidFill>
                <a:latin typeface="Gadugi" panose="020B0502040204020203" pitchFamily="34" charset="0"/>
              </a:rPr>
              <a:t>Minjusticia</a:t>
            </a:r>
            <a:r>
              <a:rPr lang="es-ES" sz="2400" b="1" dirty="0">
                <a:solidFill>
                  <a:srgbClr val="002060"/>
                </a:solidFill>
                <a:latin typeface="Gadugi" panose="020B0502040204020203" pitchFamily="34" charset="0"/>
              </a:rPr>
              <a:t> para?</a:t>
            </a:r>
            <a:endParaRPr lang="es-CO" sz="2400" b="1" dirty="0">
              <a:solidFill>
                <a:srgbClr val="002060"/>
              </a:solidFill>
              <a:latin typeface="Gadugi" panose="020B0502040204020203" pitchFamily="34" charset="0"/>
            </a:endParaRPr>
          </a:p>
          <a:p>
            <a:endParaRPr lang="es-CO" sz="1800" dirty="0">
              <a:solidFill>
                <a:srgbClr val="002060"/>
              </a:solidFill>
            </a:endParaRPr>
          </a:p>
        </p:txBody>
      </p:sp>
      <p:sp>
        <p:nvSpPr>
          <p:cNvPr id="19" name="CuadroTexto 18">
            <a:extLst>
              <a:ext uri="{FF2B5EF4-FFF2-40B4-BE49-F238E27FC236}">
                <a16:creationId xmlns:a16="http://schemas.microsoft.com/office/drawing/2014/main" id="{263E1149-B04D-B383-1DC3-173C5E11E6B6}"/>
              </a:ext>
            </a:extLst>
          </p:cNvPr>
          <p:cNvSpPr txBox="1"/>
          <p:nvPr/>
        </p:nvSpPr>
        <p:spPr>
          <a:xfrm>
            <a:off x="7725839" y="5283043"/>
            <a:ext cx="2991056" cy="369332"/>
          </a:xfrm>
          <a:prstGeom prst="rect">
            <a:avLst/>
          </a:prstGeom>
          <a:noFill/>
        </p:spPr>
        <p:txBody>
          <a:bodyPr wrap="square">
            <a:spAutoFit/>
          </a:bodyPr>
          <a:lstStyle/>
          <a:p>
            <a:r>
              <a:rPr lang="es-ES" b="1" i="1" u="sng" dirty="0"/>
              <a:t>Muestra: </a:t>
            </a:r>
            <a:r>
              <a:rPr lang="es-ES" i="1" dirty="0"/>
              <a:t>1.458 respuestas</a:t>
            </a:r>
          </a:p>
        </p:txBody>
      </p:sp>
      <p:pic>
        <p:nvPicPr>
          <p:cNvPr id="7" name="Imagen 6">
            <a:extLst>
              <a:ext uri="{FF2B5EF4-FFF2-40B4-BE49-F238E27FC236}">
                <a16:creationId xmlns:a16="http://schemas.microsoft.com/office/drawing/2014/main" id="{5597A244-8A77-C222-21E7-A57B0F95F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640" y="2019613"/>
            <a:ext cx="3720987" cy="3133638"/>
          </a:xfrm>
          <a:prstGeom prst="rect">
            <a:avLst/>
          </a:prstGeom>
        </p:spPr>
      </p:pic>
      <p:sp>
        <p:nvSpPr>
          <p:cNvPr id="12" name="CuadroTexto 11">
            <a:extLst>
              <a:ext uri="{FF2B5EF4-FFF2-40B4-BE49-F238E27FC236}">
                <a16:creationId xmlns:a16="http://schemas.microsoft.com/office/drawing/2014/main" id="{D66FBB2D-E2C1-B0DF-1E10-E8D4584C57E3}"/>
              </a:ext>
            </a:extLst>
          </p:cNvPr>
          <p:cNvSpPr txBox="1"/>
          <p:nvPr/>
        </p:nvSpPr>
        <p:spPr>
          <a:xfrm>
            <a:off x="622819" y="5513875"/>
            <a:ext cx="6097554" cy="276999"/>
          </a:xfrm>
          <a:prstGeom prst="rect">
            <a:avLst/>
          </a:prstGeom>
          <a:noFill/>
        </p:spPr>
        <p:txBody>
          <a:bodyPr wrap="square">
            <a:spAutoFit/>
          </a:bodyPr>
          <a:lstStyle/>
          <a:p>
            <a:pPr algn="ctr"/>
            <a:r>
              <a:rPr lang="es-ES" sz="1200" dirty="0"/>
              <a:t>Fuente: Encuesta virtual pagina Web Ministerio de Justicia (julio a diciembre 2025)</a:t>
            </a:r>
            <a:endParaRPr lang="es-CO" sz="1200" dirty="0"/>
          </a:p>
        </p:txBody>
      </p:sp>
      <p:pic>
        <p:nvPicPr>
          <p:cNvPr id="5" name="Imagen 4">
            <a:extLst>
              <a:ext uri="{FF2B5EF4-FFF2-40B4-BE49-F238E27FC236}">
                <a16:creationId xmlns:a16="http://schemas.microsoft.com/office/drawing/2014/main" id="{DBDCCD70-507E-193A-0B4C-2AF26AD30743}"/>
              </a:ext>
            </a:extLst>
          </p:cNvPr>
          <p:cNvPicPr>
            <a:picLocks noChangeAspect="1"/>
          </p:cNvPicPr>
          <p:nvPr/>
        </p:nvPicPr>
        <p:blipFill>
          <a:blip r:embed="rId3"/>
          <a:stretch>
            <a:fillRect/>
          </a:stretch>
        </p:blipFill>
        <p:spPr>
          <a:xfrm>
            <a:off x="831267" y="2621121"/>
            <a:ext cx="6309907" cy="2737341"/>
          </a:xfrm>
          <a:prstGeom prst="rect">
            <a:avLst/>
          </a:prstGeom>
        </p:spPr>
      </p:pic>
    </p:spTree>
    <p:extLst>
      <p:ext uri="{BB962C8B-B14F-4D97-AF65-F5344CB8AC3E}">
        <p14:creationId xmlns:p14="http://schemas.microsoft.com/office/powerpoint/2010/main" val="255335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1432992" y="2570711"/>
            <a:ext cx="8560904" cy="746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r>
              <a:rPr lang="es-ES" sz="3600" b="1" dirty="0">
                <a:solidFill>
                  <a:schemeClr val="bg1"/>
                </a:solidFill>
                <a:latin typeface="Gujarati Sangam MN"/>
                <a:cs typeface="Gujarati Sangam MN"/>
              </a:rPr>
              <a:t>Medición percepción ciudadana de la atención y caracterización de los peticionarios</a:t>
            </a:r>
            <a:endParaRPr lang="es-CO" sz="3600" b="1" dirty="0">
              <a:solidFill>
                <a:schemeClr val="bg1"/>
              </a:solidFill>
            </a:endParaRPr>
          </a:p>
        </p:txBody>
      </p:sp>
      <p:sp>
        <p:nvSpPr>
          <p:cNvPr id="4" name="CuadroTexto 3">
            <a:extLst>
              <a:ext uri="{FF2B5EF4-FFF2-40B4-BE49-F238E27FC236}">
                <a16:creationId xmlns:a16="http://schemas.microsoft.com/office/drawing/2014/main" id="{FDA223F6-2AEB-D3CD-AF44-2422E313C5BB}"/>
              </a:ext>
            </a:extLst>
          </p:cNvPr>
          <p:cNvSpPr txBox="1"/>
          <p:nvPr/>
        </p:nvSpPr>
        <p:spPr>
          <a:xfrm>
            <a:off x="4176134" y="4667520"/>
            <a:ext cx="3615798" cy="1077218"/>
          </a:xfrm>
          <a:prstGeom prst="rect">
            <a:avLst/>
          </a:prstGeom>
          <a:noFill/>
        </p:spPr>
        <p:txBody>
          <a:bodyPr wrap="none" rtlCol="0">
            <a:spAutoFit/>
          </a:bodyPr>
          <a:lstStyle/>
          <a:p>
            <a:pPr algn="ctr"/>
            <a:r>
              <a:rPr lang="es-CO" sz="2800" b="1" dirty="0">
                <a:solidFill>
                  <a:schemeClr val="bg1"/>
                </a:solidFill>
                <a:latin typeface="Gujarati Sangam MN"/>
                <a:cs typeface="Gujarati Sangam MN"/>
              </a:rPr>
              <a:t>2º semestre 2025</a:t>
            </a:r>
          </a:p>
          <a:p>
            <a:pPr algn="ctr"/>
            <a:r>
              <a:rPr lang="es-CO" sz="1800" b="1" dirty="0">
                <a:solidFill>
                  <a:schemeClr val="bg1"/>
                </a:solidFill>
                <a:latin typeface="Gujarati Sangam MN"/>
                <a:cs typeface="Gujarati Sangam MN"/>
              </a:rPr>
              <a:t>Ministerio de Justicia y del Derecho </a:t>
            </a:r>
          </a:p>
          <a:p>
            <a:endParaRPr lang="es-ES" dirty="0"/>
          </a:p>
        </p:txBody>
      </p:sp>
      <p:sp>
        <p:nvSpPr>
          <p:cNvPr id="5" name="CuadroTexto 4">
            <a:extLst>
              <a:ext uri="{FF2B5EF4-FFF2-40B4-BE49-F238E27FC236}">
                <a16:creationId xmlns:a16="http://schemas.microsoft.com/office/drawing/2014/main" id="{1C5E455B-E40A-7811-E2C2-2F897FB6CBEA}"/>
              </a:ext>
            </a:extLst>
          </p:cNvPr>
          <p:cNvSpPr txBox="1"/>
          <p:nvPr/>
        </p:nvSpPr>
        <p:spPr>
          <a:xfrm>
            <a:off x="4255001" y="5467739"/>
            <a:ext cx="3458063" cy="553998"/>
          </a:xfrm>
          <a:prstGeom prst="rect">
            <a:avLst/>
          </a:prstGeom>
          <a:noFill/>
        </p:spPr>
        <p:txBody>
          <a:bodyPr wrap="none" rtlCol="0">
            <a:spAutoFit/>
          </a:bodyPr>
          <a:lstStyle/>
          <a:p>
            <a:r>
              <a:rPr lang="es-CO" sz="1200" i="1" dirty="0">
                <a:solidFill>
                  <a:schemeClr val="bg1"/>
                </a:solidFill>
                <a:latin typeface="Calibri" panose="020F0502020204030204" pitchFamily="34" charset="0"/>
              </a:rPr>
              <a:t>Secretaría General – Grupo de Servicio al Ciudadano </a:t>
            </a:r>
            <a:endParaRPr lang="es-CO" sz="1200" i="1" dirty="0">
              <a:solidFill>
                <a:schemeClr val="bg1"/>
              </a:solidFill>
            </a:endParaRPr>
          </a:p>
          <a:p>
            <a:endParaRPr lang="es-ES" dirty="0"/>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B9497-AC51-B7ED-FA2C-504EDE36624C}"/>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ADB2CDE4-6C40-2E10-6CB7-B89605F41220}"/>
              </a:ext>
            </a:extLst>
          </p:cNvPr>
          <p:cNvSpPr>
            <a:spLocks noGrp="1"/>
          </p:cNvSpPr>
          <p:nvPr>
            <p:ph type="title"/>
          </p:nvPr>
        </p:nvSpPr>
        <p:spPr>
          <a:xfrm>
            <a:off x="831267" y="587941"/>
            <a:ext cx="10529466" cy="3489537"/>
          </a:xfrm>
        </p:spPr>
        <p:txBody>
          <a:bodyPr>
            <a:normAutofit fontScale="90000"/>
          </a:bodyPr>
          <a:lstStyle/>
          <a:p>
            <a:br>
              <a:rPr lang="es-CO" sz="3200" b="1" dirty="0">
                <a:solidFill>
                  <a:srgbClr val="002060"/>
                </a:solidFill>
                <a:latin typeface="Gadugi" panose="020B0502040204020203" pitchFamily="34" charset="0"/>
              </a:rPr>
            </a:br>
            <a:br>
              <a:rPr lang="es-ES" sz="3200" b="1" dirty="0">
                <a:solidFill>
                  <a:schemeClr val="accent5">
                    <a:lumMod val="50000"/>
                  </a:schemeClr>
                </a:solidFill>
                <a:latin typeface="+mj-lt"/>
                <a:ea typeface="+mj-ea"/>
                <a:cs typeface="+mj-cs"/>
              </a:rPr>
            </a:br>
            <a:br>
              <a:rPr lang="es-CO" sz="3600" b="1" dirty="0">
                <a:solidFill>
                  <a:schemeClr val="accent5">
                    <a:lumMod val="50000"/>
                  </a:schemeClr>
                </a:solidFill>
                <a:latin typeface="+mj-lt"/>
                <a:ea typeface="+mj-ea"/>
                <a:cs typeface="+mj-cs"/>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101E601B-011A-F573-39F9-A1DE100D5F0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10" name="CuadroTexto 9">
            <a:extLst>
              <a:ext uri="{FF2B5EF4-FFF2-40B4-BE49-F238E27FC236}">
                <a16:creationId xmlns:a16="http://schemas.microsoft.com/office/drawing/2014/main" id="{1FE3A35E-6493-FC6F-3F08-BC5E2F4E11A4}"/>
              </a:ext>
            </a:extLst>
          </p:cNvPr>
          <p:cNvSpPr txBox="1"/>
          <p:nvPr/>
        </p:nvSpPr>
        <p:spPr>
          <a:xfrm>
            <a:off x="622819" y="1513125"/>
            <a:ext cx="6576291" cy="984885"/>
          </a:xfrm>
          <a:prstGeom prst="rect">
            <a:avLst/>
          </a:prstGeom>
          <a:noFill/>
        </p:spPr>
        <p:txBody>
          <a:bodyPr wrap="square">
            <a:spAutoFit/>
          </a:bodyPr>
          <a:lstStyle/>
          <a:p>
            <a:pPr algn="ctr"/>
            <a:r>
              <a:rPr lang="es-ES" sz="2000" b="1" dirty="0">
                <a:solidFill>
                  <a:srgbClr val="002060"/>
                </a:solidFill>
                <a:latin typeface="Gadugi" panose="020B0502040204020203" pitchFamily="34" charset="0"/>
              </a:rPr>
              <a:t>¿Cuál fue el canal de atención que utilizó para gestionar su requerimiento?</a:t>
            </a:r>
            <a:endParaRPr lang="es-CO" sz="2000" b="1" dirty="0">
              <a:solidFill>
                <a:srgbClr val="002060"/>
              </a:solidFill>
              <a:latin typeface="Gadugi" panose="020B0502040204020203" pitchFamily="34" charset="0"/>
            </a:endParaRPr>
          </a:p>
          <a:p>
            <a:endParaRPr lang="es-CO" sz="1800" dirty="0">
              <a:solidFill>
                <a:srgbClr val="002060"/>
              </a:solidFill>
            </a:endParaRPr>
          </a:p>
        </p:txBody>
      </p:sp>
      <p:sp>
        <p:nvSpPr>
          <p:cNvPr id="19" name="CuadroTexto 18">
            <a:extLst>
              <a:ext uri="{FF2B5EF4-FFF2-40B4-BE49-F238E27FC236}">
                <a16:creationId xmlns:a16="http://schemas.microsoft.com/office/drawing/2014/main" id="{4EBF6350-EACD-08CC-E9D8-516B05EAD432}"/>
              </a:ext>
            </a:extLst>
          </p:cNvPr>
          <p:cNvSpPr txBox="1"/>
          <p:nvPr/>
        </p:nvSpPr>
        <p:spPr>
          <a:xfrm>
            <a:off x="7725839" y="5283043"/>
            <a:ext cx="2991056" cy="369332"/>
          </a:xfrm>
          <a:prstGeom prst="rect">
            <a:avLst/>
          </a:prstGeom>
          <a:noFill/>
        </p:spPr>
        <p:txBody>
          <a:bodyPr wrap="square">
            <a:spAutoFit/>
          </a:bodyPr>
          <a:lstStyle/>
          <a:p>
            <a:r>
              <a:rPr lang="es-ES" b="1" i="1" u="sng" dirty="0"/>
              <a:t>Muestra: </a:t>
            </a:r>
            <a:r>
              <a:rPr lang="es-ES" i="1" dirty="0"/>
              <a:t>1.458 respuestas</a:t>
            </a:r>
          </a:p>
        </p:txBody>
      </p:sp>
      <p:sp>
        <p:nvSpPr>
          <p:cNvPr id="12" name="CuadroTexto 11">
            <a:extLst>
              <a:ext uri="{FF2B5EF4-FFF2-40B4-BE49-F238E27FC236}">
                <a16:creationId xmlns:a16="http://schemas.microsoft.com/office/drawing/2014/main" id="{6EA98635-8320-F720-4BB5-F8E47FF21719}"/>
              </a:ext>
            </a:extLst>
          </p:cNvPr>
          <p:cNvSpPr txBox="1"/>
          <p:nvPr/>
        </p:nvSpPr>
        <p:spPr>
          <a:xfrm>
            <a:off x="622819" y="5513875"/>
            <a:ext cx="6097554" cy="276999"/>
          </a:xfrm>
          <a:prstGeom prst="rect">
            <a:avLst/>
          </a:prstGeom>
          <a:noFill/>
        </p:spPr>
        <p:txBody>
          <a:bodyPr wrap="square">
            <a:spAutoFit/>
          </a:bodyPr>
          <a:lstStyle/>
          <a:p>
            <a:pPr algn="ctr"/>
            <a:r>
              <a:rPr lang="es-ES" sz="1200" dirty="0"/>
              <a:t>Fuente: Encuesta virtual pagina Web Ministerio de Justicia (julio a diciembre 2025)</a:t>
            </a:r>
            <a:endParaRPr lang="es-CO" sz="1200" dirty="0"/>
          </a:p>
        </p:txBody>
      </p:sp>
      <p:graphicFrame>
        <p:nvGraphicFramePr>
          <p:cNvPr id="2" name="Gráfico 1">
            <a:extLst>
              <a:ext uri="{FF2B5EF4-FFF2-40B4-BE49-F238E27FC236}">
                <a16:creationId xmlns:a16="http://schemas.microsoft.com/office/drawing/2014/main" id="{DB81EF52-3361-00F0-B1DA-372C2F8328E4}"/>
              </a:ext>
            </a:extLst>
          </p:cNvPr>
          <p:cNvGraphicFramePr>
            <a:graphicFrameLocks/>
          </p:cNvGraphicFramePr>
          <p:nvPr>
            <p:extLst>
              <p:ext uri="{D42A27DB-BD31-4B8C-83A1-F6EECF244321}">
                <p14:modId xmlns:p14="http://schemas.microsoft.com/office/powerpoint/2010/main" val="2554161943"/>
              </p:ext>
            </p:extLst>
          </p:nvPr>
        </p:nvGraphicFramePr>
        <p:xfrm>
          <a:off x="1153909" y="2342597"/>
          <a:ext cx="5690236" cy="3015865"/>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descr="Imagen que contiene Diagrama&#10;&#10;El contenido generado por IA puede ser incorrecto.">
            <a:extLst>
              <a:ext uri="{FF2B5EF4-FFF2-40B4-BE49-F238E27FC236}">
                <a16:creationId xmlns:a16="http://schemas.microsoft.com/office/drawing/2014/main" id="{68399D54-AD1D-DF65-DF27-5FE135126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787" y="2696131"/>
            <a:ext cx="3997072" cy="2099545"/>
          </a:xfrm>
          <a:prstGeom prst="rect">
            <a:avLst/>
          </a:prstGeom>
        </p:spPr>
      </p:pic>
    </p:spTree>
    <p:extLst>
      <p:ext uri="{BB962C8B-B14F-4D97-AF65-F5344CB8AC3E}">
        <p14:creationId xmlns:p14="http://schemas.microsoft.com/office/powerpoint/2010/main" val="156863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1432992" y="2570711"/>
            <a:ext cx="8560904" cy="746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8800" b="1" i="0" u="none" strike="noStrike" kern="1200" cap="none" spc="0" normalizeH="0" baseline="0" noProof="0" dirty="0">
                <a:ln>
                  <a:noFill/>
                </a:ln>
                <a:solidFill>
                  <a:prstClr val="white"/>
                </a:solidFill>
                <a:effectLst/>
                <a:uLnTx/>
                <a:uFillTx/>
                <a:latin typeface="Verdana" panose="020B0604030504040204" pitchFamily="34" charset="0"/>
                <a:ea typeface="+mj-ea"/>
                <a:cs typeface="+mj-cs"/>
              </a:rPr>
              <a:t>04.</a:t>
            </a:r>
          </a:p>
        </p:txBody>
      </p:sp>
      <p:sp>
        <p:nvSpPr>
          <p:cNvPr id="4" name="CuadroTexto 3">
            <a:extLst>
              <a:ext uri="{FF2B5EF4-FFF2-40B4-BE49-F238E27FC236}">
                <a16:creationId xmlns:a16="http://schemas.microsoft.com/office/drawing/2014/main" id="{FDA223F6-2AEB-D3CD-AF44-2422E313C5BB}"/>
              </a:ext>
            </a:extLst>
          </p:cNvPr>
          <p:cNvSpPr txBox="1"/>
          <p:nvPr/>
        </p:nvSpPr>
        <p:spPr>
          <a:xfrm>
            <a:off x="2834545" y="3429000"/>
            <a:ext cx="6653537" cy="1926681"/>
          </a:xfrm>
          <a:prstGeom prst="rect">
            <a:avLst/>
          </a:prstGeom>
          <a:noFill/>
        </p:spPr>
        <p:txBody>
          <a:bodyPr wrap="square" rtlCol="0">
            <a:spAutoFit/>
          </a:bodyPr>
          <a:lstStyle/>
          <a:p>
            <a:pPr algn="l">
              <a:lnSpc>
                <a:spcPct val="115000"/>
              </a:lnSpc>
              <a:spcBef>
                <a:spcPts val="0"/>
              </a:spcBef>
              <a:buSzPts val="1400"/>
            </a:pPr>
            <a:r>
              <a:rPr lang="es-CO" sz="4400" dirty="0">
                <a:solidFill>
                  <a:srgbClr val="FFFFFF"/>
                </a:solidFill>
                <a:latin typeface="+mj-lt"/>
                <a:ea typeface="Work Sans Medium"/>
                <a:cs typeface="Work Sans Medium"/>
                <a:sym typeface="Work Sans Light"/>
              </a:rPr>
              <a:t>Conclusiones y recomendaciones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FFFFFF"/>
                </a:solidFill>
                <a:effectLst/>
                <a:uLnTx/>
                <a:uFillTx/>
                <a:latin typeface="Work Sans Light"/>
                <a:ea typeface="Work Sans Light"/>
                <a:cs typeface="Work Sans Light"/>
                <a:sym typeface="Work Sans Light"/>
              </a:rPr>
              <a:t>	</a:t>
            </a:r>
            <a:endParaRPr kumimoji="0" lang="es-ES" sz="18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160108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2481944"/>
          </a:xfrm>
        </p:spPr>
        <p:txBody>
          <a:bodyPr>
            <a:normAutofit fontScale="90000"/>
          </a:bodyPr>
          <a:lstStyle/>
          <a:p>
            <a:pPr algn="ctr"/>
            <a:r>
              <a:rPr lang="es-CO" sz="3600" b="1" dirty="0">
                <a:solidFill>
                  <a:srgbClr val="002060"/>
                </a:solidFill>
                <a:latin typeface="+mj-lt"/>
              </a:rPr>
              <a:t>Conclusiones</a:t>
            </a:r>
            <a:br>
              <a:rPr lang="es-CO" sz="3600" b="1" dirty="0">
                <a:solidFill>
                  <a:srgbClr val="002060"/>
                </a:solidFill>
                <a:latin typeface="Gadugi" panose="020B0502040204020203" pitchFamily="34" charset="0"/>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1E7E6E93-0665-24EB-9CC9-79CDEF7388E3}"/>
              </a:ext>
            </a:extLst>
          </p:cNvPr>
          <p:cNvSpPr txBox="1"/>
          <p:nvPr/>
        </p:nvSpPr>
        <p:spPr>
          <a:xfrm>
            <a:off x="604652" y="990766"/>
            <a:ext cx="10515600" cy="5078313"/>
          </a:xfrm>
          <a:prstGeom prst="rect">
            <a:avLst/>
          </a:prstGeom>
          <a:noFill/>
        </p:spPr>
        <p:txBody>
          <a:bodyPr wrap="square" rtlCol="0">
            <a:spAutoFit/>
          </a:bodyPr>
          <a:lstStyle/>
          <a:p>
            <a:pPr marL="285750" indent="-285750" algn="just">
              <a:buFont typeface="Wingdings" panose="05000000000000000000" pitchFamily="2" charset="2"/>
              <a:buChar char="Ø"/>
            </a:pPr>
            <a:r>
              <a:rPr lang="es-ES" sz="1800" b="0" dirty="0">
                <a:solidFill>
                  <a:srgbClr val="000000"/>
                </a:solidFill>
                <a:latin typeface="+mn-lt"/>
                <a:cs typeface="Arial" panose="020B0604020202020204" pitchFamily="34" charset="0"/>
              </a:rPr>
              <a:t>La medición de la percepción de los ciudadanos frente a la atención recibida, en el 2do semestre de la vigencia 2025, se ubica en un rango porcentual “s</a:t>
            </a:r>
            <a:r>
              <a:rPr lang="es-ES" dirty="0">
                <a:solidFill>
                  <a:srgbClr val="000000"/>
                </a:solidFill>
                <a:cs typeface="Arial" panose="020B0604020202020204" pitchFamily="34" charset="0"/>
              </a:rPr>
              <a:t>atisfactorio</a:t>
            </a:r>
            <a:r>
              <a:rPr lang="es-ES" sz="1800" b="0" dirty="0">
                <a:solidFill>
                  <a:srgbClr val="000000"/>
                </a:solidFill>
                <a:latin typeface="+mn-lt"/>
                <a:cs typeface="Arial" panose="020B0604020202020204" pitchFamily="34" charset="0"/>
              </a:rPr>
              <a:t>”, </a:t>
            </a:r>
            <a:r>
              <a:rPr lang="es-ES" dirty="0">
                <a:solidFill>
                  <a:srgbClr val="000000"/>
                </a:solidFill>
                <a:cs typeface="Arial" panose="020B0604020202020204" pitchFamily="34" charset="0"/>
              </a:rPr>
              <a:t>con 82,37% </a:t>
            </a:r>
            <a:r>
              <a:rPr lang="es-ES" sz="1800" b="0" dirty="0">
                <a:solidFill>
                  <a:srgbClr val="000000"/>
                </a:solidFill>
                <a:latin typeface="+mn-lt"/>
                <a:cs typeface="Arial" panose="020B0604020202020204" pitchFamily="34" charset="0"/>
              </a:rPr>
              <a:t>de satisfacción y conformidad de la ciudadanía  sobre 100% de las calificaciones realizadas.</a:t>
            </a:r>
          </a:p>
          <a:p>
            <a:pPr marL="285750" indent="-285750" algn="just">
              <a:buFont typeface="Wingdings" panose="05000000000000000000" pitchFamily="2" charset="2"/>
              <a:buChar char="Ø"/>
            </a:pPr>
            <a:endParaRPr lang="es-ES" sz="1800" b="0" dirty="0">
              <a:solidFill>
                <a:srgbClr val="000000"/>
              </a:solidFill>
              <a:latin typeface="+mn-lt"/>
              <a:cs typeface="Arial" panose="020B0604020202020204" pitchFamily="34" charset="0"/>
            </a:endParaRPr>
          </a:p>
          <a:p>
            <a:pPr marL="285750" lvl="0" indent="-285750" algn="just">
              <a:buFont typeface="Wingdings" panose="05000000000000000000" pitchFamily="2" charset="2"/>
              <a:buChar char="Ø"/>
            </a:pPr>
            <a:r>
              <a:rPr lang="es-CO" sz="1800" b="0" dirty="0">
                <a:solidFill>
                  <a:srgbClr val="000000"/>
                </a:solidFill>
                <a:latin typeface="+mn-lt"/>
                <a:cs typeface="Arial" panose="020B0604020202020204" pitchFamily="34" charset="0"/>
              </a:rPr>
              <a:t>El índice de satisfacción de la atención por </a:t>
            </a:r>
            <a:r>
              <a:rPr lang="es-CO" dirty="0">
                <a:solidFill>
                  <a:srgbClr val="000000"/>
                </a:solidFill>
                <a:cs typeface="Arial" panose="020B0604020202020204" pitchFamily="34" charset="0"/>
              </a:rPr>
              <a:t>las encuestas v</a:t>
            </a:r>
            <a:r>
              <a:rPr lang="es-CO" sz="1800" b="0" dirty="0">
                <a:solidFill>
                  <a:srgbClr val="000000"/>
                </a:solidFill>
                <a:latin typeface="+mn-lt"/>
                <a:cs typeface="Arial" panose="020B0604020202020204" pitchFamily="34" charset="0"/>
              </a:rPr>
              <a:t>irtual y presencial, fue la principal fuente de información que aplicó para la medición. Respecto al canal de servicio postal y de correspondencia, la ciudadanía fortaleció la participación diligenciando la encuesta dispuesta por la Entidad.</a:t>
            </a:r>
          </a:p>
          <a:p>
            <a:pPr marL="285750" lvl="0" indent="-285750" algn="just">
              <a:buFont typeface="Wingdings" panose="05000000000000000000" pitchFamily="2" charset="2"/>
              <a:buChar char="Ø"/>
            </a:pPr>
            <a:endParaRPr lang="es-ES" dirty="0">
              <a:solidFill>
                <a:srgbClr val="000000"/>
              </a:solidFill>
              <a:cs typeface="Arial" panose="020B0604020202020204" pitchFamily="34" charset="0"/>
            </a:endParaRPr>
          </a:p>
          <a:p>
            <a:pPr marL="285750" indent="-285750" algn="just">
              <a:buFont typeface="Wingdings" panose="05000000000000000000" pitchFamily="2" charset="2"/>
              <a:buChar char="Ø"/>
            </a:pPr>
            <a:r>
              <a:rPr lang="es-ES" sz="1800" b="0" dirty="0">
                <a:solidFill>
                  <a:srgbClr val="000000"/>
                </a:solidFill>
                <a:latin typeface="+mn-lt"/>
                <a:cs typeface="Arial" panose="020B0604020202020204" pitchFamily="34" charset="0"/>
              </a:rPr>
              <a:t>Se debe promover en las dependencias que atienden trámites y servicios la encuesta de percepción ciudadana a través del canal telefónico.</a:t>
            </a:r>
            <a:r>
              <a:rPr lang="es-ES" dirty="0"/>
              <a:t> Es importante continuar implementando acciones de fortalecimiento del canal virtual de atención al ciudadano para atender a la nueva dinámica nacional y aportar a la transformación digital del país.</a:t>
            </a:r>
            <a:endParaRPr lang="es-ES" dirty="0">
              <a:solidFill>
                <a:srgbClr val="000000"/>
              </a:solidFill>
              <a:cs typeface="Arial" panose="020B0604020202020204" pitchFamily="34" charset="0"/>
            </a:endParaRPr>
          </a:p>
          <a:p>
            <a:pPr marL="285750" lvl="0" indent="-285750" algn="just">
              <a:buFont typeface="Wingdings" panose="05000000000000000000" pitchFamily="2" charset="2"/>
              <a:buChar char="Ø"/>
            </a:pPr>
            <a:endParaRPr lang="es-ES" dirty="0">
              <a:solidFill>
                <a:srgbClr val="000000"/>
              </a:solidFill>
              <a:cs typeface="Arial" panose="020B0604020202020204" pitchFamily="34" charset="0"/>
            </a:endParaRPr>
          </a:p>
          <a:p>
            <a:pPr marL="285750" indent="-285750" algn="just">
              <a:buFont typeface="Wingdings" panose="05000000000000000000" pitchFamily="2" charset="2"/>
              <a:buChar char="Ø"/>
            </a:pPr>
            <a:r>
              <a:rPr lang="es-ES" sz="1800" b="0" dirty="0">
                <a:solidFill>
                  <a:srgbClr val="000000"/>
                </a:solidFill>
                <a:latin typeface="+mn-lt"/>
                <a:cs typeface="Arial" panose="020B0604020202020204" pitchFamily="34" charset="0"/>
              </a:rPr>
              <a:t>Durante el periodo de medición los 4 canales de atención estuvieron habilitados sin interrupciones. Cabe señalar que </a:t>
            </a:r>
            <a:r>
              <a:rPr lang="es-CO" dirty="0">
                <a:solidFill>
                  <a:schemeClr val="tx1">
                    <a:lumMod val="50000"/>
                  </a:schemeClr>
                </a:solidFill>
              </a:rPr>
              <a:t>las herramientas de medición son de diligenciamiento autónomo por parte de los ciudadanos.</a:t>
            </a:r>
          </a:p>
          <a:p>
            <a:pPr marL="285750" indent="-285750" algn="just">
              <a:buFont typeface="Wingdings" charset="2"/>
              <a:buChar char="²"/>
            </a:pPr>
            <a:endParaRPr lang="es-CO" sz="1800" dirty="0">
              <a:solidFill>
                <a:schemeClr val="tx1">
                  <a:lumMod val="50000"/>
                </a:schemeClr>
              </a:solidFill>
            </a:endParaRPr>
          </a:p>
        </p:txBody>
      </p:sp>
    </p:spTree>
    <p:extLst>
      <p:ext uri="{BB962C8B-B14F-4D97-AF65-F5344CB8AC3E}">
        <p14:creationId xmlns:p14="http://schemas.microsoft.com/office/powerpoint/2010/main" val="30970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F57646-EA27-3E9E-74A2-150438ED8133}"/>
              </a:ext>
            </a:extLst>
          </p:cNvPr>
          <p:cNvSpPr>
            <a:spLocks noGrp="1"/>
          </p:cNvSpPr>
          <p:nvPr>
            <p:ph type="title"/>
          </p:nvPr>
        </p:nvSpPr>
        <p:spPr>
          <a:xfrm>
            <a:off x="844551" y="429207"/>
            <a:ext cx="10528302" cy="2304662"/>
          </a:xfrm>
        </p:spPr>
        <p:txBody>
          <a:bodyPr>
            <a:normAutofit fontScale="90000"/>
          </a:bodyPr>
          <a:lstStyle/>
          <a:p>
            <a:pPr algn="ctr"/>
            <a:r>
              <a:rPr lang="es-CO" sz="3600" b="1" dirty="0">
                <a:solidFill>
                  <a:srgbClr val="002060"/>
                </a:solidFill>
                <a:latin typeface="+mj-lt"/>
              </a:rPr>
              <a:t>Recomendaciones</a:t>
            </a:r>
            <a:br>
              <a:rPr lang="es-CO" sz="3600" b="1" dirty="0">
                <a:solidFill>
                  <a:srgbClr val="002060"/>
                </a:solidFill>
                <a:latin typeface="Gadugi" panose="020B0502040204020203" pitchFamily="34" charset="0"/>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5" name="CuadroTexto 4">
            <a:extLst>
              <a:ext uri="{FF2B5EF4-FFF2-40B4-BE49-F238E27FC236}">
                <a16:creationId xmlns:a16="http://schemas.microsoft.com/office/drawing/2014/main" id="{83CA070A-D71F-96B3-8CBB-9F427270D86E}"/>
              </a:ext>
            </a:extLst>
          </p:cNvPr>
          <p:cNvSpPr txBox="1"/>
          <p:nvPr/>
        </p:nvSpPr>
        <p:spPr>
          <a:xfrm>
            <a:off x="844551" y="1028343"/>
            <a:ext cx="10528302" cy="4801314"/>
          </a:xfrm>
          <a:prstGeom prst="rect">
            <a:avLst/>
          </a:prstGeom>
          <a:noFill/>
        </p:spPr>
        <p:txBody>
          <a:bodyPr wrap="square">
            <a:spAutoFit/>
          </a:bodyPr>
          <a:lstStyle/>
          <a:p>
            <a:pPr marL="285750" indent="-285750" algn="just">
              <a:buFont typeface="Wingdings" panose="05000000000000000000" pitchFamily="2" charset="2"/>
              <a:buChar char="Ø"/>
            </a:pPr>
            <a:r>
              <a:rPr lang="es-ES" dirty="0"/>
              <a:t>Se recomienda continuar realizando campañas de promoción y sensibilización dirigida a los ciudadanos, sobre el uso de los canales de atención.</a:t>
            </a:r>
          </a:p>
          <a:p>
            <a:pPr marL="285750" indent="-285750" algn="just">
              <a:buFont typeface="Wingdings" panose="05000000000000000000" pitchFamily="2" charset="2"/>
              <a:buChar char="Ø"/>
            </a:pPr>
            <a:r>
              <a:rPr lang="es-ES" dirty="0"/>
              <a:t>Seguir aplicando acciones para ampliar la participación en la evaluación de la satisfacción, en aras de contar con datos estadísticos con mayores niveles de confianza y representatividad frente al universo de la población atendida.</a:t>
            </a:r>
          </a:p>
          <a:p>
            <a:pPr marL="285750" indent="-285750" algn="just">
              <a:buFont typeface="Wingdings" panose="05000000000000000000" pitchFamily="2" charset="2"/>
              <a:buChar char="Ø"/>
            </a:pPr>
            <a:r>
              <a:rPr lang="es-ES" dirty="0"/>
              <a:t>Continuar actualizando la información dirigida a los ciudadanos en el Sitio Web, de acuerdo con lo establecido en el instrumento de transparencia “esquema de actualización y publicación” adoptado por la Entidad.</a:t>
            </a:r>
          </a:p>
          <a:p>
            <a:pPr marL="285750" indent="-285750" algn="just">
              <a:buFont typeface="Wingdings" panose="05000000000000000000" pitchFamily="2" charset="2"/>
              <a:buChar char="Ø"/>
            </a:pPr>
            <a:r>
              <a:rPr lang="es-ES" dirty="0"/>
              <a:t>Seguir socializando los resultados de los informes trimestrales de PQRD para conocimiento de las dependencias, dando recomendaciones para la mejora de la claridad y pertinencia de las respuestas que emiten.</a:t>
            </a:r>
          </a:p>
          <a:p>
            <a:pPr marL="285750" indent="-285750" algn="just">
              <a:buFont typeface="Wingdings" panose="05000000000000000000" pitchFamily="2" charset="2"/>
              <a:buChar char="Ø"/>
            </a:pPr>
            <a:r>
              <a:rPr lang="es-ES" dirty="0"/>
              <a:t>Socializar los resultados del indicador y de este informe a los enlaces de PQRD para retroalimentación a sus dependencias, haciendo énfasis en los radicados sobre los que la ciudadanía señaló solicitar especial seguimiento.</a:t>
            </a:r>
          </a:p>
          <a:p>
            <a:pPr marL="285750" indent="-285750" algn="just">
              <a:buFont typeface="Wingdings" panose="05000000000000000000" pitchFamily="2" charset="2"/>
              <a:buChar char="Ø"/>
            </a:pPr>
            <a:r>
              <a:rPr lang="es-ES" dirty="0"/>
              <a:t>Seguir realizando la revisión con las dependencias sobre los casos que presentan baja calificación y radicados sobre los cuales la ciudadanía requirió mayor seguimiento sobre la atención brindada por la Entidad.</a:t>
            </a:r>
          </a:p>
        </p:txBody>
      </p:sp>
    </p:spTree>
    <p:extLst>
      <p:ext uri="{BB962C8B-B14F-4D97-AF65-F5344CB8AC3E}">
        <p14:creationId xmlns:p14="http://schemas.microsoft.com/office/powerpoint/2010/main" val="3105344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3B174-C506-3EB5-BD3E-4426FCAB4E20}"/>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3C9B1816-7557-023B-AA74-D22632733CA2}"/>
              </a:ext>
            </a:extLst>
          </p:cNvPr>
          <p:cNvSpPr>
            <a:spLocks noGrp="1"/>
          </p:cNvSpPr>
          <p:nvPr>
            <p:ph type="title"/>
          </p:nvPr>
        </p:nvSpPr>
        <p:spPr>
          <a:xfrm>
            <a:off x="844551" y="429207"/>
            <a:ext cx="10528302" cy="2304662"/>
          </a:xfrm>
        </p:spPr>
        <p:txBody>
          <a:bodyPr>
            <a:normAutofit fontScale="90000"/>
          </a:bodyPr>
          <a:lstStyle/>
          <a:p>
            <a:pPr algn="ctr"/>
            <a:r>
              <a:rPr lang="es-CO" sz="3600" b="1" dirty="0">
                <a:solidFill>
                  <a:srgbClr val="002060"/>
                </a:solidFill>
                <a:latin typeface="+mj-lt"/>
              </a:rPr>
              <a:t>Recomendaciones</a:t>
            </a:r>
            <a:br>
              <a:rPr lang="es-CO" sz="3600" b="1" dirty="0">
                <a:solidFill>
                  <a:srgbClr val="002060"/>
                </a:solidFill>
                <a:latin typeface="Gadugi" panose="020B0502040204020203" pitchFamily="34" charset="0"/>
              </a:rPr>
            </a:br>
            <a:br>
              <a:rPr lang="es-CO" sz="3200" b="1" dirty="0">
                <a:solidFill>
                  <a:schemeClr val="accent5">
                    <a:lumMod val="50000"/>
                  </a:schemeClr>
                </a:solidFill>
              </a:rPr>
            </a:br>
            <a:br>
              <a:rPr lang="es-CO" sz="6000" b="1" dirty="0">
                <a:solidFill>
                  <a:schemeClr val="accent5">
                    <a:lumMod val="50000"/>
                  </a:schemeClr>
                </a:solidFill>
              </a:rPr>
            </a:br>
            <a:endParaRPr lang="es-CO" dirty="0"/>
          </a:p>
        </p:txBody>
      </p:sp>
      <p:sp>
        <p:nvSpPr>
          <p:cNvPr id="4" name="CuadroTexto 3">
            <a:extLst>
              <a:ext uri="{FF2B5EF4-FFF2-40B4-BE49-F238E27FC236}">
                <a16:creationId xmlns:a16="http://schemas.microsoft.com/office/drawing/2014/main" id="{6282E259-A7AA-0583-8457-6037F6150E8F}"/>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sp>
        <p:nvSpPr>
          <p:cNvPr id="5" name="CuadroTexto 4">
            <a:extLst>
              <a:ext uri="{FF2B5EF4-FFF2-40B4-BE49-F238E27FC236}">
                <a16:creationId xmlns:a16="http://schemas.microsoft.com/office/drawing/2014/main" id="{39099851-AF84-9FEB-CE49-FF59B60697AD}"/>
              </a:ext>
            </a:extLst>
          </p:cNvPr>
          <p:cNvSpPr txBox="1"/>
          <p:nvPr/>
        </p:nvSpPr>
        <p:spPr>
          <a:xfrm>
            <a:off x="844551" y="1028343"/>
            <a:ext cx="10528302" cy="2308324"/>
          </a:xfrm>
          <a:prstGeom prst="rect">
            <a:avLst/>
          </a:prstGeom>
          <a:noFill/>
        </p:spPr>
        <p:txBody>
          <a:bodyPr wrap="square">
            <a:spAutoFit/>
          </a:bodyPr>
          <a:lstStyle/>
          <a:p>
            <a:pPr marL="285750" indent="-285750" algn="just">
              <a:buFont typeface="Wingdings" panose="05000000000000000000" pitchFamily="2" charset="2"/>
              <a:buChar char="Ø"/>
            </a:pPr>
            <a:r>
              <a:rPr lang="es-ES" dirty="0"/>
              <a:t>Socializar los resultados del indicador y de este informe a los enlaces de PQRD para retroalimentación a sus dependencias, haciendo énfasis en los radicados sobre los que la ciudadanía señaló solicitar especial seguimiento.</a:t>
            </a:r>
          </a:p>
          <a:p>
            <a:pPr marL="285750" indent="-285750" algn="just">
              <a:buFont typeface="Wingdings" panose="05000000000000000000" pitchFamily="2" charset="2"/>
              <a:buChar char="Ø"/>
            </a:pPr>
            <a:endParaRPr lang="es-ES" dirty="0"/>
          </a:p>
          <a:p>
            <a:pPr marL="285750" indent="-285750" algn="just">
              <a:buFont typeface="Wingdings" panose="05000000000000000000" pitchFamily="2" charset="2"/>
              <a:buChar char="Ø"/>
            </a:pPr>
            <a:r>
              <a:rPr lang="es-ES" dirty="0"/>
              <a:t>Realizar mesas de trabajo con las dependencias que obtuvieron calificación negativa, especialmente en los casos donde se identifique el radicado u oficio, con el fin de que se efectúe el seguimiento correspondiente con el ciudadano y la retroalimentación necesaria.</a:t>
            </a:r>
          </a:p>
          <a:p>
            <a:pPr algn="just"/>
            <a:endParaRPr lang="es-ES" dirty="0"/>
          </a:p>
        </p:txBody>
      </p:sp>
    </p:spTree>
    <p:extLst>
      <p:ext uri="{BB962C8B-B14F-4D97-AF65-F5344CB8AC3E}">
        <p14:creationId xmlns:p14="http://schemas.microsoft.com/office/powerpoint/2010/main" val="279854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28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1432992" y="2570711"/>
            <a:ext cx="8560904" cy="746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r>
              <a:rPr lang="es-CO" sz="8800" b="1" dirty="0">
                <a:solidFill>
                  <a:schemeClr val="bg1"/>
                </a:solidFill>
              </a:rPr>
              <a:t>01.</a:t>
            </a:r>
          </a:p>
        </p:txBody>
      </p:sp>
      <p:sp>
        <p:nvSpPr>
          <p:cNvPr id="4" name="CuadroTexto 3">
            <a:extLst>
              <a:ext uri="{FF2B5EF4-FFF2-40B4-BE49-F238E27FC236}">
                <a16:creationId xmlns:a16="http://schemas.microsoft.com/office/drawing/2014/main" id="{FDA223F6-2AEB-D3CD-AF44-2422E313C5BB}"/>
              </a:ext>
            </a:extLst>
          </p:cNvPr>
          <p:cNvSpPr txBox="1"/>
          <p:nvPr/>
        </p:nvSpPr>
        <p:spPr>
          <a:xfrm>
            <a:off x="4157007" y="3541096"/>
            <a:ext cx="3877985" cy="830997"/>
          </a:xfrm>
          <a:prstGeom prst="rect">
            <a:avLst/>
          </a:prstGeom>
          <a:noFill/>
        </p:spPr>
        <p:txBody>
          <a:bodyPr wrap="none" rtlCol="0">
            <a:spAutoFit/>
          </a:bodyPr>
          <a:lstStyle/>
          <a:p>
            <a:r>
              <a:rPr lang="es-ES" sz="4800" dirty="0">
                <a:solidFill>
                  <a:srgbClr val="FFFFFF"/>
                </a:solidFill>
                <a:latin typeface="Work Sans Light"/>
                <a:ea typeface="Work Sans Light"/>
                <a:cs typeface="Work Sans Light"/>
                <a:sym typeface="Work Sans Light"/>
              </a:rPr>
              <a:t>Introducción</a:t>
            </a:r>
            <a:r>
              <a:rPr lang="es-CO" sz="1800" dirty="0">
                <a:solidFill>
                  <a:srgbClr val="FFFFFF"/>
                </a:solidFill>
                <a:latin typeface="Work Sans Light"/>
                <a:ea typeface="Work Sans Light"/>
                <a:cs typeface="Work Sans Light"/>
                <a:sym typeface="Work Sans Light"/>
              </a:rPr>
              <a:t>	</a:t>
            </a:r>
            <a:endParaRPr lang="es-ES" dirty="0"/>
          </a:p>
        </p:txBody>
      </p:sp>
    </p:spTree>
    <p:extLst>
      <p:ext uri="{BB962C8B-B14F-4D97-AF65-F5344CB8AC3E}">
        <p14:creationId xmlns:p14="http://schemas.microsoft.com/office/powerpoint/2010/main" val="113320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94DB6C-0FFA-0C13-8F3D-4BF8C1F49F64}"/>
              </a:ext>
            </a:extLst>
          </p:cNvPr>
          <p:cNvSpPr>
            <a:spLocks noGrp="1"/>
          </p:cNvSpPr>
          <p:nvPr>
            <p:ph type="ctrTitle"/>
          </p:nvPr>
        </p:nvSpPr>
        <p:spPr>
          <a:xfrm>
            <a:off x="1524000" y="693155"/>
            <a:ext cx="9144000" cy="837066"/>
          </a:xfrm>
        </p:spPr>
        <p:txBody>
          <a:bodyPr>
            <a:normAutofit/>
          </a:bodyPr>
          <a:lstStyle/>
          <a:p>
            <a:r>
              <a:rPr lang="es-CO" sz="3200" b="1" dirty="0">
                <a:solidFill>
                  <a:schemeClr val="accent3">
                    <a:lumMod val="50000"/>
                  </a:schemeClr>
                </a:solidFill>
                <a:latin typeface="+mj-lt"/>
              </a:rPr>
              <a:t>Intr</a:t>
            </a:r>
            <a:r>
              <a:rPr lang="es-CO" sz="3200" b="1" dirty="0">
                <a:solidFill>
                  <a:schemeClr val="accent3">
                    <a:lumMod val="50000"/>
                  </a:schemeClr>
                </a:solidFill>
                <a:latin typeface="+mj-lt"/>
                <a:ea typeface="Work Sans Light"/>
                <a:cs typeface="Work Sans Light"/>
                <a:sym typeface="Work Sans Light"/>
              </a:rPr>
              <a:t>oducci</a:t>
            </a:r>
            <a:r>
              <a:rPr lang="es-CO" sz="3200" b="1" dirty="0">
                <a:solidFill>
                  <a:schemeClr val="accent3">
                    <a:lumMod val="50000"/>
                  </a:schemeClr>
                </a:solidFill>
                <a:latin typeface="+mj-lt"/>
              </a:rPr>
              <a:t>ón</a:t>
            </a:r>
            <a:endParaRPr lang="es-CO" sz="3200" dirty="0">
              <a:latin typeface="+mj-lt"/>
            </a:endParaRPr>
          </a:p>
        </p:txBody>
      </p:sp>
      <p:sp>
        <p:nvSpPr>
          <p:cNvPr id="3" name="Subtítulo 2">
            <a:extLst>
              <a:ext uri="{FF2B5EF4-FFF2-40B4-BE49-F238E27FC236}">
                <a16:creationId xmlns:a16="http://schemas.microsoft.com/office/drawing/2014/main" id="{628DD7A0-2B2F-EC29-A108-139312FA93D8}"/>
              </a:ext>
            </a:extLst>
          </p:cNvPr>
          <p:cNvSpPr>
            <a:spLocks noGrp="1"/>
          </p:cNvSpPr>
          <p:nvPr>
            <p:ph type="subTitle" idx="1"/>
          </p:nvPr>
        </p:nvSpPr>
        <p:spPr>
          <a:xfrm>
            <a:off x="5952931" y="2080727"/>
            <a:ext cx="4945224" cy="3601616"/>
          </a:xfrm>
        </p:spPr>
        <p:txBody>
          <a:bodyPr>
            <a:normAutofit fontScale="77500" lnSpcReduction="20000"/>
          </a:bodyPr>
          <a:lstStyle/>
          <a:p>
            <a:pPr marL="158750" algn="just"/>
            <a:r>
              <a:rPr lang="es-CO" sz="2100" dirty="0">
                <a:solidFill>
                  <a:schemeClr val="tx1">
                    <a:lumMod val="50000"/>
                  </a:schemeClr>
                </a:solidFill>
                <a:latin typeface="+mn-lt"/>
              </a:rPr>
              <a:t>El Ministerio de Justicia y del Derecho, a través del Grupo de Servicio al Ciudadano, realiza la medición que permite identificar el nivel perceptivo de los ciudadanos, respecto a la atención recibida por los diferentes canales oficiales dispuestos por la Entidad (virtual, presencial, telefónico y de servicio postal o de correspondencia). </a:t>
            </a:r>
          </a:p>
          <a:p>
            <a:pPr marL="158750" algn="just"/>
            <a:endParaRPr lang="es-CO" sz="2100" dirty="0">
              <a:solidFill>
                <a:schemeClr val="tx1">
                  <a:lumMod val="50000"/>
                </a:schemeClr>
              </a:solidFill>
              <a:latin typeface="+mn-lt"/>
            </a:endParaRPr>
          </a:p>
          <a:p>
            <a:pPr marL="158750" algn="just"/>
            <a:r>
              <a:rPr lang="es-CO" sz="2100" dirty="0">
                <a:solidFill>
                  <a:schemeClr val="tx1">
                    <a:lumMod val="50000"/>
                  </a:schemeClr>
                </a:solidFill>
                <a:latin typeface="+mn-lt"/>
              </a:rPr>
              <a:t>Este informe consolida los resultados de la medición realizada en el segundo semestre de la vigencia 2025, el cual incluye estadísticas trimestrales comparativas de acuerdo con el número total de encuestas diligenciadas; así mismo se adelanta un análisis cualitativo, identificando retos y oportunidades de mejora para la Entidad.</a:t>
            </a:r>
          </a:p>
          <a:p>
            <a:endParaRPr lang="es-CO" dirty="0"/>
          </a:p>
        </p:txBody>
      </p:sp>
      <p:pic>
        <p:nvPicPr>
          <p:cNvPr id="8" name="Imagen 7">
            <a:extLst>
              <a:ext uri="{FF2B5EF4-FFF2-40B4-BE49-F238E27FC236}">
                <a16:creationId xmlns:a16="http://schemas.microsoft.com/office/drawing/2014/main" id="{2BF6F675-935B-AF44-F5EF-22F7F6934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76" y="1950097"/>
            <a:ext cx="4945224" cy="3301781"/>
          </a:xfrm>
          <a:prstGeom prst="rect">
            <a:avLst/>
          </a:prstGeom>
        </p:spPr>
      </p:pic>
    </p:spTree>
    <p:extLst>
      <p:ext uri="{BB962C8B-B14F-4D97-AF65-F5344CB8AC3E}">
        <p14:creationId xmlns:p14="http://schemas.microsoft.com/office/powerpoint/2010/main" val="268604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1432992" y="2570711"/>
            <a:ext cx="8560904" cy="746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8800" b="1" i="0" u="none" strike="noStrike" kern="1200" cap="none" spc="0" normalizeH="0" baseline="0" noProof="0" dirty="0">
                <a:ln>
                  <a:noFill/>
                </a:ln>
                <a:solidFill>
                  <a:prstClr val="white"/>
                </a:solidFill>
                <a:effectLst/>
                <a:uLnTx/>
                <a:uFillTx/>
                <a:latin typeface="Verdana" panose="020B0604030504040204" pitchFamily="34" charset="0"/>
                <a:ea typeface="+mj-ea"/>
                <a:cs typeface="+mj-cs"/>
              </a:rPr>
              <a:t>02.</a:t>
            </a:r>
          </a:p>
        </p:txBody>
      </p:sp>
      <p:sp>
        <p:nvSpPr>
          <p:cNvPr id="4" name="CuadroTexto 3">
            <a:extLst>
              <a:ext uri="{FF2B5EF4-FFF2-40B4-BE49-F238E27FC236}">
                <a16:creationId xmlns:a16="http://schemas.microsoft.com/office/drawing/2014/main" id="{FDA223F6-2AEB-D3CD-AF44-2422E313C5BB}"/>
              </a:ext>
            </a:extLst>
          </p:cNvPr>
          <p:cNvSpPr txBox="1"/>
          <p:nvPr/>
        </p:nvSpPr>
        <p:spPr>
          <a:xfrm>
            <a:off x="2769231" y="3802353"/>
            <a:ext cx="6653537" cy="1107996"/>
          </a:xfrm>
          <a:prstGeom prst="rect">
            <a:avLst/>
          </a:prstGeom>
          <a:noFill/>
        </p:spPr>
        <p:txBody>
          <a:bodyPr wrap="square" rtlCol="0">
            <a:spAutoFit/>
          </a:bodyPr>
          <a:lstStyle/>
          <a:p>
            <a:r>
              <a:rPr lang="es-ES" sz="4800" dirty="0">
                <a:solidFill>
                  <a:srgbClr val="FFFFFF"/>
                </a:solidFill>
                <a:latin typeface="Work Sans Light"/>
                <a:ea typeface="Work Sans Light"/>
                <a:cs typeface="Work Sans Light"/>
                <a:sym typeface="Work Sans Light"/>
              </a:rPr>
              <a:t>Metodología aplicada</a:t>
            </a:r>
            <a:endParaRPr lang="es-ES" sz="4800" dirty="0">
              <a:solidFill>
                <a:srgbClr val="FFFFFF"/>
              </a:solidFill>
              <a:latin typeface="Work Sans Medium"/>
              <a:ea typeface="Work Sans Medium"/>
              <a:cs typeface="Work Sans Medium"/>
              <a:sym typeface="Work Sans Mediu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FFFFFF"/>
                </a:solidFill>
                <a:effectLst/>
                <a:uLnTx/>
                <a:uFillTx/>
                <a:latin typeface="Work Sans Light"/>
                <a:ea typeface="Work Sans Light"/>
                <a:cs typeface="Work Sans Light"/>
                <a:sym typeface="Work Sans Light"/>
              </a:rPr>
              <a:t>	</a:t>
            </a:r>
            <a:endParaRPr kumimoji="0" lang="es-ES" sz="18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59531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74F9017-CA03-DD03-7C00-2F7BA237A892}"/>
              </a:ext>
            </a:extLst>
          </p:cNvPr>
          <p:cNvSpPr>
            <a:spLocks noGrp="1"/>
          </p:cNvSpPr>
          <p:nvPr>
            <p:ph type="title"/>
          </p:nvPr>
        </p:nvSpPr>
        <p:spPr>
          <a:xfrm>
            <a:off x="1399592" y="1709739"/>
            <a:ext cx="9806473" cy="856180"/>
          </a:xfrm>
        </p:spPr>
        <p:txBody>
          <a:bodyPr>
            <a:normAutofit fontScale="90000"/>
          </a:bodyPr>
          <a:lstStyle/>
          <a:p>
            <a:pPr algn="ctr"/>
            <a:r>
              <a:rPr lang="es-ES" sz="3600" b="1" dirty="0">
                <a:solidFill>
                  <a:schemeClr val="accent5">
                    <a:lumMod val="50000"/>
                  </a:schemeClr>
                </a:solidFill>
                <a:latin typeface="+mj-lt"/>
              </a:rPr>
              <a:t>Metodología canales presencial y de servicio postal o de correspondencia</a:t>
            </a:r>
            <a:br>
              <a:rPr lang="es-ES" sz="6000" b="1" dirty="0">
                <a:solidFill>
                  <a:schemeClr val="accent5">
                    <a:lumMod val="50000"/>
                  </a:schemeClr>
                </a:solidFill>
              </a:rPr>
            </a:br>
            <a:endParaRPr lang="es-CO" dirty="0"/>
          </a:p>
        </p:txBody>
      </p:sp>
      <p:sp>
        <p:nvSpPr>
          <p:cNvPr id="6" name="Marcador de texto 5">
            <a:extLst>
              <a:ext uri="{FF2B5EF4-FFF2-40B4-BE49-F238E27FC236}">
                <a16:creationId xmlns:a16="http://schemas.microsoft.com/office/drawing/2014/main" id="{2AFA65D4-F0CB-7A20-9B23-57178BF65BA9}"/>
              </a:ext>
            </a:extLst>
          </p:cNvPr>
          <p:cNvSpPr>
            <a:spLocks noGrp="1"/>
          </p:cNvSpPr>
          <p:nvPr>
            <p:ph type="body" idx="1"/>
          </p:nvPr>
        </p:nvSpPr>
        <p:spPr>
          <a:xfrm>
            <a:off x="5281127" y="2565919"/>
            <a:ext cx="6066323" cy="3523731"/>
          </a:xfrm>
        </p:spPr>
        <p:txBody>
          <a:bodyPr>
            <a:noAutofit/>
          </a:bodyPr>
          <a:lstStyle/>
          <a:p>
            <a:pPr marL="158750" algn="just"/>
            <a:r>
              <a:rPr lang="es-CO" sz="1800" dirty="0">
                <a:solidFill>
                  <a:schemeClr val="tx1">
                    <a:lumMod val="50000"/>
                  </a:schemeClr>
                </a:solidFill>
                <a:latin typeface="+mn-lt"/>
              </a:rPr>
              <a:t>Para el desarrollo de la medición se utilizaron los siguientes criterios técnicos:</a:t>
            </a:r>
          </a:p>
          <a:p>
            <a:pPr marL="444500" indent="-285750" algn="just">
              <a:buFont typeface="Arial" panose="020B0604020202020204" pitchFamily="34" charset="0"/>
              <a:buChar char="•"/>
            </a:pPr>
            <a:r>
              <a:rPr lang="es-CO" sz="1800" b="1" dirty="0">
                <a:solidFill>
                  <a:schemeClr val="tx1">
                    <a:lumMod val="50000"/>
                  </a:schemeClr>
                </a:solidFill>
                <a:latin typeface="+mn-lt"/>
              </a:rPr>
              <a:t>Instrumentos aplicados: </a:t>
            </a:r>
            <a:r>
              <a:rPr lang="es-CO" sz="1800" dirty="0">
                <a:solidFill>
                  <a:schemeClr val="tx1">
                    <a:lumMod val="50000"/>
                  </a:schemeClr>
                </a:solidFill>
                <a:latin typeface="+mn-lt"/>
              </a:rPr>
              <a:t>encuestas virtuales </a:t>
            </a:r>
            <a:r>
              <a:rPr lang="es-CO" sz="1800" dirty="0" err="1">
                <a:solidFill>
                  <a:schemeClr val="tx1">
                    <a:lumMod val="50000"/>
                  </a:schemeClr>
                </a:solidFill>
                <a:latin typeface="+mn-lt"/>
              </a:rPr>
              <a:t>semi-estructuradas</a:t>
            </a:r>
            <a:endParaRPr lang="es-CO" sz="1800" dirty="0">
              <a:solidFill>
                <a:schemeClr val="tx1">
                  <a:lumMod val="50000"/>
                </a:schemeClr>
              </a:solidFill>
              <a:latin typeface="+mn-lt"/>
            </a:endParaRPr>
          </a:p>
          <a:p>
            <a:pPr marL="444500" indent="-285750" algn="just">
              <a:buFont typeface="Arial" panose="020B0604020202020204" pitchFamily="34" charset="0"/>
              <a:buChar char="•"/>
            </a:pPr>
            <a:r>
              <a:rPr lang="es-CO" sz="1800" b="1" dirty="0">
                <a:solidFill>
                  <a:schemeClr val="tx1">
                    <a:lumMod val="50000"/>
                  </a:schemeClr>
                </a:solidFill>
                <a:latin typeface="+mn-lt"/>
              </a:rPr>
              <a:t>Canal objeto de medición: </a:t>
            </a:r>
            <a:r>
              <a:rPr lang="es-CO" sz="1800" dirty="0">
                <a:solidFill>
                  <a:schemeClr val="tx1">
                    <a:lumMod val="50000"/>
                  </a:schemeClr>
                </a:solidFill>
                <a:latin typeface="+mn-lt"/>
              </a:rPr>
              <a:t>presencial – punto de atención al ciudadano,  ventanilla de correspondencia física y formulario virtual.</a:t>
            </a:r>
          </a:p>
          <a:p>
            <a:pPr marL="444500" indent="-285750" algn="just">
              <a:buFont typeface="Arial" panose="020B0604020202020204" pitchFamily="34" charset="0"/>
              <a:buChar char="•"/>
            </a:pPr>
            <a:r>
              <a:rPr lang="es-CO" sz="1800" b="1" dirty="0">
                <a:solidFill>
                  <a:schemeClr val="tx1">
                    <a:lumMod val="50000"/>
                  </a:schemeClr>
                </a:solidFill>
                <a:latin typeface="+mn-lt"/>
              </a:rPr>
              <a:t>Periodo de aplicación: </a:t>
            </a:r>
            <a:r>
              <a:rPr lang="es-CO" sz="1800" dirty="0">
                <a:solidFill>
                  <a:schemeClr val="tx1">
                    <a:lumMod val="50000"/>
                  </a:schemeClr>
                </a:solidFill>
                <a:latin typeface="+mn-lt"/>
              </a:rPr>
              <a:t>julio – diciembre de 2025</a:t>
            </a:r>
          </a:p>
          <a:p>
            <a:pPr marL="444500" lvl="0" indent="-285750" algn="just">
              <a:buFont typeface="Arial" panose="020B0604020202020204" pitchFamily="34" charset="0"/>
              <a:buChar char="•"/>
            </a:pPr>
            <a:r>
              <a:rPr lang="es-CO" sz="1800" b="1" dirty="0">
                <a:solidFill>
                  <a:schemeClr val="tx1">
                    <a:lumMod val="50000"/>
                  </a:schemeClr>
                </a:solidFill>
                <a:latin typeface="+mn-lt"/>
              </a:rPr>
              <a:t>Nota sobre el diligenciamiento del instrumento: </a:t>
            </a:r>
            <a:r>
              <a:rPr lang="es-CO" sz="1800" dirty="0">
                <a:solidFill>
                  <a:schemeClr val="tx1">
                    <a:lumMod val="50000"/>
                  </a:schemeClr>
                </a:solidFill>
                <a:latin typeface="+mn-lt"/>
              </a:rPr>
              <a:t>la herramienta es de diligenciamiento autónomo por parte de los ciudadanos.</a:t>
            </a:r>
          </a:p>
          <a:p>
            <a:endParaRPr lang="es-CO" sz="1800" dirty="0">
              <a:latin typeface="+mn-lt"/>
            </a:endParaRPr>
          </a:p>
        </p:txBody>
      </p:sp>
      <p:pic>
        <p:nvPicPr>
          <p:cNvPr id="4" name="Imagen 3">
            <a:extLst>
              <a:ext uri="{FF2B5EF4-FFF2-40B4-BE49-F238E27FC236}">
                <a16:creationId xmlns:a16="http://schemas.microsoft.com/office/drawing/2014/main" id="{B507BB47-83C4-9709-EE08-7EA8CA562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97" y="2683328"/>
            <a:ext cx="4470530" cy="2980353"/>
          </a:xfrm>
          <a:prstGeom prst="rect">
            <a:avLst/>
          </a:prstGeom>
        </p:spPr>
      </p:pic>
    </p:spTree>
    <p:extLst>
      <p:ext uri="{BB962C8B-B14F-4D97-AF65-F5344CB8AC3E}">
        <p14:creationId xmlns:p14="http://schemas.microsoft.com/office/powerpoint/2010/main" val="85327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E80B-ADAD-CC5C-6156-B6BCFF2DCAC9}"/>
              </a:ext>
            </a:extLst>
          </p:cNvPr>
          <p:cNvSpPr>
            <a:spLocks noGrp="1"/>
          </p:cNvSpPr>
          <p:nvPr>
            <p:ph type="title"/>
          </p:nvPr>
        </p:nvSpPr>
        <p:spPr>
          <a:xfrm>
            <a:off x="3359020" y="681136"/>
            <a:ext cx="6636006" cy="1287623"/>
          </a:xfrm>
        </p:spPr>
        <p:txBody>
          <a:bodyPr>
            <a:normAutofit fontScale="90000"/>
          </a:bodyPr>
          <a:lstStyle/>
          <a:p>
            <a:r>
              <a:rPr lang="es-CO" sz="3600" b="1" dirty="0">
                <a:solidFill>
                  <a:schemeClr val="accent5">
                    <a:lumMod val="50000"/>
                  </a:schemeClr>
                </a:solidFill>
                <a:latin typeface="+mj-lt"/>
              </a:rPr>
              <a:t>Metodología encuesta virtual</a:t>
            </a:r>
            <a:br>
              <a:rPr lang="es-CO" sz="6000" b="1" dirty="0">
                <a:solidFill>
                  <a:schemeClr val="accent5">
                    <a:lumMod val="50000"/>
                  </a:schemeClr>
                </a:solidFill>
              </a:rPr>
            </a:br>
            <a:endParaRPr lang="es-CO" dirty="0"/>
          </a:p>
        </p:txBody>
      </p:sp>
      <p:sp>
        <p:nvSpPr>
          <p:cNvPr id="3" name="Marcador de texto 2">
            <a:extLst>
              <a:ext uri="{FF2B5EF4-FFF2-40B4-BE49-F238E27FC236}">
                <a16:creationId xmlns:a16="http://schemas.microsoft.com/office/drawing/2014/main" id="{20BA2614-C8AB-B57B-5B08-2FCBB9B01E9B}"/>
              </a:ext>
            </a:extLst>
          </p:cNvPr>
          <p:cNvSpPr>
            <a:spLocks noGrp="1"/>
          </p:cNvSpPr>
          <p:nvPr>
            <p:ph type="body" idx="1"/>
          </p:nvPr>
        </p:nvSpPr>
        <p:spPr>
          <a:xfrm>
            <a:off x="5019869" y="1968759"/>
            <a:ext cx="6327581" cy="4120891"/>
          </a:xfrm>
        </p:spPr>
        <p:txBody>
          <a:bodyPr>
            <a:normAutofit/>
          </a:bodyPr>
          <a:lstStyle/>
          <a:p>
            <a:pPr marL="211661" algn="just"/>
            <a:r>
              <a:rPr lang="es-CO" sz="1800" dirty="0">
                <a:solidFill>
                  <a:schemeClr val="tx1">
                    <a:lumMod val="50000"/>
                  </a:schemeClr>
                </a:solidFill>
                <a:latin typeface="+mn-lt"/>
              </a:rPr>
              <a:t>Para el desarrollo de la medición se utilizaron los siguientes criterios técnicos:</a:t>
            </a:r>
          </a:p>
          <a:p>
            <a:pPr marL="592652" indent="-380990" algn="just">
              <a:buFont typeface="Arial" panose="020B0604020202020204" pitchFamily="34" charset="0"/>
              <a:buChar char="•"/>
            </a:pPr>
            <a:r>
              <a:rPr lang="es-CO" sz="1800" b="1" dirty="0">
                <a:solidFill>
                  <a:schemeClr val="tx1">
                    <a:lumMod val="50000"/>
                  </a:schemeClr>
                </a:solidFill>
                <a:latin typeface="+mn-lt"/>
              </a:rPr>
              <a:t>Instrumento aplicado: </a:t>
            </a:r>
            <a:r>
              <a:rPr lang="es-CO" sz="1800" dirty="0">
                <a:solidFill>
                  <a:schemeClr val="tx1">
                    <a:lumMod val="50000"/>
                  </a:schemeClr>
                </a:solidFill>
                <a:latin typeface="+mn-lt"/>
              </a:rPr>
              <a:t>encuesta virtual </a:t>
            </a:r>
            <a:r>
              <a:rPr lang="es-CO" sz="1800" dirty="0" err="1">
                <a:solidFill>
                  <a:schemeClr val="tx1">
                    <a:lumMod val="50000"/>
                  </a:schemeClr>
                </a:solidFill>
                <a:latin typeface="+mn-lt"/>
              </a:rPr>
              <a:t>semi-estructurada</a:t>
            </a:r>
            <a:endParaRPr lang="es-CO" sz="1800" dirty="0">
              <a:solidFill>
                <a:schemeClr val="tx1">
                  <a:lumMod val="50000"/>
                </a:schemeClr>
              </a:solidFill>
              <a:latin typeface="+mn-lt"/>
            </a:endParaRPr>
          </a:p>
          <a:p>
            <a:pPr marL="592652" indent="-380990" algn="just">
              <a:buFont typeface="Arial" panose="020B0604020202020204" pitchFamily="34" charset="0"/>
              <a:buChar char="•"/>
            </a:pPr>
            <a:r>
              <a:rPr lang="es-CO" sz="1800" b="1" dirty="0">
                <a:solidFill>
                  <a:schemeClr val="tx1">
                    <a:lumMod val="50000"/>
                  </a:schemeClr>
                </a:solidFill>
                <a:latin typeface="+mn-lt"/>
              </a:rPr>
              <a:t>Canal objeto de medición: </a:t>
            </a:r>
            <a:r>
              <a:rPr lang="es-CO" sz="1800" dirty="0">
                <a:solidFill>
                  <a:schemeClr val="tx1">
                    <a:lumMod val="50000"/>
                  </a:schemeClr>
                </a:solidFill>
                <a:latin typeface="+mn-lt"/>
              </a:rPr>
              <a:t>Formulario virtual dispuesto en la página web y correo electrónico</a:t>
            </a:r>
          </a:p>
          <a:p>
            <a:pPr marL="592652" indent="-380990" algn="just">
              <a:buFont typeface="Arial" panose="020B0604020202020204" pitchFamily="34" charset="0"/>
              <a:buChar char="•"/>
            </a:pPr>
            <a:r>
              <a:rPr lang="es-CO" sz="1800" b="1" dirty="0">
                <a:solidFill>
                  <a:schemeClr val="tx1">
                    <a:lumMod val="50000"/>
                  </a:schemeClr>
                </a:solidFill>
                <a:latin typeface="+mn-lt"/>
              </a:rPr>
              <a:t>Periodo de recopilación de información: </a:t>
            </a:r>
            <a:r>
              <a:rPr lang="es-CO" sz="1800" dirty="0">
                <a:solidFill>
                  <a:schemeClr val="tx1">
                    <a:lumMod val="50000"/>
                  </a:schemeClr>
                </a:solidFill>
                <a:latin typeface="+mn-lt"/>
              </a:rPr>
              <a:t>julio – diciembre de 2025.</a:t>
            </a:r>
          </a:p>
          <a:p>
            <a:pPr marL="592652" indent="-380990" algn="just">
              <a:buFont typeface="Arial" panose="020B0604020202020204" pitchFamily="34" charset="0"/>
              <a:buChar char="•"/>
            </a:pPr>
            <a:r>
              <a:rPr lang="es-CO" sz="1800" b="1" dirty="0">
                <a:solidFill>
                  <a:schemeClr val="tx1">
                    <a:lumMod val="50000"/>
                  </a:schemeClr>
                </a:solidFill>
                <a:latin typeface="+mn-lt"/>
              </a:rPr>
              <a:t>Nota sobre el diligenciamiento del instrumento: </a:t>
            </a:r>
            <a:r>
              <a:rPr lang="es-CO" sz="1800" dirty="0">
                <a:solidFill>
                  <a:schemeClr val="tx1">
                    <a:lumMod val="50000"/>
                  </a:schemeClr>
                </a:solidFill>
                <a:latin typeface="+mn-lt"/>
              </a:rPr>
              <a:t>la herramienta es de diligenciamiento autónomo por parte de los ciudadanos.</a:t>
            </a:r>
          </a:p>
          <a:p>
            <a:endParaRPr lang="es-CO" dirty="0"/>
          </a:p>
        </p:txBody>
      </p:sp>
      <p:pic>
        <p:nvPicPr>
          <p:cNvPr id="6" name="Imagen 5">
            <a:extLst>
              <a:ext uri="{FF2B5EF4-FFF2-40B4-BE49-F238E27FC236}">
                <a16:creationId xmlns:a16="http://schemas.microsoft.com/office/drawing/2014/main" id="{564D7848-65DE-93CF-3560-F69ACF9CC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15" y="2230017"/>
            <a:ext cx="4348454" cy="2894603"/>
          </a:xfrm>
          <a:prstGeom prst="rect">
            <a:avLst/>
          </a:prstGeom>
        </p:spPr>
      </p:pic>
    </p:spTree>
    <p:extLst>
      <p:ext uri="{BB962C8B-B14F-4D97-AF65-F5344CB8AC3E}">
        <p14:creationId xmlns:p14="http://schemas.microsoft.com/office/powerpoint/2010/main" val="128769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5D24963-E7C9-6F82-4ADC-CE6391601865}"/>
              </a:ext>
            </a:extLst>
          </p:cNvPr>
          <p:cNvSpPr>
            <a:spLocks noGrp="1"/>
          </p:cNvSpPr>
          <p:nvPr>
            <p:ph type="title"/>
          </p:nvPr>
        </p:nvSpPr>
        <p:spPr>
          <a:xfrm>
            <a:off x="831850" y="543217"/>
            <a:ext cx="9366509" cy="1425541"/>
          </a:xfrm>
        </p:spPr>
        <p:txBody>
          <a:bodyPr/>
          <a:lstStyle/>
          <a:p>
            <a:pPr algn="ctr"/>
            <a:r>
              <a:rPr lang="es-CO" sz="3200" b="1" dirty="0">
                <a:solidFill>
                  <a:schemeClr val="accent5">
                    <a:lumMod val="50000"/>
                  </a:schemeClr>
                </a:solidFill>
                <a:latin typeface="+mj-lt"/>
              </a:rPr>
              <a:t>Metodología canal Telefónico</a:t>
            </a:r>
            <a:br>
              <a:rPr lang="es-CO" sz="6000" b="1" dirty="0">
                <a:solidFill>
                  <a:schemeClr val="accent5">
                    <a:lumMod val="50000"/>
                  </a:schemeClr>
                </a:solidFill>
              </a:rPr>
            </a:br>
            <a:endParaRPr lang="es-CO" dirty="0"/>
          </a:p>
        </p:txBody>
      </p:sp>
      <p:sp>
        <p:nvSpPr>
          <p:cNvPr id="7" name="Marcador de texto 6">
            <a:extLst>
              <a:ext uri="{FF2B5EF4-FFF2-40B4-BE49-F238E27FC236}">
                <a16:creationId xmlns:a16="http://schemas.microsoft.com/office/drawing/2014/main" id="{E0DB2FD7-5419-543C-C357-9E462CFAE15E}"/>
              </a:ext>
            </a:extLst>
          </p:cNvPr>
          <p:cNvSpPr>
            <a:spLocks noGrp="1"/>
          </p:cNvSpPr>
          <p:nvPr>
            <p:ph type="body" idx="1"/>
          </p:nvPr>
        </p:nvSpPr>
        <p:spPr>
          <a:xfrm>
            <a:off x="5271796" y="1968759"/>
            <a:ext cx="6075653" cy="4120892"/>
          </a:xfrm>
        </p:spPr>
        <p:txBody>
          <a:bodyPr>
            <a:normAutofit/>
          </a:bodyPr>
          <a:lstStyle/>
          <a:p>
            <a:pPr marL="158750" lvl="0" indent="0" algn="just"/>
            <a:r>
              <a:rPr lang="es-CO" sz="1800" dirty="0">
                <a:solidFill>
                  <a:schemeClr val="tx1">
                    <a:lumMod val="50000"/>
                  </a:schemeClr>
                </a:solidFill>
                <a:latin typeface="+mn-lt"/>
              </a:rPr>
              <a:t>Para el desarrollo de la medición se utilizaron los siguientes criterios técnicos:</a:t>
            </a:r>
          </a:p>
          <a:p>
            <a:pPr marL="444500" lvl="0" indent="-285750" algn="just">
              <a:buFont typeface="Arial" panose="020B0604020202020204" pitchFamily="34" charset="0"/>
              <a:buChar char="•"/>
            </a:pPr>
            <a:r>
              <a:rPr lang="es-CO" sz="1800" b="1" dirty="0">
                <a:solidFill>
                  <a:schemeClr val="tx1">
                    <a:lumMod val="50000"/>
                  </a:schemeClr>
                </a:solidFill>
                <a:latin typeface="+mn-lt"/>
              </a:rPr>
              <a:t>Instrumentos aplicados: </a:t>
            </a:r>
            <a:r>
              <a:rPr lang="es-CO" sz="1800" dirty="0">
                <a:solidFill>
                  <a:schemeClr val="tx1">
                    <a:lumMod val="50000"/>
                  </a:schemeClr>
                </a:solidFill>
                <a:latin typeface="+mn-lt"/>
              </a:rPr>
              <a:t>encuesta telefónica estructurada (menú </a:t>
            </a:r>
            <a:r>
              <a:rPr lang="es-CO" sz="1800" dirty="0" err="1">
                <a:solidFill>
                  <a:schemeClr val="tx1">
                    <a:lumMod val="50000"/>
                  </a:schemeClr>
                </a:solidFill>
                <a:latin typeface="+mn-lt"/>
              </a:rPr>
              <a:t>pbx</a:t>
            </a:r>
            <a:r>
              <a:rPr lang="es-CO" sz="1800" dirty="0">
                <a:solidFill>
                  <a:schemeClr val="tx1">
                    <a:lumMod val="50000"/>
                  </a:schemeClr>
                </a:solidFill>
                <a:latin typeface="+mn-lt"/>
              </a:rPr>
              <a:t> institucional).</a:t>
            </a:r>
          </a:p>
          <a:p>
            <a:pPr marL="444500" lvl="0" indent="-285750" algn="just">
              <a:buFont typeface="Arial" panose="020B0604020202020204" pitchFamily="34" charset="0"/>
              <a:buChar char="•"/>
            </a:pPr>
            <a:r>
              <a:rPr lang="es-CO" sz="1800" b="1" dirty="0">
                <a:solidFill>
                  <a:schemeClr val="tx1">
                    <a:lumMod val="50000"/>
                  </a:schemeClr>
                </a:solidFill>
                <a:latin typeface="+mn-lt"/>
              </a:rPr>
              <a:t>Canal objeto de medición: </a:t>
            </a:r>
            <a:r>
              <a:rPr lang="es-CO" sz="1800" dirty="0">
                <a:solidFill>
                  <a:schemeClr val="tx1">
                    <a:lumMod val="50000"/>
                  </a:schemeClr>
                </a:solidFill>
                <a:latin typeface="+mn-lt"/>
              </a:rPr>
              <a:t>Encuesta calificación de las llamadas.</a:t>
            </a:r>
          </a:p>
          <a:p>
            <a:pPr marL="444500" lvl="0" indent="-285750" algn="just">
              <a:buFont typeface="Arial" panose="020B0604020202020204" pitchFamily="34" charset="0"/>
              <a:buChar char="•"/>
            </a:pPr>
            <a:r>
              <a:rPr lang="es-CO" sz="1800" b="1" dirty="0">
                <a:solidFill>
                  <a:schemeClr val="tx1">
                    <a:lumMod val="50000"/>
                  </a:schemeClr>
                </a:solidFill>
                <a:latin typeface="+mn-lt"/>
              </a:rPr>
              <a:t>Nota sobre el diligenciamiento del instrumento: </a:t>
            </a:r>
            <a:r>
              <a:rPr lang="es-CO" sz="1800" dirty="0">
                <a:solidFill>
                  <a:schemeClr val="tx1">
                    <a:lumMod val="50000"/>
                  </a:schemeClr>
                </a:solidFill>
                <a:latin typeface="+mn-lt"/>
              </a:rPr>
              <a:t>El funcionario o contratista invita al ciudadano a responder encuesta a través de una transferencia de llamada al código 9998, la herramienta es de diligenciamiento autónomo por parte de los ciudadanos.</a:t>
            </a:r>
          </a:p>
          <a:p>
            <a:pPr marL="444500" indent="-285750" algn="just">
              <a:buFont typeface="Arial" panose="020B0604020202020204" pitchFamily="34" charset="0"/>
              <a:buChar char="•"/>
            </a:pPr>
            <a:r>
              <a:rPr lang="es-CO" sz="1800" b="1" dirty="0">
                <a:solidFill>
                  <a:schemeClr val="tx1">
                    <a:lumMod val="50000"/>
                  </a:schemeClr>
                </a:solidFill>
                <a:latin typeface="+mn-lt"/>
              </a:rPr>
              <a:t>Periodo de recopilación de información: </a:t>
            </a:r>
            <a:r>
              <a:rPr lang="es-CO" sz="1800" dirty="0">
                <a:solidFill>
                  <a:schemeClr val="tx1">
                    <a:lumMod val="50000"/>
                  </a:schemeClr>
                </a:solidFill>
                <a:latin typeface="+mn-lt"/>
              </a:rPr>
              <a:t>julio – diciembre de 2025</a:t>
            </a:r>
          </a:p>
          <a:p>
            <a:endParaRPr lang="es-CO" dirty="0"/>
          </a:p>
        </p:txBody>
      </p:sp>
      <p:pic>
        <p:nvPicPr>
          <p:cNvPr id="4" name="Imagen 3">
            <a:extLst>
              <a:ext uri="{FF2B5EF4-FFF2-40B4-BE49-F238E27FC236}">
                <a16:creationId xmlns:a16="http://schemas.microsoft.com/office/drawing/2014/main" id="{012473C6-FDD4-93CD-E869-15043C951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053" y="2108718"/>
            <a:ext cx="3573624" cy="3573624"/>
          </a:xfrm>
          <a:prstGeom prst="rect">
            <a:avLst/>
          </a:prstGeom>
        </p:spPr>
      </p:pic>
    </p:spTree>
    <p:extLst>
      <p:ext uri="{BB962C8B-B14F-4D97-AF65-F5344CB8AC3E}">
        <p14:creationId xmlns:p14="http://schemas.microsoft.com/office/powerpoint/2010/main" val="266557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1432992" y="2570711"/>
            <a:ext cx="8560904" cy="746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8800" b="1" i="0" u="none" strike="noStrike" kern="1200" cap="none" spc="0" normalizeH="0" baseline="0" noProof="0" dirty="0">
                <a:ln>
                  <a:noFill/>
                </a:ln>
                <a:solidFill>
                  <a:prstClr val="white"/>
                </a:solidFill>
                <a:effectLst/>
                <a:uLnTx/>
                <a:uFillTx/>
                <a:latin typeface="Verdana" panose="020B0604030504040204" pitchFamily="34" charset="0"/>
                <a:ea typeface="+mj-ea"/>
                <a:cs typeface="+mj-cs"/>
              </a:rPr>
              <a:t>03.</a:t>
            </a:r>
          </a:p>
        </p:txBody>
      </p:sp>
      <p:sp>
        <p:nvSpPr>
          <p:cNvPr id="4" name="CuadroTexto 3">
            <a:extLst>
              <a:ext uri="{FF2B5EF4-FFF2-40B4-BE49-F238E27FC236}">
                <a16:creationId xmlns:a16="http://schemas.microsoft.com/office/drawing/2014/main" id="{FDA223F6-2AEB-D3CD-AF44-2422E313C5BB}"/>
              </a:ext>
            </a:extLst>
          </p:cNvPr>
          <p:cNvSpPr txBox="1"/>
          <p:nvPr/>
        </p:nvSpPr>
        <p:spPr>
          <a:xfrm>
            <a:off x="2344737" y="3435399"/>
            <a:ext cx="6653537" cy="1218795"/>
          </a:xfrm>
          <a:prstGeom prst="rect">
            <a:avLst/>
          </a:prstGeom>
          <a:noFill/>
        </p:spPr>
        <p:txBody>
          <a:bodyPr wrap="square" rtlCol="0">
            <a:spAutoFit/>
          </a:bodyPr>
          <a:lstStyle/>
          <a:p>
            <a:pPr algn="ctr">
              <a:lnSpc>
                <a:spcPct val="115000"/>
              </a:lnSpc>
              <a:spcBef>
                <a:spcPts val="0"/>
              </a:spcBef>
              <a:buSzPts val="1400"/>
            </a:pPr>
            <a:r>
              <a:rPr lang="es-CO" sz="4800" dirty="0">
                <a:solidFill>
                  <a:srgbClr val="FFFFFF"/>
                </a:solidFill>
                <a:latin typeface="Work Sans Light"/>
                <a:ea typeface="Work Sans Medium"/>
                <a:cs typeface="Work Sans Medium"/>
                <a:sym typeface="Work Sans Light"/>
              </a:rPr>
              <a:t>Resultados</a:t>
            </a:r>
            <a:endParaRPr lang="es-ES" sz="4800" dirty="0">
              <a:solidFill>
                <a:srgbClr val="FFFFFF"/>
              </a:solidFill>
              <a:latin typeface="Work Sans Medium"/>
              <a:ea typeface="Work Sans Medium"/>
              <a:cs typeface="Work Sans Medium"/>
              <a:sym typeface="Work Sans Mediu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FFFFFF"/>
                </a:solidFill>
                <a:effectLst/>
                <a:uLnTx/>
                <a:uFillTx/>
                <a:latin typeface="Work Sans Light"/>
                <a:ea typeface="Work Sans Light"/>
                <a:cs typeface="Work Sans Light"/>
                <a:sym typeface="Work Sans Light"/>
              </a:rPr>
              <a:t>	</a:t>
            </a:r>
            <a:endParaRPr kumimoji="0" lang="es-ES" sz="18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9516902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2TV4CCKVFCYA-327339268-595</_dlc_DocId>
    <_dlc_DocIdUrl xmlns="81cc8fc0-8d1e-4295-8f37-5d076116407c">
      <Url>https://www.minjusticia.gov.co/servicio-ciudadano/_layouts/15/DocIdRedir.aspx?ID=2TV4CCKVFCYA-327339268-595</Url>
      <Description>2TV4CCKVFCYA-327339268-595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1D9B3A7E810704192948A19B3CC5B80" ma:contentTypeVersion="1" ma:contentTypeDescription="Crear nuevo documento." ma:contentTypeScope="" ma:versionID="3f6fa390ab0ca861e1ca19160ebe8b05">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60DA364-A201-4F9A-8502-EADBA67E3FF4}">
  <ds:schemaRefs>
    <ds:schemaRef ds:uri="http://purl.org/dc/terms/"/>
    <ds:schemaRef ds:uri="http://purl.org/dc/elements/1.1/"/>
    <ds:schemaRef ds:uri="a7177abf-44f2-4092-b380-d71683ee2afc"/>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microsoft.com/sharepoint/v3"/>
    <ds:schemaRef ds:uri="http://purl.org/dc/dcmitype/"/>
    <ds:schemaRef ds:uri="http://schemas.openxmlformats.org/package/2006/metadata/core-properties"/>
    <ds:schemaRef ds:uri="8e7d57fd-00fc-4f12-80c9-0cac2b092427"/>
    <ds:schemaRef ds:uri="ed4ac291-dfb0-427b-863a-6f4f0eb9318f"/>
  </ds:schemaRefs>
</ds:datastoreItem>
</file>

<file path=customXml/itemProps2.xml><?xml version="1.0" encoding="utf-8"?>
<ds:datastoreItem xmlns:ds="http://schemas.openxmlformats.org/officeDocument/2006/customXml" ds:itemID="{B0A10E8B-76E9-4C27-91FA-0C1937B91701}">
  <ds:schemaRefs>
    <ds:schemaRef ds:uri="http://schemas.microsoft.com/sharepoint/v3/contenttype/forms"/>
  </ds:schemaRefs>
</ds:datastoreItem>
</file>

<file path=customXml/itemProps3.xml><?xml version="1.0" encoding="utf-8"?>
<ds:datastoreItem xmlns:ds="http://schemas.openxmlformats.org/officeDocument/2006/customXml" ds:itemID="{977CACEB-1581-4C1E-BDF9-151ED14BE99A}"/>
</file>

<file path=customXml/itemProps4.xml><?xml version="1.0" encoding="utf-8"?>
<ds:datastoreItem xmlns:ds="http://schemas.openxmlformats.org/officeDocument/2006/customXml" ds:itemID="{18D8D637-A6ED-4CA7-9876-7E419C066283}"/>
</file>

<file path=docProps/app.xml><?xml version="1.0" encoding="utf-8"?>
<Properties xmlns="http://schemas.openxmlformats.org/officeDocument/2006/extended-properties" xmlns:vt="http://schemas.openxmlformats.org/officeDocument/2006/docPropsVTypes">
  <TotalTime>4491</TotalTime>
  <Words>2035</Words>
  <Application>Microsoft Office PowerPoint</Application>
  <PresentationFormat>Panorámica</PresentationFormat>
  <Paragraphs>126</Paragraphs>
  <Slides>25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25</vt:i4>
      </vt:variant>
    </vt:vector>
  </HeadingPairs>
  <TitlesOfParts>
    <vt:vector size="36" baseType="lpstr">
      <vt:lpstr>Aptos</vt:lpstr>
      <vt:lpstr>Arial</vt:lpstr>
      <vt:lpstr>Calibri</vt:lpstr>
      <vt:lpstr>Gadugi</vt:lpstr>
      <vt:lpstr>Gujarati Sangam MN</vt:lpstr>
      <vt:lpstr>Helvetica</vt:lpstr>
      <vt:lpstr>Verdana</vt:lpstr>
      <vt:lpstr>Wingdings</vt:lpstr>
      <vt:lpstr>Work Sans Light</vt:lpstr>
      <vt:lpstr>Work Sans Medium</vt:lpstr>
      <vt:lpstr>Tema de Office</vt:lpstr>
      <vt:lpstr>Presentación de PowerPoint</vt:lpstr>
      <vt:lpstr>Presentación de PowerPoint</vt:lpstr>
      <vt:lpstr>Presentación de PowerPoint</vt:lpstr>
      <vt:lpstr>Introducción</vt:lpstr>
      <vt:lpstr>Presentación de PowerPoint</vt:lpstr>
      <vt:lpstr>Metodología canales presencial y de servicio postal o de correspondencia </vt:lpstr>
      <vt:lpstr>Metodología encuesta virtual </vt:lpstr>
      <vt:lpstr>Metodología canal Telefónico </vt:lpstr>
      <vt:lpstr>Presentación de PowerPoint</vt:lpstr>
      <vt:lpstr>Resultados</vt:lpstr>
      <vt:lpstr>Resultados del indicador global </vt:lpstr>
      <vt:lpstr>Resultados del indicador global </vt:lpstr>
      <vt:lpstr>Análisis de resultados 2º semestre 2025  </vt:lpstr>
      <vt:lpstr>Análisis de resultados 2º semestre 2025  </vt:lpstr>
      <vt:lpstr>Resultados mensuales del indicador global  </vt:lpstr>
      <vt:lpstr>Recomendaciones para la mejora  </vt:lpstr>
      <vt:lpstr>Resultados desagregados 2do semestre 2025      </vt:lpstr>
      <vt:lpstr> </vt:lpstr>
      <vt:lpstr>Caracterización ciudadanos atendidos 1º semestre 2025     </vt:lpstr>
      <vt:lpstr>     </vt:lpstr>
      <vt:lpstr>Presentación de PowerPoint</vt:lpstr>
      <vt:lpstr>Conclusiones   </vt:lpstr>
      <vt:lpstr>Recomendaciones   </vt:lpstr>
      <vt:lpstr>Recomendaciones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NIDIA MILENA CAMARGO TIBADUIZA</cp:lastModifiedBy>
  <cp:revision>87</cp:revision>
  <dcterms:created xsi:type="dcterms:W3CDTF">2023-05-08T00:34:42Z</dcterms:created>
  <dcterms:modified xsi:type="dcterms:W3CDTF">2026-02-17T22:02:41Z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0x01010041D9B3A7E810704192948A19B3CC5B80</vt:lpwstr>
  </property>
  <property fmtid="{D5CDD505-2E9C-101B-9397-08002B2CF9AE}" pid="3" name="_dlc_DocIdItemGuid">
    <vt:lpwstr>05e2b5e4-4b97-4b83-9435-03f54668bdf2</vt:lpwstr>
  </property>
</Properties>
</file>