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handoutMasterIdLst>
    <p:handoutMasterId r:id="rId18"/>
  </p:handoutMasterIdLst>
  <p:sldIdLst>
    <p:sldId id="262" r:id="rId6"/>
    <p:sldId id="340" r:id="rId7"/>
    <p:sldId id="341" r:id="rId8"/>
    <p:sldId id="342" r:id="rId9"/>
    <p:sldId id="343" r:id="rId10"/>
    <p:sldId id="344" r:id="rId11"/>
    <p:sldId id="345" r:id="rId12"/>
    <p:sldId id="346" r:id="rId13"/>
    <p:sldId id="347" r:id="rId14"/>
    <p:sldId id="348" r:id="rId15"/>
    <p:sldId id="350" r:id="rId16"/>
    <p:sldId id="349" r:id="rId1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9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57" autoAdjust="0"/>
  </p:normalViewPr>
  <p:slideViewPr>
    <p:cSldViewPr snapToGrid="0">
      <p:cViewPr varScale="1">
        <p:scale>
          <a:sx n="112" d="100"/>
          <a:sy n="112" d="100"/>
        </p:scale>
        <p:origin x="516" y="78"/>
      </p:cViewPr>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7DE8F55E-3564-59E0-6AB4-0A68F59932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xmlns="" id="{F2C491CA-AD82-21DA-B6AF-104C3C6492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65CE21-4FFD-43E4-9BE1-44B69E389DE4}" type="datetimeFigureOut">
              <a:rPr lang="es-CO" smtClean="0"/>
              <a:t>18/10/2024</a:t>
            </a:fld>
            <a:endParaRPr lang="es-CO"/>
          </a:p>
        </p:txBody>
      </p:sp>
      <p:sp>
        <p:nvSpPr>
          <p:cNvPr id="4" name="Marcador de pie de página 3">
            <a:extLst>
              <a:ext uri="{FF2B5EF4-FFF2-40B4-BE49-F238E27FC236}">
                <a16:creationId xmlns:a16="http://schemas.microsoft.com/office/drawing/2014/main" xmlns="" id="{84018EA8-D50D-6048-06A1-98CC923A5F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xmlns="" id="{9F885154-3EB1-CC47-4591-C970E8A909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5897CF-0428-44F3-9C91-0685A4FB6EB6}" type="slidenum">
              <a:rPr lang="es-CO" smtClean="0"/>
              <a:t>‹Nº›</a:t>
            </a:fld>
            <a:endParaRPr lang="es-CO"/>
          </a:p>
        </p:txBody>
      </p:sp>
    </p:spTree>
    <p:extLst>
      <p:ext uri="{BB962C8B-B14F-4D97-AF65-F5344CB8AC3E}">
        <p14:creationId xmlns:p14="http://schemas.microsoft.com/office/powerpoint/2010/main" val="8900616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xmlns="" id="{6805B226-F693-E23A-0AC6-0487A3BCF4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100"/>
            <a:ext cx="12191733" cy="6858149"/>
          </a:xfrm>
          <a:prstGeom prst="rect">
            <a:avLst/>
          </a:prstGeom>
        </p:spPr>
      </p:pic>
      <p:sp>
        <p:nvSpPr>
          <p:cNvPr id="2" name="Título 1">
            <a:extLst>
              <a:ext uri="{FF2B5EF4-FFF2-40B4-BE49-F238E27FC236}">
                <a16:creationId xmlns:a16="http://schemas.microsoft.com/office/drawing/2014/main" xmlns="" id="{62C092A5-DE25-767F-031F-CE0639AC53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xmlns=""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xmlns="" id="{528C31B2-286A-C9C4-E01D-E40D72576A79}"/>
              </a:ext>
            </a:extLst>
          </p:cNvPr>
          <p:cNvSpPr>
            <a:spLocks noGrp="1"/>
          </p:cNvSpPr>
          <p:nvPr>
            <p:ph type="dt" sz="half" idx="10"/>
          </p:nvPr>
        </p:nvSpPr>
        <p:spPr/>
        <p:txBody>
          <a:bodyPr/>
          <a:lstStyle/>
          <a:p>
            <a:fld id="{856A6FAC-9192-436B-870E-80DDE60983C7}" type="datetimeFigureOut">
              <a:rPr lang="es-CO" smtClean="0"/>
              <a:t>18/10/2024</a:t>
            </a:fld>
            <a:endParaRPr lang="es-CO"/>
          </a:p>
        </p:txBody>
      </p:sp>
      <p:sp>
        <p:nvSpPr>
          <p:cNvPr id="5" name="Marcador de pie de página 4">
            <a:extLst>
              <a:ext uri="{FF2B5EF4-FFF2-40B4-BE49-F238E27FC236}">
                <a16:creationId xmlns:a16="http://schemas.microsoft.com/office/drawing/2014/main" xmlns="" id="{591D1DDB-6CC7-9360-8F7F-08FF87C5D7B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DEC3D685-36E9-396E-8492-722E755FAF4F}"/>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915255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4911F9C-4982-DC10-47A7-6087D7976D8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CA2D4D84-B18F-DC4C-91BD-C2D2452F67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xmlns="" id="{F14A5BCA-21FB-4F80-5D90-71B92FADA7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1DC4DC66-6DB7-E14E-1352-1E2E2ED4EDE4}"/>
              </a:ext>
            </a:extLst>
          </p:cNvPr>
          <p:cNvSpPr>
            <a:spLocks noGrp="1"/>
          </p:cNvSpPr>
          <p:nvPr>
            <p:ph type="dt" sz="half" idx="10"/>
          </p:nvPr>
        </p:nvSpPr>
        <p:spPr/>
        <p:txBody>
          <a:bodyPr/>
          <a:lstStyle/>
          <a:p>
            <a:fld id="{856A6FAC-9192-436B-870E-80DDE60983C7}" type="datetimeFigureOut">
              <a:rPr lang="es-CO" smtClean="0"/>
              <a:t>18/10/2024</a:t>
            </a:fld>
            <a:endParaRPr lang="es-CO"/>
          </a:p>
        </p:txBody>
      </p:sp>
      <p:sp>
        <p:nvSpPr>
          <p:cNvPr id="6" name="Marcador de pie de página 5">
            <a:extLst>
              <a:ext uri="{FF2B5EF4-FFF2-40B4-BE49-F238E27FC236}">
                <a16:creationId xmlns:a16="http://schemas.microsoft.com/office/drawing/2014/main" xmlns="" id="{15AEA652-EF40-005F-FF90-AD253E40DB7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9E9AB725-99AA-BB55-8E39-F039EB14A8E6}"/>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295096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9E65C95-5503-7D88-003E-0E2E5F91130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xmlns="" id="{93AC4D1E-48F0-A1F3-F9C4-7B875CE887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xmlns="" id="{31F0E517-DE99-33E7-2751-3A45597C8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F9892408-C707-58E8-CE35-B1C506B77F0F}"/>
              </a:ext>
            </a:extLst>
          </p:cNvPr>
          <p:cNvSpPr>
            <a:spLocks noGrp="1"/>
          </p:cNvSpPr>
          <p:nvPr>
            <p:ph type="dt" sz="half" idx="10"/>
          </p:nvPr>
        </p:nvSpPr>
        <p:spPr/>
        <p:txBody>
          <a:bodyPr/>
          <a:lstStyle/>
          <a:p>
            <a:fld id="{856A6FAC-9192-436B-870E-80DDE60983C7}" type="datetimeFigureOut">
              <a:rPr lang="es-CO" smtClean="0"/>
              <a:t>18/10/2024</a:t>
            </a:fld>
            <a:endParaRPr lang="es-CO"/>
          </a:p>
        </p:txBody>
      </p:sp>
      <p:sp>
        <p:nvSpPr>
          <p:cNvPr id="6" name="Marcador de pie de página 5">
            <a:extLst>
              <a:ext uri="{FF2B5EF4-FFF2-40B4-BE49-F238E27FC236}">
                <a16:creationId xmlns:a16="http://schemas.microsoft.com/office/drawing/2014/main" xmlns="" id="{A65293AC-92C2-E7E4-0ECB-1F609042D46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5AB57530-0A48-7CB0-27F9-91E065538C46}"/>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3752666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505C3E2-E170-9268-25A1-AE60BCD4A18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xmlns="" id="{6FDC4665-0C8C-E09A-7C93-4DB3CB0A64F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3863F176-85B0-9D54-437B-996F56A1D5B9}"/>
              </a:ext>
            </a:extLst>
          </p:cNvPr>
          <p:cNvSpPr>
            <a:spLocks noGrp="1"/>
          </p:cNvSpPr>
          <p:nvPr>
            <p:ph type="dt" sz="half" idx="10"/>
          </p:nvPr>
        </p:nvSpPr>
        <p:spPr/>
        <p:txBody>
          <a:bodyPr/>
          <a:lstStyle/>
          <a:p>
            <a:fld id="{856A6FAC-9192-436B-870E-80DDE60983C7}" type="datetimeFigureOut">
              <a:rPr lang="es-CO" smtClean="0"/>
              <a:t>18/10/2024</a:t>
            </a:fld>
            <a:endParaRPr lang="es-CO"/>
          </a:p>
        </p:txBody>
      </p:sp>
      <p:sp>
        <p:nvSpPr>
          <p:cNvPr id="5" name="Marcador de pie de página 4">
            <a:extLst>
              <a:ext uri="{FF2B5EF4-FFF2-40B4-BE49-F238E27FC236}">
                <a16:creationId xmlns:a16="http://schemas.microsoft.com/office/drawing/2014/main" xmlns="" id="{AD9FF4C6-8C08-CBB4-3CE2-59E6FA53D10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0DD7E2D5-E6C7-D872-FB2D-BAF970486C9F}"/>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2528054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2BAB6635-A1FA-05FB-BAB0-2B865D5253C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xmlns="" id="{86005000-C67B-39FC-C963-1BE222E2F73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7277B06B-FF69-1B1F-5058-EED75F49A9FE}"/>
              </a:ext>
            </a:extLst>
          </p:cNvPr>
          <p:cNvSpPr>
            <a:spLocks noGrp="1"/>
          </p:cNvSpPr>
          <p:nvPr>
            <p:ph type="dt" sz="half" idx="10"/>
          </p:nvPr>
        </p:nvSpPr>
        <p:spPr/>
        <p:txBody>
          <a:bodyPr/>
          <a:lstStyle/>
          <a:p>
            <a:fld id="{856A6FAC-9192-436B-870E-80DDE60983C7}" type="datetimeFigureOut">
              <a:rPr lang="es-CO" smtClean="0"/>
              <a:t>18/10/2024</a:t>
            </a:fld>
            <a:endParaRPr lang="es-CO"/>
          </a:p>
        </p:txBody>
      </p:sp>
      <p:sp>
        <p:nvSpPr>
          <p:cNvPr id="5" name="Marcador de pie de página 4">
            <a:extLst>
              <a:ext uri="{FF2B5EF4-FFF2-40B4-BE49-F238E27FC236}">
                <a16:creationId xmlns:a16="http://schemas.microsoft.com/office/drawing/2014/main" xmlns="" id="{9A1E3432-7CD9-B690-69AF-9AB3EC20FD4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40FBBF71-D1BB-B37A-0A5C-4B7A1432A52A}"/>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982265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xmlns="" id="{6AD64394-963E-D625-32AA-BDFC76B6E81B}"/>
              </a:ext>
            </a:extLst>
          </p:cNvPr>
          <p:cNvSpPr>
            <a:spLocks noGrp="1"/>
          </p:cNvSpPr>
          <p:nvPr>
            <p:ph type="dt" sz="half" idx="10"/>
          </p:nvPr>
        </p:nvSpPr>
        <p:spPr/>
        <p:txBody>
          <a:bodyPr/>
          <a:lstStyle/>
          <a:p>
            <a:fld id="{856A6FAC-9192-436B-870E-80DDE60983C7}" type="datetimeFigureOut">
              <a:rPr lang="es-CO" smtClean="0"/>
              <a:t>18/10/2024</a:t>
            </a:fld>
            <a:endParaRPr lang="es-CO"/>
          </a:p>
        </p:txBody>
      </p:sp>
      <p:sp>
        <p:nvSpPr>
          <p:cNvPr id="4" name="Marcador de pie de página 3">
            <a:extLst>
              <a:ext uri="{FF2B5EF4-FFF2-40B4-BE49-F238E27FC236}">
                <a16:creationId xmlns:a16="http://schemas.microsoft.com/office/drawing/2014/main" xmlns="" id="{C0F68054-34D7-9279-DFD5-715512BF4F92}"/>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xmlns="" id="{4916C35A-4761-CBE9-49AD-2C3A4928C1E2}"/>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7" name="Imagen 6">
            <a:extLst>
              <a:ext uri="{FF2B5EF4-FFF2-40B4-BE49-F238E27FC236}">
                <a16:creationId xmlns:a16="http://schemas.microsoft.com/office/drawing/2014/main" xmlns="" id="{3F03094B-3B2A-4C1A-84F1-903486D2D0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98"/>
            <a:ext cx="12192000" cy="6858298"/>
          </a:xfrm>
          <a:prstGeom prst="rect">
            <a:avLst/>
          </a:prstGeom>
        </p:spPr>
      </p:pic>
    </p:spTree>
    <p:extLst>
      <p:ext uri="{BB962C8B-B14F-4D97-AF65-F5344CB8AC3E}">
        <p14:creationId xmlns:p14="http://schemas.microsoft.com/office/powerpoint/2010/main" val="103456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C4201D2B-7635-B428-D717-5BAA3AF3AB5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177" y="-149"/>
            <a:ext cx="12192000" cy="6858298"/>
          </a:xfrm>
          <a:prstGeom prst="rect">
            <a:avLst/>
          </a:prstGeom>
        </p:spPr>
      </p:pic>
      <p:sp>
        <p:nvSpPr>
          <p:cNvPr id="2" name="Título 1">
            <a:extLst>
              <a:ext uri="{FF2B5EF4-FFF2-40B4-BE49-F238E27FC236}">
                <a16:creationId xmlns:a16="http://schemas.microsoft.com/office/drawing/2014/main" xmlns="" id="{62C092A5-DE25-767F-031F-CE0639AC53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xmlns=""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xmlns="" id="{528C31B2-286A-C9C4-E01D-E40D72576A79}"/>
              </a:ext>
            </a:extLst>
          </p:cNvPr>
          <p:cNvSpPr>
            <a:spLocks noGrp="1"/>
          </p:cNvSpPr>
          <p:nvPr>
            <p:ph type="dt" sz="half" idx="10"/>
          </p:nvPr>
        </p:nvSpPr>
        <p:spPr/>
        <p:txBody>
          <a:bodyPr/>
          <a:lstStyle/>
          <a:p>
            <a:fld id="{856A6FAC-9192-436B-870E-80DDE60983C7}" type="datetimeFigureOut">
              <a:rPr lang="es-CO" smtClean="0"/>
              <a:t>18/10/2024</a:t>
            </a:fld>
            <a:endParaRPr lang="es-CO"/>
          </a:p>
        </p:txBody>
      </p:sp>
      <p:sp>
        <p:nvSpPr>
          <p:cNvPr id="5" name="Marcador de pie de página 4">
            <a:extLst>
              <a:ext uri="{FF2B5EF4-FFF2-40B4-BE49-F238E27FC236}">
                <a16:creationId xmlns:a16="http://schemas.microsoft.com/office/drawing/2014/main" xmlns="" id="{591D1DDB-6CC7-9360-8F7F-08FF87C5D7B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DEC3D685-36E9-396E-8492-722E755FAF4F}"/>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20" name="Imagen 19">
            <a:extLst>
              <a:ext uri="{FF2B5EF4-FFF2-40B4-BE49-F238E27FC236}">
                <a16:creationId xmlns:a16="http://schemas.microsoft.com/office/drawing/2014/main" xmlns="" id="{D572A25D-2D52-7AAC-82D8-D3AD14D3881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67" y="-148"/>
            <a:ext cx="12191733" cy="6858148"/>
          </a:xfrm>
          <a:prstGeom prst="rect">
            <a:avLst/>
          </a:prstGeom>
        </p:spPr>
      </p:pic>
    </p:spTree>
    <p:extLst>
      <p:ext uri="{BB962C8B-B14F-4D97-AF65-F5344CB8AC3E}">
        <p14:creationId xmlns:p14="http://schemas.microsoft.com/office/powerpoint/2010/main" val="3572207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13D0CCB-4FFD-D76C-2516-7E388FCAB98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77EB76F7-CED7-0277-AFCB-6886CB518DAF}"/>
              </a:ext>
            </a:extLst>
          </p:cNvPr>
          <p:cNvSpPr>
            <a:spLocks noGrp="1"/>
          </p:cNvSpPr>
          <p:nvPr>
            <p:ph type="dt" sz="half" idx="10"/>
          </p:nvPr>
        </p:nvSpPr>
        <p:spPr/>
        <p:txBody>
          <a:bodyPr/>
          <a:lstStyle/>
          <a:p>
            <a:fld id="{856A6FAC-9192-436B-870E-80DDE60983C7}" type="datetimeFigureOut">
              <a:rPr lang="es-CO" smtClean="0"/>
              <a:t>18/10/2024</a:t>
            </a:fld>
            <a:endParaRPr lang="es-CO"/>
          </a:p>
        </p:txBody>
      </p:sp>
      <p:sp>
        <p:nvSpPr>
          <p:cNvPr id="5" name="Marcador de pie de página 4">
            <a:extLst>
              <a:ext uri="{FF2B5EF4-FFF2-40B4-BE49-F238E27FC236}">
                <a16:creationId xmlns:a16="http://schemas.microsoft.com/office/drawing/2014/main" xmlns="" id="{A4C8B0CA-24C5-6F63-CBFA-9062B6F2621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053FA383-2ECC-136F-2454-358FD4FC2159}"/>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24" name="Imagen 23">
            <a:extLst>
              <a:ext uri="{FF2B5EF4-FFF2-40B4-BE49-F238E27FC236}">
                <a16:creationId xmlns:a16="http://schemas.microsoft.com/office/drawing/2014/main" xmlns="" id="{8551E3D1-BD70-AD34-9A65-F4AA74DFF68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177" y="-149"/>
            <a:ext cx="12192000" cy="6858298"/>
          </a:xfrm>
          <a:prstGeom prst="rect">
            <a:avLst/>
          </a:prstGeom>
        </p:spPr>
      </p:pic>
    </p:spTree>
    <p:extLst>
      <p:ext uri="{BB962C8B-B14F-4D97-AF65-F5344CB8AC3E}">
        <p14:creationId xmlns:p14="http://schemas.microsoft.com/office/powerpoint/2010/main" val="36523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0A0128F-3548-EBBF-BD29-1EB1D245720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2B611771-8F44-52FC-9741-53E17FE3733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CA0D0EFA-890A-CDAE-F1B6-CDA7C84A4BFA}"/>
              </a:ext>
            </a:extLst>
          </p:cNvPr>
          <p:cNvSpPr>
            <a:spLocks noGrp="1"/>
          </p:cNvSpPr>
          <p:nvPr>
            <p:ph type="dt" sz="half" idx="10"/>
          </p:nvPr>
        </p:nvSpPr>
        <p:spPr/>
        <p:txBody>
          <a:bodyPr/>
          <a:lstStyle/>
          <a:p>
            <a:fld id="{856A6FAC-9192-436B-870E-80DDE60983C7}" type="datetimeFigureOut">
              <a:rPr lang="es-CO" smtClean="0"/>
              <a:t>18/10/2024</a:t>
            </a:fld>
            <a:endParaRPr lang="es-CO"/>
          </a:p>
        </p:txBody>
      </p:sp>
      <p:sp>
        <p:nvSpPr>
          <p:cNvPr id="5" name="Marcador de pie de página 4">
            <a:extLst>
              <a:ext uri="{FF2B5EF4-FFF2-40B4-BE49-F238E27FC236}">
                <a16:creationId xmlns:a16="http://schemas.microsoft.com/office/drawing/2014/main" xmlns="" id="{9903C958-22C5-59D4-D584-C88407A5F5A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D0441F80-8960-189A-2E8E-15505E6A0F98}"/>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15" name="Imagen 14">
            <a:extLst>
              <a:ext uri="{FF2B5EF4-FFF2-40B4-BE49-F238E27FC236}">
                <a16:creationId xmlns:a16="http://schemas.microsoft.com/office/drawing/2014/main" xmlns="" id="{3B05C927-FCF5-0132-3B83-3AA55DB686B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7" y="-148"/>
            <a:ext cx="12191733" cy="6858148"/>
          </a:xfrm>
          <a:prstGeom prst="rect">
            <a:avLst/>
          </a:prstGeom>
        </p:spPr>
      </p:pic>
    </p:spTree>
    <p:extLst>
      <p:ext uri="{BB962C8B-B14F-4D97-AF65-F5344CB8AC3E}">
        <p14:creationId xmlns:p14="http://schemas.microsoft.com/office/powerpoint/2010/main" val="2046970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531F210-8371-C703-B82E-47C593C78A2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0B15A348-98B3-3879-5E17-CB0127E6485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xmlns="" id="{88F33D3A-1132-9B1A-B962-CD60ABDB6F5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xmlns="" id="{81E0D49E-7178-69A3-8F58-4D4C48A6CEFA}"/>
              </a:ext>
            </a:extLst>
          </p:cNvPr>
          <p:cNvSpPr>
            <a:spLocks noGrp="1"/>
          </p:cNvSpPr>
          <p:nvPr>
            <p:ph type="dt" sz="half" idx="10"/>
          </p:nvPr>
        </p:nvSpPr>
        <p:spPr/>
        <p:txBody>
          <a:bodyPr/>
          <a:lstStyle/>
          <a:p>
            <a:fld id="{856A6FAC-9192-436B-870E-80DDE60983C7}" type="datetimeFigureOut">
              <a:rPr lang="es-CO" smtClean="0"/>
              <a:t>18/10/2024</a:t>
            </a:fld>
            <a:endParaRPr lang="es-CO"/>
          </a:p>
        </p:txBody>
      </p:sp>
      <p:sp>
        <p:nvSpPr>
          <p:cNvPr id="6" name="Marcador de pie de página 5">
            <a:extLst>
              <a:ext uri="{FF2B5EF4-FFF2-40B4-BE49-F238E27FC236}">
                <a16:creationId xmlns:a16="http://schemas.microsoft.com/office/drawing/2014/main" xmlns="" id="{2F5CC090-A935-39EC-1352-2703D7774C2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F9F37035-180E-0152-1228-EECA44274B02}"/>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92669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ECAB338-F339-66BE-83C6-7A3F6FECC92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69935FC1-EFEA-9E70-C955-E0F46AFA99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B52A0A90-FD8F-D098-9E3C-8B3903C7EAD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xmlns="" id="{A0F47486-611C-6371-6BFF-C8AADB90A8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25A5BFE2-9B56-F9FE-1317-1698B3D8A8E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xmlns="" id="{758251A3-C7BF-3DF9-1006-6349C94FA1F1}"/>
              </a:ext>
            </a:extLst>
          </p:cNvPr>
          <p:cNvSpPr>
            <a:spLocks noGrp="1"/>
          </p:cNvSpPr>
          <p:nvPr>
            <p:ph type="dt" sz="half" idx="10"/>
          </p:nvPr>
        </p:nvSpPr>
        <p:spPr/>
        <p:txBody>
          <a:bodyPr/>
          <a:lstStyle/>
          <a:p>
            <a:fld id="{856A6FAC-9192-436B-870E-80DDE60983C7}" type="datetimeFigureOut">
              <a:rPr lang="es-CO" smtClean="0"/>
              <a:t>18/10/2024</a:t>
            </a:fld>
            <a:endParaRPr lang="es-CO"/>
          </a:p>
        </p:txBody>
      </p:sp>
      <p:sp>
        <p:nvSpPr>
          <p:cNvPr id="8" name="Marcador de pie de página 7">
            <a:extLst>
              <a:ext uri="{FF2B5EF4-FFF2-40B4-BE49-F238E27FC236}">
                <a16:creationId xmlns:a16="http://schemas.microsoft.com/office/drawing/2014/main" xmlns="" id="{644687DF-C287-0B90-0384-AC46566F9DE1}"/>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xmlns="" id="{EB92D22D-0268-7F05-56E0-5963F89C291C}"/>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325733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B5FE461-F01D-222B-4C7C-57D2AA8652C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xmlns="" id="{5CFB908D-19D2-F83C-4039-D58C06ECA823}"/>
              </a:ext>
            </a:extLst>
          </p:cNvPr>
          <p:cNvSpPr>
            <a:spLocks noGrp="1"/>
          </p:cNvSpPr>
          <p:nvPr>
            <p:ph type="dt" sz="half" idx="10"/>
          </p:nvPr>
        </p:nvSpPr>
        <p:spPr/>
        <p:txBody>
          <a:bodyPr/>
          <a:lstStyle/>
          <a:p>
            <a:fld id="{856A6FAC-9192-436B-870E-80DDE60983C7}" type="datetimeFigureOut">
              <a:rPr lang="es-CO" smtClean="0"/>
              <a:t>18/10/2024</a:t>
            </a:fld>
            <a:endParaRPr lang="es-CO"/>
          </a:p>
        </p:txBody>
      </p:sp>
      <p:sp>
        <p:nvSpPr>
          <p:cNvPr id="4" name="Marcador de pie de página 3">
            <a:extLst>
              <a:ext uri="{FF2B5EF4-FFF2-40B4-BE49-F238E27FC236}">
                <a16:creationId xmlns:a16="http://schemas.microsoft.com/office/drawing/2014/main" xmlns="" id="{877D68EF-BFF2-A72E-07EE-5E72D7A4740D}"/>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xmlns="" id="{538FE25A-BF2A-CF99-7E87-C956434B72ED}"/>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271424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DB9DC9B7-1E4F-7D26-4BD7-745061F4E257}"/>
              </a:ext>
            </a:extLst>
          </p:cNvPr>
          <p:cNvSpPr>
            <a:spLocks noGrp="1"/>
          </p:cNvSpPr>
          <p:nvPr>
            <p:ph type="dt" sz="half" idx="10"/>
          </p:nvPr>
        </p:nvSpPr>
        <p:spPr/>
        <p:txBody>
          <a:bodyPr/>
          <a:lstStyle/>
          <a:p>
            <a:fld id="{856A6FAC-9192-436B-870E-80DDE60983C7}" type="datetimeFigureOut">
              <a:rPr lang="es-CO" smtClean="0"/>
              <a:t>18/10/2024</a:t>
            </a:fld>
            <a:endParaRPr lang="es-CO"/>
          </a:p>
        </p:txBody>
      </p:sp>
      <p:sp>
        <p:nvSpPr>
          <p:cNvPr id="3" name="Marcador de pie de página 2">
            <a:extLst>
              <a:ext uri="{FF2B5EF4-FFF2-40B4-BE49-F238E27FC236}">
                <a16:creationId xmlns:a16="http://schemas.microsoft.com/office/drawing/2014/main" xmlns="" id="{9F5816B9-11D6-2A5A-0FD1-DB0FC94DB765}"/>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xmlns="" id="{D3A788D0-F4D3-2B6C-9239-17F58235B626}"/>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662749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CF842174-351A-5C35-E775-1CDC59E177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65D2E68F-9A0D-D89E-ED06-73EDB9E63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D0A95696-420C-C45E-6F3E-ED258E8D8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A6FAC-9192-436B-870E-80DDE60983C7}" type="datetimeFigureOut">
              <a:rPr lang="es-CO" smtClean="0"/>
              <a:t>18/10/2024</a:t>
            </a:fld>
            <a:endParaRPr lang="es-CO"/>
          </a:p>
        </p:txBody>
      </p:sp>
      <p:sp>
        <p:nvSpPr>
          <p:cNvPr id="5" name="Marcador de pie de página 4">
            <a:extLst>
              <a:ext uri="{FF2B5EF4-FFF2-40B4-BE49-F238E27FC236}">
                <a16:creationId xmlns:a16="http://schemas.microsoft.com/office/drawing/2014/main" xmlns="" id="{4BEF4216-2A8E-0656-28FD-6CAD51853C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xmlns="" id="{26FEC2FF-6B1B-D345-F657-95FAADED47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CBB0B-5D0C-43FE-9043-22172208F6F8}" type="slidenum">
              <a:rPr lang="es-CO" smtClean="0"/>
              <a:t>‹Nº›</a:t>
            </a:fld>
            <a:endParaRPr lang="es-CO"/>
          </a:p>
        </p:txBody>
      </p:sp>
    </p:spTree>
    <p:extLst>
      <p:ext uri="{BB962C8B-B14F-4D97-AF65-F5344CB8AC3E}">
        <p14:creationId xmlns:p14="http://schemas.microsoft.com/office/powerpoint/2010/main" val="132606895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1" r:id="rId4"/>
    <p:sldLayoutId id="2147483650"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963E9FF8-726C-C90D-F2BB-C32B8EBE4472}"/>
              </a:ext>
            </a:extLst>
          </p:cNvPr>
          <p:cNvSpPr txBox="1"/>
          <p:nvPr/>
        </p:nvSpPr>
        <p:spPr>
          <a:xfrm>
            <a:off x="5206976" y="6639446"/>
            <a:ext cx="1778052" cy="261610"/>
          </a:xfrm>
          <a:prstGeom prst="rect">
            <a:avLst/>
          </a:prstGeom>
          <a:noFill/>
        </p:spPr>
        <p:txBody>
          <a:bodyPr wrap="none" rtlCol="0">
            <a:spAutoFit/>
          </a:bodyPr>
          <a:lstStyle/>
          <a:p>
            <a:pPr algn="ctr"/>
            <a:r>
              <a:rPr lang="es-CO" sz="1100" b="1" dirty="0">
                <a:solidFill>
                  <a:schemeClr val="bg1"/>
                </a:solidFill>
                <a:latin typeface="Helvetica" pitchFamily="2" charset="0"/>
              </a:rPr>
              <a:t>www.minjusticia.gov.co</a:t>
            </a:r>
          </a:p>
        </p:txBody>
      </p:sp>
      <p:pic>
        <p:nvPicPr>
          <p:cNvPr id="1026" name="Picture 2" descr="Vista previa de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64" y="1204956"/>
            <a:ext cx="11948831" cy="4779532"/>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redondeado 4"/>
          <p:cNvSpPr/>
          <p:nvPr/>
        </p:nvSpPr>
        <p:spPr>
          <a:xfrm>
            <a:off x="6725539" y="2230452"/>
            <a:ext cx="4426721" cy="2563737"/>
          </a:xfrm>
          <a:prstGeom prst="roundRect">
            <a:avLst/>
          </a:prstGeom>
          <a:solidFill>
            <a:schemeClr val="accent1">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Resultados seguimiento </a:t>
            </a:r>
            <a:r>
              <a:rPr lang="es-ES" sz="2000" b="1" dirty="0" smtClean="0"/>
              <a:t>Estrategia Plan </a:t>
            </a:r>
            <a:r>
              <a:rPr lang="es-ES" sz="2000" b="1" dirty="0"/>
              <a:t>de Participación Ciudadana Minjusticia te escucha </a:t>
            </a:r>
            <a:r>
              <a:rPr lang="es-ES" sz="2000" b="1" dirty="0" smtClean="0"/>
              <a:t>2024</a:t>
            </a:r>
            <a:endParaRPr lang="es-CO" sz="2000" b="1" dirty="0"/>
          </a:p>
        </p:txBody>
      </p:sp>
    </p:spTree>
    <p:extLst>
      <p:ext uri="{BB962C8B-B14F-4D97-AF65-F5344CB8AC3E}">
        <p14:creationId xmlns:p14="http://schemas.microsoft.com/office/powerpoint/2010/main" val="853279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963E9FF8-726C-C90D-F2BB-C32B8EBE4472}"/>
              </a:ext>
            </a:extLst>
          </p:cNvPr>
          <p:cNvSpPr txBox="1"/>
          <p:nvPr/>
        </p:nvSpPr>
        <p:spPr>
          <a:xfrm>
            <a:off x="5206976" y="6639446"/>
            <a:ext cx="1778052" cy="261610"/>
          </a:xfrm>
          <a:prstGeom prst="rect">
            <a:avLst/>
          </a:prstGeom>
          <a:noFill/>
        </p:spPr>
        <p:txBody>
          <a:bodyPr wrap="none" rtlCol="0">
            <a:spAutoFit/>
          </a:bodyPr>
          <a:lstStyle/>
          <a:p>
            <a:pPr algn="ctr"/>
            <a:r>
              <a:rPr lang="es-CO" sz="1100" b="1" dirty="0">
                <a:solidFill>
                  <a:schemeClr val="bg1"/>
                </a:solidFill>
                <a:latin typeface="Helvetica" pitchFamily="2" charset="0"/>
              </a:rPr>
              <a:t>www.minjusticia.gov.co</a:t>
            </a:r>
          </a:p>
        </p:txBody>
      </p:sp>
      <p:sp>
        <p:nvSpPr>
          <p:cNvPr id="8" name="Rectángulo 7">
            <a:extLst>
              <a:ext uri="{FF2B5EF4-FFF2-40B4-BE49-F238E27FC236}">
                <a16:creationId xmlns:a16="http://schemas.microsoft.com/office/drawing/2014/main" xmlns="" id="{5FBD09A5-6681-5B12-CEDC-8ED47B831398}"/>
              </a:ext>
            </a:extLst>
          </p:cNvPr>
          <p:cNvSpPr/>
          <p:nvPr/>
        </p:nvSpPr>
        <p:spPr>
          <a:xfrm>
            <a:off x="2266793" y="194455"/>
            <a:ext cx="7915564" cy="7178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lnSpc>
                <a:spcPct val="107000"/>
              </a:lnSpc>
              <a:spcBef>
                <a:spcPts val="1200"/>
              </a:spcBef>
              <a:spcAft>
                <a:spcPts val="300"/>
              </a:spcAft>
            </a:pPr>
            <a:r>
              <a:rPr lang="es-ES" b="1" dirty="0">
                <a:solidFill>
                  <a:schemeClr val="bg1"/>
                </a:solidFill>
                <a:ea typeface="Times New Roman" panose="02020603050405020304" pitchFamily="18" charset="0"/>
                <a:cs typeface="Times New Roman" panose="02020603050405020304" pitchFamily="18" charset="0"/>
              </a:rPr>
              <a:t>Avances Plan de Participación Ciudadana 2024</a:t>
            </a:r>
            <a:endParaRPr lang="es-CO" b="1" i="1" dirty="0">
              <a:solidFill>
                <a:schemeClr val="bg1"/>
              </a:solidFill>
              <a:ea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337336" y="1335278"/>
            <a:ext cx="11517332" cy="4077269"/>
          </a:xfrm>
          <a:prstGeom prst="rect">
            <a:avLst/>
          </a:prstGeom>
        </p:spPr>
      </p:pic>
    </p:spTree>
    <p:extLst>
      <p:ext uri="{BB962C8B-B14F-4D97-AF65-F5344CB8AC3E}">
        <p14:creationId xmlns:p14="http://schemas.microsoft.com/office/powerpoint/2010/main" val="342426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963E9FF8-726C-C90D-F2BB-C32B8EBE4472}"/>
              </a:ext>
            </a:extLst>
          </p:cNvPr>
          <p:cNvSpPr txBox="1"/>
          <p:nvPr/>
        </p:nvSpPr>
        <p:spPr>
          <a:xfrm>
            <a:off x="5206976" y="6639446"/>
            <a:ext cx="1778052" cy="261610"/>
          </a:xfrm>
          <a:prstGeom prst="rect">
            <a:avLst/>
          </a:prstGeom>
          <a:noFill/>
        </p:spPr>
        <p:txBody>
          <a:bodyPr wrap="none" rtlCol="0">
            <a:spAutoFit/>
          </a:bodyPr>
          <a:lstStyle/>
          <a:p>
            <a:pPr algn="ctr"/>
            <a:r>
              <a:rPr lang="es-CO" sz="1100" b="1" dirty="0">
                <a:solidFill>
                  <a:schemeClr val="bg1"/>
                </a:solidFill>
                <a:latin typeface="Helvetica" pitchFamily="2" charset="0"/>
              </a:rPr>
              <a:t>www.minjusticia.gov.co</a:t>
            </a:r>
          </a:p>
        </p:txBody>
      </p:sp>
      <p:sp>
        <p:nvSpPr>
          <p:cNvPr id="8" name="Rectángulo 7">
            <a:extLst>
              <a:ext uri="{FF2B5EF4-FFF2-40B4-BE49-F238E27FC236}">
                <a16:creationId xmlns:a16="http://schemas.microsoft.com/office/drawing/2014/main" xmlns="" id="{5FBD09A5-6681-5B12-CEDC-8ED47B831398}"/>
              </a:ext>
            </a:extLst>
          </p:cNvPr>
          <p:cNvSpPr/>
          <p:nvPr/>
        </p:nvSpPr>
        <p:spPr>
          <a:xfrm>
            <a:off x="2266793" y="194455"/>
            <a:ext cx="7915564" cy="7178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lnSpc>
                <a:spcPct val="107000"/>
              </a:lnSpc>
              <a:spcBef>
                <a:spcPts val="1200"/>
              </a:spcBef>
              <a:spcAft>
                <a:spcPts val="300"/>
              </a:spcAft>
            </a:pPr>
            <a:r>
              <a:rPr lang="es-ES" b="1" dirty="0">
                <a:solidFill>
                  <a:schemeClr val="bg1"/>
                </a:solidFill>
                <a:ea typeface="Times New Roman" panose="02020603050405020304" pitchFamily="18" charset="0"/>
                <a:cs typeface="Times New Roman" panose="02020603050405020304" pitchFamily="18" charset="0"/>
              </a:rPr>
              <a:t>Avances Plan de Participación Ciudadana 2024</a:t>
            </a:r>
            <a:endParaRPr lang="es-CO" b="1" i="1" dirty="0">
              <a:solidFill>
                <a:schemeClr val="bg1"/>
              </a:solidFill>
              <a:ea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0" y="1321214"/>
            <a:ext cx="12192000" cy="4215571"/>
          </a:xfrm>
          <a:prstGeom prst="rect">
            <a:avLst/>
          </a:prstGeom>
        </p:spPr>
      </p:pic>
    </p:spTree>
    <p:extLst>
      <p:ext uri="{BB962C8B-B14F-4D97-AF65-F5344CB8AC3E}">
        <p14:creationId xmlns:p14="http://schemas.microsoft.com/office/powerpoint/2010/main" val="521820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963E9FF8-726C-C90D-F2BB-C32B8EBE4472}"/>
              </a:ext>
            </a:extLst>
          </p:cNvPr>
          <p:cNvSpPr txBox="1"/>
          <p:nvPr/>
        </p:nvSpPr>
        <p:spPr>
          <a:xfrm>
            <a:off x="5206976" y="6639446"/>
            <a:ext cx="1778052" cy="261610"/>
          </a:xfrm>
          <a:prstGeom prst="rect">
            <a:avLst/>
          </a:prstGeom>
          <a:noFill/>
        </p:spPr>
        <p:txBody>
          <a:bodyPr wrap="none" rtlCol="0">
            <a:spAutoFit/>
          </a:bodyPr>
          <a:lstStyle/>
          <a:p>
            <a:pPr algn="ctr"/>
            <a:r>
              <a:rPr lang="es-CO" sz="1100" b="1" dirty="0">
                <a:solidFill>
                  <a:schemeClr val="bg1"/>
                </a:solidFill>
                <a:latin typeface="Helvetica" pitchFamily="2" charset="0"/>
              </a:rPr>
              <a:t>www.minjusticia.gov.co</a:t>
            </a:r>
          </a:p>
        </p:txBody>
      </p:sp>
      <p:sp>
        <p:nvSpPr>
          <p:cNvPr id="8" name="Rectángulo 7">
            <a:extLst>
              <a:ext uri="{FF2B5EF4-FFF2-40B4-BE49-F238E27FC236}">
                <a16:creationId xmlns:a16="http://schemas.microsoft.com/office/drawing/2014/main" xmlns="" id="{5FBD09A5-6681-5B12-CEDC-8ED47B831398}"/>
              </a:ext>
            </a:extLst>
          </p:cNvPr>
          <p:cNvSpPr/>
          <p:nvPr/>
        </p:nvSpPr>
        <p:spPr>
          <a:xfrm>
            <a:off x="2266793" y="194455"/>
            <a:ext cx="7915564" cy="7178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lnSpc>
                <a:spcPct val="107000"/>
              </a:lnSpc>
              <a:spcBef>
                <a:spcPts val="1200"/>
              </a:spcBef>
              <a:spcAft>
                <a:spcPts val="300"/>
              </a:spcAft>
            </a:pPr>
            <a:r>
              <a:rPr lang="es-ES" b="1" dirty="0" smtClean="0">
                <a:solidFill>
                  <a:schemeClr val="bg1"/>
                </a:solidFill>
                <a:ea typeface="Times New Roman" panose="02020603050405020304" pitchFamily="18" charset="0"/>
                <a:cs typeface="Times New Roman" panose="02020603050405020304" pitchFamily="18" charset="0"/>
              </a:rPr>
              <a:t>Recomendaciones Finales</a:t>
            </a:r>
            <a:endParaRPr lang="es-CO" b="1" i="1" dirty="0">
              <a:solidFill>
                <a:schemeClr val="bg1"/>
              </a:solidFill>
              <a:ea typeface="Times New Roman" panose="02020603050405020304" pitchFamily="18" charset="0"/>
              <a:cs typeface="Times New Roman" panose="02020603050405020304" pitchFamily="18" charset="0"/>
            </a:endParaRPr>
          </a:p>
        </p:txBody>
      </p:sp>
      <p:sp>
        <p:nvSpPr>
          <p:cNvPr id="7" name="Rectángulo 6"/>
          <p:cNvSpPr/>
          <p:nvPr/>
        </p:nvSpPr>
        <p:spPr>
          <a:xfrm>
            <a:off x="525623" y="1405863"/>
            <a:ext cx="9968613" cy="4801314"/>
          </a:xfrm>
          <a:prstGeom prst="rect">
            <a:avLst/>
          </a:prstGeom>
        </p:spPr>
        <p:txBody>
          <a:bodyPr wrap="square">
            <a:spAutoFit/>
          </a:bodyPr>
          <a:lstStyle/>
          <a:p>
            <a:pPr marL="285750" indent="-285750">
              <a:buFontTx/>
              <a:buChar char="-"/>
            </a:pPr>
            <a:r>
              <a:rPr lang="es-ES" dirty="0" smtClean="0"/>
              <a:t>Es importante revisar la Matriz de partes interesadas que se encuentra publicada en el link descrito anteriormente, con el fin de apropiarla en los ejercicios de participación que se realicen en lo que queda de la vigencia y en el documento final de retroalimentación.</a:t>
            </a:r>
          </a:p>
          <a:p>
            <a:pPr marL="285750" indent="-285750">
              <a:buFontTx/>
              <a:buChar char="-"/>
            </a:pPr>
            <a:r>
              <a:rPr lang="es-ES" dirty="0"/>
              <a:t> </a:t>
            </a:r>
            <a:r>
              <a:rPr lang="es-ES" dirty="0" smtClean="0"/>
              <a:t>Para las dependencias que no lo han hecho, incluir y publicar en el drive, de acuerdo al ejemplo expuesto, el formato diligenciado con el avance acumulado con corte al 31 de agosto de la vigencia.</a:t>
            </a:r>
          </a:p>
          <a:p>
            <a:pPr marL="285750" indent="-285750">
              <a:buFontTx/>
              <a:buChar char="-"/>
            </a:pPr>
            <a:r>
              <a:rPr lang="es-ES" dirty="0" smtClean="0"/>
              <a:t>Para las dependencias que no tuvieron avances en el segundo cuatrimestre, enviar correo electrónico a la Coordinadora del GSC informando la situación, además el mismo correo debe ser publicado en PDF en el drive dispuesto.</a:t>
            </a:r>
          </a:p>
          <a:p>
            <a:pPr marL="285750" indent="-285750">
              <a:buFontTx/>
              <a:buChar char="-"/>
            </a:pPr>
            <a:r>
              <a:rPr lang="es-ES" dirty="0" smtClean="0"/>
              <a:t>De acuerdo a la Matriz ITA, que mide el índice de transparencia, lo publicado en el menú participa debe tener el sustento y evidencia requerida, situación que es auditada cada año por la OCI, soportes que deben estar en algún repositorio para su ubicación.</a:t>
            </a:r>
          </a:p>
          <a:p>
            <a:pPr marL="285750" indent="-285750">
              <a:buFontTx/>
              <a:buChar char="-"/>
            </a:pPr>
            <a:r>
              <a:rPr lang="es-ES" dirty="0" smtClean="0"/>
              <a:t>A los procesos que aun no han cargado las evidencias, solicitamos respetuosamente, publicarlas el día de hoy, pues mañana vence el plazo determinado por el Secretario General, para publicar el seguimiento final, el cual será reportado para su verificación.</a:t>
            </a:r>
          </a:p>
          <a:p>
            <a:endParaRPr lang="es-ES" dirty="0"/>
          </a:p>
          <a:p>
            <a:endParaRPr lang="es-ES" dirty="0"/>
          </a:p>
        </p:txBody>
      </p:sp>
    </p:spTree>
    <p:extLst>
      <p:ext uri="{BB962C8B-B14F-4D97-AF65-F5344CB8AC3E}">
        <p14:creationId xmlns:p14="http://schemas.microsoft.com/office/powerpoint/2010/main" val="2794911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963E9FF8-726C-C90D-F2BB-C32B8EBE4472}"/>
              </a:ext>
            </a:extLst>
          </p:cNvPr>
          <p:cNvSpPr txBox="1"/>
          <p:nvPr/>
        </p:nvSpPr>
        <p:spPr>
          <a:xfrm>
            <a:off x="5206976" y="6639446"/>
            <a:ext cx="1778052" cy="261610"/>
          </a:xfrm>
          <a:prstGeom prst="rect">
            <a:avLst/>
          </a:prstGeom>
          <a:noFill/>
        </p:spPr>
        <p:txBody>
          <a:bodyPr wrap="none" rtlCol="0">
            <a:spAutoFit/>
          </a:bodyPr>
          <a:lstStyle/>
          <a:p>
            <a:pPr algn="ctr"/>
            <a:r>
              <a:rPr lang="es-CO" sz="1100" b="1" dirty="0">
                <a:solidFill>
                  <a:schemeClr val="bg1"/>
                </a:solidFill>
                <a:latin typeface="Helvetica" pitchFamily="2" charset="0"/>
              </a:rPr>
              <a:t>www.minjusticia.gov.co</a:t>
            </a:r>
          </a:p>
        </p:txBody>
      </p:sp>
      <p:sp>
        <p:nvSpPr>
          <p:cNvPr id="8" name="Rectángulo 7">
            <a:extLst>
              <a:ext uri="{FF2B5EF4-FFF2-40B4-BE49-F238E27FC236}">
                <a16:creationId xmlns:a16="http://schemas.microsoft.com/office/drawing/2014/main" xmlns="" id="{5FBD09A5-6681-5B12-CEDC-8ED47B831398}"/>
              </a:ext>
            </a:extLst>
          </p:cNvPr>
          <p:cNvSpPr/>
          <p:nvPr/>
        </p:nvSpPr>
        <p:spPr>
          <a:xfrm>
            <a:off x="2266793" y="194455"/>
            <a:ext cx="7915564" cy="7178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lnSpc>
                <a:spcPct val="107000"/>
              </a:lnSpc>
              <a:spcBef>
                <a:spcPts val="1200"/>
              </a:spcBef>
              <a:spcAft>
                <a:spcPts val="300"/>
              </a:spcAft>
            </a:pPr>
            <a:r>
              <a:rPr lang="es-CO" sz="2000" b="1" dirty="0" smtClean="0">
                <a:solidFill>
                  <a:schemeClr val="bg1"/>
                </a:solidFill>
                <a:ea typeface="Times New Roman" panose="02020603050405020304" pitchFamily="18" charset="0"/>
                <a:cs typeface="Times New Roman" panose="02020603050405020304" pitchFamily="18" charset="0"/>
              </a:rPr>
              <a:t>Objetivo del Documento</a:t>
            </a:r>
            <a:endParaRPr lang="es-CO" sz="2000" b="1" i="1" dirty="0">
              <a:solidFill>
                <a:schemeClr val="bg1"/>
              </a:solidFill>
              <a:ea typeface="Times New Roman" panose="02020603050405020304" pitchFamily="18" charset="0"/>
              <a:cs typeface="Times New Roman" panose="02020603050405020304" pitchFamily="18" charset="0"/>
            </a:endParaRPr>
          </a:p>
        </p:txBody>
      </p:sp>
      <p:sp>
        <p:nvSpPr>
          <p:cNvPr id="2" name="Rectángulo 1"/>
          <p:cNvSpPr/>
          <p:nvPr/>
        </p:nvSpPr>
        <p:spPr>
          <a:xfrm>
            <a:off x="230737" y="1975377"/>
            <a:ext cx="5888052" cy="1477328"/>
          </a:xfrm>
          <a:prstGeom prst="rect">
            <a:avLst/>
          </a:prstGeom>
        </p:spPr>
        <p:txBody>
          <a:bodyPr wrap="square">
            <a:spAutoFit/>
          </a:bodyPr>
          <a:lstStyle/>
          <a:p>
            <a:pPr marL="12700" marR="5080" algn="just">
              <a:lnSpc>
                <a:spcPct val="100000"/>
              </a:lnSpc>
              <a:spcBef>
                <a:spcPts val="105"/>
              </a:spcBef>
            </a:pPr>
            <a:r>
              <a:rPr lang="es-ES" spc="-5" dirty="0" smtClean="0">
                <a:latin typeface="Gadugi"/>
                <a:cs typeface="Gadugi"/>
              </a:rPr>
              <a:t>Socializar con los enlaces de participación ciudadana y los </a:t>
            </a:r>
            <a:r>
              <a:rPr lang="es-ES" spc="-10" dirty="0" smtClean="0">
                <a:latin typeface="Gadugi"/>
                <a:cs typeface="Gadugi"/>
              </a:rPr>
              <a:t>demás </a:t>
            </a:r>
            <a:r>
              <a:rPr lang="es-ES" spc="-5" dirty="0" smtClean="0">
                <a:latin typeface="Gadugi"/>
                <a:cs typeface="Gadugi"/>
              </a:rPr>
              <a:t> </a:t>
            </a:r>
            <a:r>
              <a:rPr lang="es-ES" spc="-10" dirty="0">
                <a:latin typeface="Gadugi"/>
                <a:cs typeface="Gadugi"/>
              </a:rPr>
              <a:t>grupos</a:t>
            </a:r>
            <a:r>
              <a:rPr lang="es-ES" spc="-5" dirty="0">
                <a:latin typeface="Gadugi"/>
                <a:cs typeface="Gadugi"/>
              </a:rPr>
              <a:t> de</a:t>
            </a:r>
            <a:r>
              <a:rPr lang="es-ES" dirty="0">
                <a:latin typeface="Gadugi"/>
                <a:cs typeface="Gadugi"/>
              </a:rPr>
              <a:t> </a:t>
            </a:r>
            <a:r>
              <a:rPr lang="es-ES" spc="-15" dirty="0">
                <a:latin typeface="Gadugi"/>
                <a:cs typeface="Gadugi"/>
              </a:rPr>
              <a:t>interés</a:t>
            </a:r>
            <a:r>
              <a:rPr lang="es-ES" spc="-10" dirty="0">
                <a:latin typeface="Gadugi"/>
                <a:cs typeface="Gadugi"/>
              </a:rPr>
              <a:t> </a:t>
            </a:r>
            <a:r>
              <a:rPr lang="es-ES" spc="-5" dirty="0">
                <a:latin typeface="Gadugi"/>
                <a:cs typeface="Gadugi"/>
              </a:rPr>
              <a:t>del</a:t>
            </a:r>
            <a:r>
              <a:rPr lang="es-ES" dirty="0">
                <a:latin typeface="Gadugi"/>
                <a:cs typeface="Gadugi"/>
              </a:rPr>
              <a:t> </a:t>
            </a:r>
            <a:r>
              <a:rPr lang="es-ES" spc="-10" dirty="0">
                <a:latin typeface="Gadugi"/>
                <a:cs typeface="Gadugi"/>
              </a:rPr>
              <a:t>Ministerio</a:t>
            </a:r>
            <a:r>
              <a:rPr lang="es-ES" spc="-5" dirty="0">
                <a:latin typeface="Gadugi"/>
                <a:cs typeface="Gadugi"/>
              </a:rPr>
              <a:t> </a:t>
            </a:r>
            <a:r>
              <a:rPr lang="es-ES" spc="-15" dirty="0">
                <a:latin typeface="Gadugi"/>
                <a:cs typeface="Gadugi"/>
              </a:rPr>
              <a:t>de </a:t>
            </a:r>
            <a:r>
              <a:rPr lang="es-ES" spc="-10" dirty="0">
                <a:latin typeface="Gadugi"/>
                <a:cs typeface="Gadugi"/>
              </a:rPr>
              <a:t> </a:t>
            </a:r>
            <a:r>
              <a:rPr lang="es-ES" spc="-5" dirty="0">
                <a:latin typeface="Gadugi"/>
                <a:cs typeface="Gadugi"/>
              </a:rPr>
              <a:t>Justicia</a:t>
            </a:r>
            <a:r>
              <a:rPr lang="es-ES" dirty="0">
                <a:latin typeface="Gadugi"/>
                <a:cs typeface="Gadugi"/>
              </a:rPr>
              <a:t> y</a:t>
            </a:r>
            <a:r>
              <a:rPr lang="es-ES" spc="5" dirty="0">
                <a:latin typeface="Gadugi"/>
                <a:cs typeface="Gadugi"/>
              </a:rPr>
              <a:t> </a:t>
            </a:r>
            <a:r>
              <a:rPr lang="es-ES" dirty="0">
                <a:latin typeface="Gadugi"/>
                <a:cs typeface="Gadugi"/>
              </a:rPr>
              <a:t>del</a:t>
            </a:r>
            <a:r>
              <a:rPr lang="es-ES" spc="5" dirty="0">
                <a:latin typeface="Gadugi"/>
                <a:cs typeface="Gadugi"/>
              </a:rPr>
              <a:t> </a:t>
            </a:r>
            <a:r>
              <a:rPr lang="es-ES" spc="-10" dirty="0">
                <a:latin typeface="Gadugi"/>
                <a:cs typeface="Gadugi"/>
              </a:rPr>
              <a:t>Derecho,</a:t>
            </a:r>
            <a:r>
              <a:rPr lang="es-ES" spc="-5" dirty="0">
                <a:latin typeface="Gadugi"/>
                <a:cs typeface="Gadugi"/>
              </a:rPr>
              <a:t> </a:t>
            </a:r>
            <a:r>
              <a:rPr lang="es-ES" spc="-10" dirty="0" smtClean="0">
                <a:latin typeface="Gadugi"/>
                <a:cs typeface="Gadugi"/>
              </a:rPr>
              <a:t>los resultados del seguimiento al</a:t>
            </a:r>
            <a:r>
              <a:rPr lang="es-ES" spc="5" dirty="0" smtClean="0">
                <a:latin typeface="Gadugi"/>
                <a:cs typeface="Gadugi"/>
              </a:rPr>
              <a:t> </a:t>
            </a:r>
            <a:r>
              <a:rPr lang="es-ES" spc="-5" dirty="0">
                <a:latin typeface="Gadugi"/>
                <a:cs typeface="Gadugi"/>
              </a:rPr>
              <a:t>Plan</a:t>
            </a:r>
            <a:r>
              <a:rPr lang="es-ES" dirty="0">
                <a:latin typeface="Gadugi"/>
                <a:cs typeface="Gadugi"/>
              </a:rPr>
              <a:t> </a:t>
            </a:r>
            <a:r>
              <a:rPr lang="es-ES" spc="-15" dirty="0">
                <a:latin typeface="Gadugi"/>
                <a:cs typeface="Gadugi"/>
              </a:rPr>
              <a:t>de </a:t>
            </a:r>
            <a:r>
              <a:rPr lang="es-ES" spc="-10" dirty="0">
                <a:latin typeface="Gadugi"/>
                <a:cs typeface="Gadugi"/>
              </a:rPr>
              <a:t> Participación</a:t>
            </a:r>
            <a:r>
              <a:rPr lang="es-ES" spc="-5" dirty="0">
                <a:latin typeface="Gadugi"/>
                <a:cs typeface="Gadugi"/>
              </a:rPr>
              <a:t> </a:t>
            </a:r>
            <a:r>
              <a:rPr lang="es-ES" spc="-10" dirty="0">
                <a:latin typeface="Gadugi"/>
                <a:cs typeface="Gadugi"/>
              </a:rPr>
              <a:t>Ciudadana</a:t>
            </a:r>
            <a:r>
              <a:rPr lang="es-ES" spc="-5" dirty="0">
                <a:latin typeface="Gadugi"/>
                <a:cs typeface="Gadugi"/>
              </a:rPr>
              <a:t> </a:t>
            </a:r>
            <a:r>
              <a:rPr lang="es-ES" spc="-5" dirty="0" smtClean="0">
                <a:latin typeface="Gadugi"/>
                <a:cs typeface="Gadugi"/>
              </a:rPr>
              <a:t> con corte al 31 de agosto </a:t>
            </a:r>
            <a:r>
              <a:rPr lang="es-ES" dirty="0" smtClean="0">
                <a:latin typeface="Gadugi"/>
                <a:cs typeface="Gadugi"/>
              </a:rPr>
              <a:t>–</a:t>
            </a:r>
            <a:r>
              <a:rPr lang="es-ES" spc="5" dirty="0" smtClean="0">
                <a:latin typeface="Gadugi"/>
                <a:cs typeface="Gadugi"/>
              </a:rPr>
              <a:t> </a:t>
            </a:r>
            <a:r>
              <a:rPr lang="es-ES" b="1" spc="-10" dirty="0" err="1">
                <a:latin typeface="Gadugi"/>
                <a:cs typeface="Gadugi"/>
              </a:rPr>
              <a:t>MinJusticia</a:t>
            </a:r>
            <a:r>
              <a:rPr lang="es-ES" b="1" spc="-10" dirty="0">
                <a:latin typeface="Gadugi"/>
                <a:cs typeface="Gadugi"/>
              </a:rPr>
              <a:t> </a:t>
            </a:r>
            <a:r>
              <a:rPr lang="es-ES" b="1" spc="-620" dirty="0">
                <a:latin typeface="Gadugi"/>
                <a:cs typeface="Gadugi"/>
              </a:rPr>
              <a:t> </a:t>
            </a:r>
            <a:r>
              <a:rPr lang="es-ES" b="1" spc="-100" dirty="0">
                <a:latin typeface="Gadugi"/>
                <a:cs typeface="Gadugi"/>
              </a:rPr>
              <a:t>Te</a:t>
            </a:r>
            <a:r>
              <a:rPr lang="es-ES" b="1" spc="-15" dirty="0">
                <a:latin typeface="Gadugi"/>
                <a:cs typeface="Gadugi"/>
              </a:rPr>
              <a:t> </a:t>
            </a:r>
            <a:r>
              <a:rPr lang="es-ES" b="1" dirty="0" smtClean="0">
                <a:latin typeface="Gadugi"/>
                <a:cs typeface="Gadugi"/>
              </a:rPr>
              <a:t>Escucha</a:t>
            </a:r>
            <a:r>
              <a:rPr lang="es-ES" b="1" spc="-15" dirty="0" smtClean="0">
                <a:latin typeface="Gadugi"/>
                <a:cs typeface="Gadugi"/>
              </a:rPr>
              <a:t>.</a:t>
            </a:r>
            <a:endParaRPr lang="es-ES" dirty="0">
              <a:latin typeface="Gadugi"/>
              <a:cs typeface="Gadugi"/>
            </a:endParaRPr>
          </a:p>
        </p:txBody>
      </p:sp>
      <p:pic>
        <p:nvPicPr>
          <p:cNvPr id="2050" name="Picture 2" descr="Vista previa de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3108" y="1079114"/>
            <a:ext cx="4578202" cy="4578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294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963E9FF8-726C-C90D-F2BB-C32B8EBE4472}"/>
              </a:ext>
            </a:extLst>
          </p:cNvPr>
          <p:cNvSpPr txBox="1"/>
          <p:nvPr/>
        </p:nvSpPr>
        <p:spPr>
          <a:xfrm>
            <a:off x="5206976" y="6639446"/>
            <a:ext cx="1778052" cy="261610"/>
          </a:xfrm>
          <a:prstGeom prst="rect">
            <a:avLst/>
          </a:prstGeom>
          <a:noFill/>
        </p:spPr>
        <p:txBody>
          <a:bodyPr wrap="none" rtlCol="0">
            <a:spAutoFit/>
          </a:bodyPr>
          <a:lstStyle/>
          <a:p>
            <a:pPr algn="ctr"/>
            <a:r>
              <a:rPr lang="es-CO" sz="1100" b="1" dirty="0">
                <a:solidFill>
                  <a:schemeClr val="bg1"/>
                </a:solidFill>
                <a:latin typeface="Helvetica" pitchFamily="2" charset="0"/>
              </a:rPr>
              <a:t>www.minjusticia.gov.co</a:t>
            </a:r>
          </a:p>
        </p:txBody>
      </p:sp>
      <p:sp>
        <p:nvSpPr>
          <p:cNvPr id="8" name="Rectángulo 7">
            <a:extLst>
              <a:ext uri="{FF2B5EF4-FFF2-40B4-BE49-F238E27FC236}">
                <a16:creationId xmlns:a16="http://schemas.microsoft.com/office/drawing/2014/main" xmlns="" id="{5FBD09A5-6681-5B12-CEDC-8ED47B831398}"/>
              </a:ext>
            </a:extLst>
          </p:cNvPr>
          <p:cNvSpPr/>
          <p:nvPr/>
        </p:nvSpPr>
        <p:spPr>
          <a:xfrm>
            <a:off x="2266793" y="194455"/>
            <a:ext cx="7915564" cy="7178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lnSpc>
                <a:spcPct val="107000"/>
              </a:lnSpc>
              <a:spcBef>
                <a:spcPts val="1200"/>
              </a:spcBef>
              <a:spcAft>
                <a:spcPts val="300"/>
              </a:spcAft>
            </a:pPr>
            <a:r>
              <a:rPr lang="es-ES" sz="2000" b="1" dirty="0" smtClean="0">
                <a:solidFill>
                  <a:schemeClr val="bg1"/>
                </a:solidFill>
                <a:ea typeface="Times New Roman" panose="02020603050405020304" pitchFamily="18" charset="0"/>
                <a:cs typeface="Times New Roman" panose="02020603050405020304" pitchFamily="18" charset="0"/>
              </a:rPr>
              <a:t>Resultados de la Política de Participación ciudadana - FURAG</a:t>
            </a:r>
            <a:endParaRPr lang="es-CO" sz="2000" b="1" i="1" dirty="0">
              <a:solidFill>
                <a:schemeClr val="bg1"/>
              </a:solidFill>
              <a:ea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300067" y="1478422"/>
            <a:ext cx="7356966" cy="4819541"/>
          </a:xfrm>
          <a:prstGeom prst="rect">
            <a:avLst/>
          </a:prstGeom>
        </p:spPr>
      </p:pic>
      <p:pic>
        <p:nvPicPr>
          <p:cNvPr id="3" name="Imagen 2"/>
          <p:cNvPicPr>
            <a:picLocks noChangeAspect="1"/>
          </p:cNvPicPr>
          <p:nvPr/>
        </p:nvPicPr>
        <p:blipFill>
          <a:blip r:embed="rId3"/>
          <a:stretch>
            <a:fillRect/>
          </a:stretch>
        </p:blipFill>
        <p:spPr>
          <a:xfrm>
            <a:off x="8308841" y="1260217"/>
            <a:ext cx="2750337" cy="5037746"/>
          </a:xfrm>
          <a:prstGeom prst="rect">
            <a:avLst/>
          </a:prstGeom>
        </p:spPr>
      </p:pic>
      <p:sp>
        <p:nvSpPr>
          <p:cNvPr id="5" name="Flecha abajo 4"/>
          <p:cNvSpPr/>
          <p:nvPr/>
        </p:nvSpPr>
        <p:spPr>
          <a:xfrm>
            <a:off x="5070243" y="1290414"/>
            <a:ext cx="273465" cy="37601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9"/>
          <p:cNvSpPr/>
          <p:nvPr/>
        </p:nvSpPr>
        <p:spPr>
          <a:xfrm>
            <a:off x="753682" y="6270114"/>
            <a:ext cx="2112117" cy="230832"/>
          </a:xfrm>
          <a:prstGeom prst="rect">
            <a:avLst/>
          </a:prstGeom>
        </p:spPr>
        <p:txBody>
          <a:bodyPr wrap="none">
            <a:spAutoFit/>
          </a:bodyPr>
          <a:lstStyle/>
          <a:p>
            <a:r>
              <a:rPr lang="es-ES" sz="900" b="1" spc="-5" dirty="0" smtClean="0">
                <a:latin typeface="Gadugi"/>
              </a:rPr>
              <a:t>Medición Diseño Institucional MIPG</a:t>
            </a:r>
            <a:endParaRPr lang="es-CO" sz="900" b="1" dirty="0"/>
          </a:p>
        </p:txBody>
      </p:sp>
    </p:spTree>
    <p:extLst>
      <p:ext uri="{BB962C8B-B14F-4D97-AF65-F5344CB8AC3E}">
        <p14:creationId xmlns:p14="http://schemas.microsoft.com/office/powerpoint/2010/main" val="2449898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963E9FF8-726C-C90D-F2BB-C32B8EBE4472}"/>
              </a:ext>
            </a:extLst>
          </p:cNvPr>
          <p:cNvSpPr txBox="1"/>
          <p:nvPr/>
        </p:nvSpPr>
        <p:spPr>
          <a:xfrm>
            <a:off x="5206976" y="6639446"/>
            <a:ext cx="1778052" cy="261610"/>
          </a:xfrm>
          <a:prstGeom prst="rect">
            <a:avLst/>
          </a:prstGeom>
          <a:noFill/>
        </p:spPr>
        <p:txBody>
          <a:bodyPr wrap="none" rtlCol="0">
            <a:spAutoFit/>
          </a:bodyPr>
          <a:lstStyle/>
          <a:p>
            <a:pPr algn="ctr"/>
            <a:r>
              <a:rPr lang="es-CO" sz="1100" b="1" dirty="0">
                <a:solidFill>
                  <a:schemeClr val="bg1"/>
                </a:solidFill>
                <a:latin typeface="Helvetica" pitchFamily="2" charset="0"/>
              </a:rPr>
              <a:t>www.minjusticia.gov.co</a:t>
            </a:r>
          </a:p>
        </p:txBody>
      </p:sp>
      <p:sp>
        <p:nvSpPr>
          <p:cNvPr id="8" name="Rectángulo 7">
            <a:extLst>
              <a:ext uri="{FF2B5EF4-FFF2-40B4-BE49-F238E27FC236}">
                <a16:creationId xmlns:a16="http://schemas.microsoft.com/office/drawing/2014/main" xmlns="" id="{5FBD09A5-6681-5B12-CEDC-8ED47B831398}"/>
              </a:ext>
            </a:extLst>
          </p:cNvPr>
          <p:cNvSpPr/>
          <p:nvPr/>
        </p:nvSpPr>
        <p:spPr>
          <a:xfrm>
            <a:off x="2266793" y="194455"/>
            <a:ext cx="7915564" cy="7178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lnSpc>
                <a:spcPct val="107000"/>
              </a:lnSpc>
              <a:spcBef>
                <a:spcPts val="1200"/>
              </a:spcBef>
              <a:spcAft>
                <a:spcPts val="300"/>
              </a:spcAft>
            </a:pPr>
            <a:r>
              <a:rPr lang="es-ES" b="1" dirty="0" smtClean="0">
                <a:solidFill>
                  <a:schemeClr val="bg1"/>
                </a:solidFill>
                <a:ea typeface="Times New Roman" panose="02020603050405020304" pitchFamily="18" charset="0"/>
                <a:cs typeface="Times New Roman" panose="02020603050405020304" pitchFamily="18" charset="0"/>
              </a:rPr>
              <a:t>Recomendaciones del DAFP para avanzar en la implementación de la Política</a:t>
            </a:r>
            <a:endParaRPr lang="es-CO" b="1" i="1" dirty="0">
              <a:solidFill>
                <a:schemeClr val="bg1"/>
              </a:solidFill>
              <a:ea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809332" y="1298961"/>
            <a:ext cx="10583942" cy="4264351"/>
          </a:xfrm>
          <a:prstGeom prst="rect">
            <a:avLst/>
          </a:prstGeom>
        </p:spPr>
      </p:pic>
      <p:sp>
        <p:nvSpPr>
          <p:cNvPr id="9" name="Rectángulo 8"/>
          <p:cNvSpPr/>
          <p:nvPr/>
        </p:nvSpPr>
        <p:spPr>
          <a:xfrm>
            <a:off x="745137" y="5447896"/>
            <a:ext cx="2112117" cy="230832"/>
          </a:xfrm>
          <a:prstGeom prst="rect">
            <a:avLst/>
          </a:prstGeom>
        </p:spPr>
        <p:txBody>
          <a:bodyPr wrap="none">
            <a:spAutoFit/>
          </a:bodyPr>
          <a:lstStyle/>
          <a:p>
            <a:r>
              <a:rPr lang="es-ES" sz="900" b="1" spc="-5" dirty="0" smtClean="0">
                <a:latin typeface="Gadugi"/>
              </a:rPr>
              <a:t>Medición Diseño Institucional MIPG</a:t>
            </a:r>
            <a:endParaRPr lang="es-CO" sz="900" b="1" dirty="0"/>
          </a:p>
        </p:txBody>
      </p:sp>
    </p:spTree>
    <p:extLst>
      <p:ext uri="{BB962C8B-B14F-4D97-AF65-F5344CB8AC3E}">
        <p14:creationId xmlns:p14="http://schemas.microsoft.com/office/powerpoint/2010/main" val="2610311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963E9FF8-726C-C90D-F2BB-C32B8EBE4472}"/>
              </a:ext>
            </a:extLst>
          </p:cNvPr>
          <p:cNvSpPr txBox="1"/>
          <p:nvPr/>
        </p:nvSpPr>
        <p:spPr>
          <a:xfrm>
            <a:off x="5206976" y="6639446"/>
            <a:ext cx="1778052" cy="261610"/>
          </a:xfrm>
          <a:prstGeom prst="rect">
            <a:avLst/>
          </a:prstGeom>
          <a:noFill/>
        </p:spPr>
        <p:txBody>
          <a:bodyPr wrap="none" rtlCol="0">
            <a:spAutoFit/>
          </a:bodyPr>
          <a:lstStyle/>
          <a:p>
            <a:pPr algn="ctr"/>
            <a:r>
              <a:rPr lang="es-CO" sz="1100" b="1" dirty="0">
                <a:solidFill>
                  <a:schemeClr val="bg1"/>
                </a:solidFill>
                <a:latin typeface="Helvetica" pitchFamily="2" charset="0"/>
              </a:rPr>
              <a:t>www.minjusticia.gov.co</a:t>
            </a:r>
          </a:p>
        </p:txBody>
      </p:sp>
      <p:sp>
        <p:nvSpPr>
          <p:cNvPr id="8" name="Rectángulo 7">
            <a:extLst>
              <a:ext uri="{FF2B5EF4-FFF2-40B4-BE49-F238E27FC236}">
                <a16:creationId xmlns:a16="http://schemas.microsoft.com/office/drawing/2014/main" xmlns="" id="{5FBD09A5-6681-5B12-CEDC-8ED47B831398}"/>
              </a:ext>
            </a:extLst>
          </p:cNvPr>
          <p:cNvSpPr/>
          <p:nvPr/>
        </p:nvSpPr>
        <p:spPr>
          <a:xfrm>
            <a:off x="2266793" y="194455"/>
            <a:ext cx="7915564" cy="7178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lnSpc>
                <a:spcPct val="107000"/>
              </a:lnSpc>
              <a:spcBef>
                <a:spcPts val="1200"/>
              </a:spcBef>
              <a:spcAft>
                <a:spcPts val="300"/>
              </a:spcAft>
            </a:pPr>
            <a:r>
              <a:rPr lang="es-ES" b="1" dirty="0" smtClean="0">
                <a:solidFill>
                  <a:schemeClr val="bg1"/>
                </a:solidFill>
                <a:ea typeface="Times New Roman" panose="02020603050405020304" pitchFamily="18" charset="0"/>
                <a:cs typeface="Times New Roman" panose="02020603050405020304" pitchFamily="18" charset="0"/>
              </a:rPr>
              <a:t>Lineamientos para inclusión de Ciudadanías Diversas - DAFP</a:t>
            </a:r>
            <a:endParaRPr lang="es-CO" b="1" i="1" dirty="0">
              <a:solidFill>
                <a:schemeClr val="bg1"/>
              </a:solidFill>
              <a:ea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594546" y="1244672"/>
            <a:ext cx="11002911" cy="4915586"/>
          </a:xfrm>
          <a:prstGeom prst="rect">
            <a:avLst/>
          </a:prstGeom>
        </p:spPr>
      </p:pic>
    </p:spTree>
    <p:extLst>
      <p:ext uri="{BB962C8B-B14F-4D97-AF65-F5344CB8AC3E}">
        <p14:creationId xmlns:p14="http://schemas.microsoft.com/office/powerpoint/2010/main" val="1785053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963E9FF8-726C-C90D-F2BB-C32B8EBE4472}"/>
              </a:ext>
            </a:extLst>
          </p:cNvPr>
          <p:cNvSpPr txBox="1"/>
          <p:nvPr/>
        </p:nvSpPr>
        <p:spPr>
          <a:xfrm>
            <a:off x="5206976" y="6639446"/>
            <a:ext cx="1778052" cy="261610"/>
          </a:xfrm>
          <a:prstGeom prst="rect">
            <a:avLst/>
          </a:prstGeom>
          <a:noFill/>
        </p:spPr>
        <p:txBody>
          <a:bodyPr wrap="none" rtlCol="0">
            <a:spAutoFit/>
          </a:bodyPr>
          <a:lstStyle/>
          <a:p>
            <a:pPr algn="ctr"/>
            <a:r>
              <a:rPr lang="es-CO" sz="1100" b="1" dirty="0">
                <a:solidFill>
                  <a:schemeClr val="bg1"/>
                </a:solidFill>
                <a:latin typeface="Helvetica" pitchFamily="2" charset="0"/>
              </a:rPr>
              <a:t>www.minjusticia.gov.co</a:t>
            </a:r>
          </a:p>
        </p:txBody>
      </p:sp>
      <p:sp>
        <p:nvSpPr>
          <p:cNvPr id="8" name="Rectángulo 7">
            <a:extLst>
              <a:ext uri="{FF2B5EF4-FFF2-40B4-BE49-F238E27FC236}">
                <a16:creationId xmlns:a16="http://schemas.microsoft.com/office/drawing/2014/main" xmlns="" id="{5FBD09A5-6681-5B12-CEDC-8ED47B831398}"/>
              </a:ext>
            </a:extLst>
          </p:cNvPr>
          <p:cNvSpPr/>
          <p:nvPr/>
        </p:nvSpPr>
        <p:spPr>
          <a:xfrm>
            <a:off x="2266793" y="194455"/>
            <a:ext cx="7915564" cy="7178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lnSpc>
                <a:spcPct val="107000"/>
              </a:lnSpc>
              <a:spcBef>
                <a:spcPts val="1200"/>
              </a:spcBef>
              <a:spcAft>
                <a:spcPts val="300"/>
              </a:spcAft>
            </a:pPr>
            <a:r>
              <a:rPr lang="es-ES" b="1" dirty="0">
                <a:solidFill>
                  <a:schemeClr val="bg1"/>
                </a:solidFill>
                <a:ea typeface="Times New Roman" panose="02020603050405020304" pitchFamily="18" charset="0"/>
                <a:cs typeface="Times New Roman" panose="02020603050405020304" pitchFamily="18" charset="0"/>
              </a:rPr>
              <a:t>¿</a:t>
            </a:r>
            <a:r>
              <a:rPr lang="es-ES" b="1" dirty="0" smtClean="0">
                <a:solidFill>
                  <a:schemeClr val="bg1"/>
                </a:solidFill>
                <a:ea typeface="Times New Roman" panose="02020603050405020304" pitchFamily="18" charset="0"/>
                <a:cs typeface="Times New Roman" panose="02020603050405020304" pitchFamily="18" charset="0"/>
              </a:rPr>
              <a:t>Cual es la Intención para el 2024?</a:t>
            </a:r>
            <a:endParaRPr lang="es-CO" b="1" i="1" dirty="0">
              <a:solidFill>
                <a:schemeClr val="bg1"/>
              </a:solidFill>
              <a:ea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823176" y="1437997"/>
            <a:ext cx="10545647" cy="3982006"/>
          </a:xfrm>
          <a:prstGeom prst="rect">
            <a:avLst/>
          </a:prstGeom>
        </p:spPr>
      </p:pic>
    </p:spTree>
    <p:extLst>
      <p:ext uri="{BB962C8B-B14F-4D97-AF65-F5344CB8AC3E}">
        <p14:creationId xmlns:p14="http://schemas.microsoft.com/office/powerpoint/2010/main" val="3471162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963E9FF8-726C-C90D-F2BB-C32B8EBE4472}"/>
              </a:ext>
            </a:extLst>
          </p:cNvPr>
          <p:cNvSpPr txBox="1"/>
          <p:nvPr/>
        </p:nvSpPr>
        <p:spPr>
          <a:xfrm>
            <a:off x="5206976" y="6639446"/>
            <a:ext cx="1778052" cy="261610"/>
          </a:xfrm>
          <a:prstGeom prst="rect">
            <a:avLst/>
          </a:prstGeom>
          <a:noFill/>
        </p:spPr>
        <p:txBody>
          <a:bodyPr wrap="none" rtlCol="0">
            <a:spAutoFit/>
          </a:bodyPr>
          <a:lstStyle/>
          <a:p>
            <a:pPr algn="ctr"/>
            <a:r>
              <a:rPr lang="es-CO" sz="1100" b="1" dirty="0">
                <a:solidFill>
                  <a:schemeClr val="bg1"/>
                </a:solidFill>
                <a:latin typeface="Helvetica" pitchFamily="2" charset="0"/>
              </a:rPr>
              <a:t>www.minjusticia.gov.co</a:t>
            </a:r>
          </a:p>
        </p:txBody>
      </p:sp>
      <p:sp>
        <p:nvSpPr>
          <p:cNvPr id="8" name="Rectángulo 7">
            <a:extLst>
              <a:ext uri="{FF2B5EF4-FFF2-40B4-BE49-F238E27FC236}">
                <a16:creationId xmlns:a16="http://schemas.microsoft.com/office/drawing/2014/main" xmlns="" id="{5FBD09A5-6681-5B12-CEDC-8ED47B831398}"/>
              </a:ext>
            </a:extLst>
          </p:cNvPr>
          <p:cNvSpPr/>
          <p:nvPr/>
        </p:nvSpPr>
        <p:spPr>
          <a:xfrm>
            <a:off x="2266793" y="194455"/>
            <a:ext cx="7915564" cy="7178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lnSpc>
                <a:spcPct val="107000"/>
              </a:lnSpc>
              <a:spcBef>
                <a:spcPts val="1200"/>
              </a:spcBef>
              <a:spcAft>
                <a:spcPts val="300"/>
              </a:spcAft>
            </a:pPr>
            <a:r>
              <a:rPr lang="es-ES" b="1" dirty="0" smtClean="0">
                <a:solidFill>
                  <a:schemeClr val="bg1"/>
                </a:solidFill>
                <a:ea typeface="Times New Roman" panose="02020603050405020304" pitchFamily="18" charset="0"/>
                <a:cs typeface="Times New Roman" panose="02020603050405020304" pitchFamily="18" charset="0"/>
              </a:rPr>
              <a:t>Avances para </a:t>
            </a:r>
            <a:r>
              <a:rPr lang="es-ES" b="1" dirty="0">
                <a:solidFill>
                  <a:schemeClr val="bg1"/>
                </a:solidFill>
                <a:ea typeface="Times New Roman" panose="02020603050405020304" pitchFamily="18" charset="0"/>
                <a:cs typeface="Times New Roman" panose="02020603050405020304" pitchFamily="18" charset="0"/>
              </a:rPr>
              <a:t>i</a:t>
            </a:r>
            <a:r>
              <a:rPr lang="es-ES" b="1" dirty="0" smtClean="0">
                <a:solidFill>
                  <a:schemeClr val="bg1"/>
                </a:solidFill>
                <a:ea typeface="Times New Roman" panose="02020603050405020304" pitchFamily="18" charset="0"/>
                <a:cs typeface="Times New Roman" panose="02020603050405020304" pitchFamily="18" charset="0"/>
              </a:rPr>
              <a:t>dentificar  las ciudadanías diversas referentes al Minjusticia</a:t>
            </a:r>
            <a:endParaRPr lang="es-CO" b="1" i="1" dirty="0">
              <a:solidFill>
                <a:schemeClr val="bg1"/>
              </a:solidFill>
              <a:ea typeface="Times New Roman" panose="02020603050405020304" pitchFamily="18" charset="0"/>
              <a:cs typeface="Times New Roman" panose="02020603050405020304" pitchFamily="18" charset="0"/>
            </a:endParaRPr>
          </a:p>
        </p:txBody>
      </p:sp>
      <p:sp>
        <p:nvSpPr>
          <p:cNvPr id="54" name="Rectángulo 53"/>
          <p:cNvSpPr/>
          <p:nvPr/>
        </p:nvSpPr>
        <p:spPr>
          <a:xfrm>
            <a:off x="602536" y="1098214"/>
            <a:ext cx="4779947" cy="5632311"/>
          </a:xfrm>
          <a:prstGeom prst="rect">
            <a:avLst/>
          </a:prstGeom>
        </p:spPr>
        <p:txBody>
          <a:bodyPr wrap="square">
            <a:spAutoFit/>
          </a:bodyPr>
          <a:lstStyle/>
          <a:p>
            <a:r>
              <a:rPr lang="es-ES" dirty="0"/>
              <a:t>Se </a:t>
            </a:r>
            <a:r>
              <a:rPr lang="es-ES" dirty="0" smtClean="0"/>
              <a:t>determinaron e identificaron </a:t>
            </a:r>
            <a:r>
              <a:rPr lang="es-ES" dirty="0"/>
              <a:t>las necesidades y expectativas de cada uno de los grupos de valor de acuerdo a la </a:t>
            </a:r>
            <a:r>
              <a:rPr lang="es-ES" dirty="0" smtClean="0"/>
              <a:t>construcción de la Matriz </a:t>
            </a:r>
            <a:r>
              <a:rPr lang="es-ES" dirty="0"/>
              <a:t>de partes interesadas del MJD, con el fin de establecer cada una de las herramientas que tienen como usuarios del portafolio que ofrece el </a:t>
            </a:r>
            <a:r>
              <a:rPr lang="es-ES" dirty="0" smtClean="0"/>
              <a:t>Ministerio.</a:t>
            </a:r>
          </a:p>
          <a:p>
            <a:endParaRPr lang="es-ES" dirty="0"/>
          </a:p>
          <a:p>
            <a:r>
              <a:rPr lang="es-ES" dirty="0" smtClean="0"/>
              <a:t>Adicionalmente, en este proceso de identificación se incluyeron variables cualitativas que permitiesen determinar los intereses institucionales en doble vía.</a:t>
            </a:r>
          </a:p>
          <a:p>
            <a:endParaRPr lang="es-ES" dirty="0"/>
          </a:p>
          <a:p>
            <a:r>
              <a:rPr lang="es-ES" dirty="0" smtClean="0"/>
              <a:t>Por tal motivo, es importante que para este ultimo cuatrimestre se vincule la Matriz de partes interesadas como herramienta esencial, en las actividades de Participación Ciudadana a desarrollar por las dependencias.</a:t>
            </a:r>
            <a:endParaRPr lang="es-ES" dirty="0"/>
          </a:p>
        </p:txBody>
      </p:sp>
      <p:sp>
        <p:nvSpPr>
          <p:cNvPr id="6" name="Rectángulo 5"/>
          <p:cNvSpPr/>
          <p:nvPr/>
        </p:nvSpPr>
        <p:spPr>
          <a:xfrm>
            <a:off x="5526279" y="4746627"/>
            <a:ext cx="6497653" cy="646331"/>
          </a:xfrm>
          <a:prstGeom prst="rect">
            <a:avLst/>
          </a:prstGeom>
        </p:spPr>
        <p:txBody>
          <a:bodyPr wrap="square">
            <a:spAutoFit/>
          </a:bodyPr>
          <a:lstStyle/>
          <a:p>
            <a:r>
              <a:rPr lang="es-CO" dirty="0"/>
              <a:t>https://www.minjusticia.gov.co/participa/caracterizaci%C3%B3n-de-grupos-de-inter%C3%A9s</a:t>
            </a:r>
          </a:p>
        </p:txBody>
      </p:sp>
      <p:pic>
        <p:nvPicPr>
          <p:cNvPr id="7" name="Imagen 6"/>
          <p:cNvPicPr>
            <a:picLocks noChangeAspect="1"/>
          </p:cNvPicPr>
          <p:nvPr/>
        </p:nvPicPr>
        <p:blipFill>
          <a:blip r:embed="rId2"/>
          <a:stretch>
            <a:fillRect/>
          </a:stretch>
        </p:blipFill>
        <p:spPr>
          <a:xfrm>
            <a:off x="5293434" y="1051676"/>
            <a:ext cx="6809517" cy="3254749"/>
          </a:xfrm>
          <a:prstGeom prst="rect">
            <a:avLst/>
          </a:prstGeom>
        </p:spPr>
      </p:pic>
    </p:spTree>
    <p:extLst>
      <p:ext uri="{BB962C8B-B14F-4D97-AF65-F5344CB8AC3E}">
        <p14:creationId xmlns:p14="http://schemas.microsoft.com/office/powerpoint/2010/main" val="2161994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963E9FF8-726C-C90D-F2BB-C32B8EBE4472}"/>
              </a:ext>
            </a:extLst>
          </p:cNvPr>
          <p:cNvSpPr txBox="1"/>
          <p:nvPr/>
        </p:nvSpPr>
        <p:spPr>
          <a:xfrm>
            <a:off x="5206976" y="6639446"/>
            <a:ext cx="1778052" cy="261610"/>
          </a:xfrm>
          <a:prstGeom prst="rect">
            <a:avLst/>
          </a:prstGeom>
          <a:noFill/>
        </p:spPr>
        <p:txBody>
          <a:bodyPr wrap="none" rtlCol="0">
            <a:spAutoFit/>
          </a:bodyPr>
          <a:lstStyle/>
          <a:p>
            <a:pPr algn="ctr"/>
            <a:r>
              <a:rPr lang="es-CO" sz="1100" b="1" dirty="0">
                <a:solidFill>
                  <a:schemeClr val="bg1"/>
                </a:solidFill>
                <a:latin typeface="Helvetica" pitchFamily="2" charset="0"/>
              </a:rPr>
              <a:t>www.minjusticia.gov.co</a:t>
            </a:r>
          </a:p>
        </p:txBody>
      </p:sp>
      <p:sp>
        <p:nvSpPr>
          <p:cNvPr id="8" name="Rectángulo 7">
            <a:extLst>
              <a:ext uri="{FF2B5EF4-FFF2-40B4-BE49-F238E27FC236}">
                <a16:creationId xmlns:a16="http://schemas.microsoft.com/office/drawing/2014/main" xmlns="" id="{5FBD09A5-6681-5B12-CEDC-8ED47B831398}"/>
              </a:ext>
            </a:extLst>
          </p:cNvPr>
          <p:cNvSpPr/>
          <p:nvPr/>
        </p:nvSpPr>
        <p:spPr>
          <a:xfrm>
            <a:off x="2266793" y="194455"/>
            <a:ext cx="7915564" cy="7178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lnSpc>
                <a:spcPct val="107000"/>
              </a:lnSpc>
              <a:spcBef>
                <a:spcPts val="1200"/>
              </a:spcBef>
              <a:spcAft>
                <a:spcPts val="300"/>
              </a:spcAft>
            </a:pPr>
            <a:r>
              <a:rPr lang="es-ES" b="1" dirty="0">
                <a:solidFill>
                  <a:schemeClr val="bg1"/>
                </a:solidFill>
                <a:ea typeface="Times New Roman" panose="02020603050405020304" pitchFamily="18" charset="0"/>
                <a:cs typeface="Times New Roman" panose="02020603050405020304" pitchFamily="18" charset="0"/>
              </a:rPr>
              <a:t>Avances para identificar  las ciudadanías diversas referentes al Minjusticia</a:t>
            </a:r>
            <a:endParaRPr lang="es-CO" b="1" i="1" dirty="0">
              <a:solidFill>
                <a:schemeClr val="bg1"/>
              </a:solidFill>
              <a:ea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516780" y="1261354"/>
            <a:ext cx="3286099" cy="2264514"/>
          </a:xfrm>
          <a:prstGeom prst="rect">
            <a:avLst/>
          </a:prstGeom>
        </p:spPr>
      </p:pic>
      <p:pic>
        <p:nvPicPr>
          <p:cNvPr id="3" name="Imagen 2"/>
          <p:cNvPicPr>
            <a:picLocks noChangeAspect="1"/>
          </p:cNvPicPr>
          <p:nvPr/>
        </p:nvPicPr>
        <p:blipFill>
          <a:blip r:embed="rId3"/>
          <a:stretch>
            <a:fillRect/>
          </a:stretch>
        </p:blipFill>
        <p:spPr>
          <a:xfrm>
            <a:off x="7669509" y="1261354"/>
            <a:ext cx="3004189" cy="2204223"/>
          </a:xfrm>
          <a:prstGeom prst="rect">
            <a:avLst/>
          </a:prstGeom>
        </p:spPr>
      </p:pic>
      <p:pic>
        <p:nvPicPr>
          <p:cNvPr id="9" name="Imagen 8"/>
          <p:cNvPicPr>
            <a:picLocks noChangeAspect="1"/>
          </p:cNvPicPr>
          <p:nvPr/>
        </p:nvPicPr>
        <p:blipFill>
          <a:blip r:embed="rId4"/>
          <a:stretch>
            <a:fillRect/>
          </a:stretch>
        </p:blipFill>
        <p:spPr>
          <a:xfrm>
            <a:off x="516780" y="3751603"/>
            <a:ext cx="4658324" cy="2147374"/>
          </a:xfrm>
          <a:prstGeom prst="rect">
            <a:avLst/>
          </a:prstGeom>
        </p:spPr>
      </p:pic>
      <p:pic>
        <p:nvPicPr>
          <p:cNvPr id="10" name="Imagen 9"/>
          <p:cNvPicPr>
            <a:picLocks noChangeAspect="1"/>
          </p:cNvPicPr>
          <p:nvPr/>
        </p:nvPicPr>
        <p:blipFill>
          <a:blip r:embed="rId5"/>
          <a:stretch>
            <a:fillRect/>
          </a:stretch>
        </p:blipFill>
        <p:spPr>
          <a:xfrm>
            <a:off x="6007694" y="3751603"/>
            <a:ext cx="4939470" cy="2322183"/>
          </a:xfrm>
          <a:prstGeom prst="rect">
            <a:avLst/>
          </a:prstGeom>
        </p:spPr>
      </p:pic>
      <p:sp>
        <p:nvSpPr>
          <p:cNvPr id="11" name="Rectángulo 10"/>
          <p:cNvSpPr/>
          <p:nvPr/>
        </p:nvSpPr>
        <p:spPr>
          <a:xfrm>
            <a:off x="3869823" y="1261354"/>
            <a:ext cx="3799686" cy="2339102"/>
          </a:xfrm>
          <a:prstGeom prst="rect">
            <a:avLst/>
          </a:prstGeom>
        </p:spPr>
        <p:txBody>
          <a:bodyPr wrap="square">
            <a:spAutoFit/>
          </a:bodyPr>
          <a:lstStyle/>
          <a:p>
            <a:r>
              <a:rPr lang="es-ES" sz="1600" dirty="0"/>
              <a:t>Se </a:t>
            </a:r>
            <a:r>
              <a:rPr lang="es-ES" sz="1600" dirty="0" smtClean="0"/>
              <a:t> identificaron e incluyeron </a:t>
            </a:r>
            <a:r>
              <a:rPr lang="es-ES" sz="1600" dirty="0"/>
              <a:t>las necesidades y expectativas </a:t>
            </a:r>
            <a:r>
              <a:rPr lang="es-ES" sz="1600" dirty="0" smtClean="0"/>
              <a:t>de los grupos de valor de acuerdo a la Matriz de partes interesadas, en la caracterización de </a:t>
            </a:r>
            <a:r>
              <a:rPr lang="es-ES" dirty="0" smtClean="0"/>
              <a:t>los</a:t>
            </a:r>
            <a:r>
              <a:rPr lang="es-ES" sz="1600" dirty="0" smtClean="0"/>
              <a:t> dos cafés del mundo realizados – Implementación de la Ley de utilidad Publica y Diseño de política publica en métodos de resolución de conflictos para la paz.</a:t>
            </a:r>
            <a:endParaRPr lang="es-CO" sz="1600" dirty="0"/>
          </a:p>
        </p:txBody>
      </p:sp>
      <p:sp>
        <p:nvSpPr>
          <p:cNvPr id="12" name="Rectángulo 11"/>
          <p:cNvSpPr/>
          <p:nvPr/>
        </p:nvSpPr>
        <p:spPr>
          <a:xfrm>
            <a:off x="754879" y="5993115"/>
            <a:ext cx="8662586" cy="307777"/>
          </a:xfrm>
          <a:prstGeom prst="rect">
            <a:avLst/>
          </a:prstGeom>
        </p:spPr>
        <p:txBody>
          <a:bodyPr wrap="square">
            <a:spAutoFit/>
          </a:bodyPr>
          <a:lstStyle/>
          <a:p>
            <a:r>
              <a:rPr lang="es-CO" sz="1400" dirty="0"/>
              <a:t>https://www.minjusticia.gov.co/participa/caracterizaci%C3%B3n-de-grupos-de-inter%C3%A9s</a:t>
            </a:r>
          </a:p>
        </p:txBody>
      </p:sp>
    </p:spTree>
    <p:extLst>
      <p:ext uri="{BB962C8B-B14F-4D97-AF65-F5344CB8AC3E}">
        <p14:creationId xmlns:p14="http://schemas.microsoft.com/office/powerpoint/2010/main" val="3364057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963E9FF8-726C-C90D-F2BB-C32B8EBE4472}"/>
              </a:ext>
            </a:extLst>
          </p:cNvPr>
          <p:cNvSpPr txBox="1"/>
          <p:nvPr/>
        </p:nvSpPr>
        <p:spPr>
          <a:xfrm>
            <a:off x="5206976" y="6639446"/>
            <a:ext cx="1778052" cy="261610"/>
          </a:xfrm>
          <a:prstGeom prst="rect">
            <a:avLst/>
          </a:prstGeom>
          <a:noFill/>
        </p:spPr>
        <p:txBody>
          <a:bodyPr wrap="none" rtlCol="0">
            <a:spAutoFit/>
          </a:bodyPr>
          <a:lstStyle/>
          <a:p>
            <a:pPr algn="ctr"/>
            <a:r>
              <a:rPr lang="es-CO" sz="1100" b="1" dirty="0">
                <a:solidFill>
                  <a:schemeClr val="bg1"/>
                </a:solidFill>
                <a:latin typeface="Helvetica" pitchFamily="2" charset="0"/>
              </a:rPr>
              <a:t>www.minjusticia.gov.co</a:t>
            </a:r>
          </a:p>
        </p:txBody>
      </p:sp>
      <p:sp>
        <p:nvSpPr>
          <p:cNvPr id="8" name="Rectángulo 7">
            <a:extLst>
              <a:ext uri="{FF2B5EF4-FFF2-40B4-BE49-F238E27FC236}">
                <a16:creationId xmlns:a16="http://schemas.microsoft.com/office/drawing/2014/main" xmlns="" id="{5FBD09A5-6681-5B12-CEDC-8ED47B831398}"/>
              </a:ext>
            </a:extLst>
          </p:cNvPr>
          <p:cNvSpPr/>
          <p:nvPr/>
        </p:nvSpPr>
        <p:spPr>
          <a:xfrm>
            <a:off x="2266793" y="194455"/>
            <a:ext cx="7915564" cy="7178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lnSpc>
                <a:spcPct val="107000"/>
              </a:lnSpc>
              <a:spcBef>
                <a:spcPts val="1200"/>
              </a:spcBef>
              <a:spcAft>
                <a:spcPts val="300"/>
              </a:spcAft>
            </a:pPr>
            <a:r>
              <a:rPr lang="es-ES" b="1" dirty="0" smtClean="0">
                <a:solidFill>
                  <a:schemeClr val="bg1"/>
                </a:solidFill>
                <a:ea typeface="Times New Roman" panose="02020603050405020304" pitchFamily="18" charset="0"/>
                <a:cs typeface="Times New Roman" panose="02020603050405020304" pitchFamily="18" charset="0"/>
              </a:rPr>
              <a:t>Avances Plan de Participación Ciudadana 2024</a:t>
            </a:r>
            <a:endParaRPr lang="es-CO" b="1" i="1" dirty="0">
              <a:solidFill>
                <a:schemeClr val="bg1"/>
              </a:solidFill>
              <a:ea typeface="Times New Roman" panose="02020603050405020304" pitchFamily="18" charset="0"/>
              <a:cs typeface="Times New Roman" panose="02020603050405020304" pitchFamily="18" charset="0"/>
            </a:endParaRPr>
          </a:p>
        </p:txBody>
      </p:sp>
      <p:sp>
        <p:nvSpPr>
          <p:cNvPr id="7" name="Rectángulo 6"/>
          <p:cNvSpPr/>
          <p:nvPr/>
        </p:nvSpPr>
        <p:spPr>
          <a:xfrm>
            <a:off x="525623" y="1405863"/>
            <a:ext cx="4779947" cy="3970318"/>
          </a:xfrm>
          <a:prstGeom prst="rect">
            <a:avLst/>
          </a:prstGeom>
        </p:spPr>
        <p:txBody>
          <a:bodyPr wrap="square">
            <a:spAutoFit/>
          </a:bodyPr>
          <a:lstStyle/>
          <a:p>
            <a:r>
              <a:rPr lang="es-ES" dirty="0" smtClean="0"/>
              <a:t>Según lo reportado, el PPC Minjusticia te escucha 2024 con corte al 31 de agosto presenta un cumplimiento del 49%.</a:t>
            </a:r>
          </a:p>
          <a:p>
            <a:endParaRPr lang="es-ES" dirty="0"/>
          </a:p>
          <a:p>
            <a:r>
              <a:rPr lang="es-ES" dirty="0" smtClean="0"/>
              <a:t>Esto corresponde a un cumplimiento de 181 actividades reportados, sobre un universo de 376.</a:t>
            </a:r>
          </a:p>
          <a:p>
            <a:endParaRPr lang="es-ES" dirty="0" smtClean="0"/>
          </a:p>
          <a:p>
            <a:r>
              <a:rPr lang="es-ES" dirty="0" smtClean="0"/>
              <a:t>Se presenta por tanto,  el cuadro de las dependencias que reportaron y publicaron en el drive establecido la información correspondiente al segundo cuatrimestre del 2024.</a:t>
            </a:r>
            <a:endParaRPr lang="es-ES" dirty="0"/>
          </a:p>
          <a:p>
            <a:endParaRPr lang="es-ES" dirty="0"/>
          </a:p>
        </p:txBody>
      </p:sp>
      <p:graphicFrame>
        <p:nvGraphicFramePr>
          <p:cNvPr id="2" name="Tabla 1"/>
          <p:cNvGraphicFramePr>
            <a:graphicFrameLocks noGrp="1"/>
          </p:cNvGraphicFramePr>
          <p:nvPr>
            <p:extLst>
              <p:ext uri="{D42A27DB-BD31-4B8C-83A1-F6EECF244321}">
                <p14:modId xmlns:p14="http://schemas.microsoft.com/office/powerpoint/2010/main" val="1416759198"/>
              </p:ext>
            </p:extLst>
          </p:nvPr>
        </p:nvGraphicFramePr>
        <p:xfrm>
          <a:off x="6666373" y="1551142"/>
          <a:ext cx="4092782" cy="3695975"/>
        </p:xfrm>
        <a:graphic>
          <a:graphicData uri="http://schemas.openxmlformats.org/drawingml/2006/table">
            <a:tbl>
              <a:tblPr>
                <a:tableStyleId>{5C22544A-7EE6-4342-B048-85BDC9FD1C3A}</a:tableStyleId>
              </a:tblPr>
              <a:tblGrid>
                <a:gridCol w="4092782"/>
              </a:tblGrid>
              <a:tr h="241883">
                <a:tc>
                  <a:txBody>
                    <a:bodyPr/>
                    <a:lstStyle/>
                    <a:p>
                      <a:pPr algn="ctr" fontAlgn="b"/>
                      <a:r>
                        <a:rPr lang="es-ES" sz="1200" b="1" u="none" strike="noStrike" dirty="0">
                          <a:effectLst/>
                        </a:rPr>
                        <a:t>Dependencias con cargue en el Drive a 12-09-2024</a:t>
                      </a:r>
                      <a:endParaRPr lang="es-ES" sz="1200" b="1" i="0" u="none" strike="noStrike" dirty="0">
                        <a:solidFill>
                          <a:srgbClr val="0070C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5715">
                <a:tc>
                  <a:txBody>
                    <a:bodyPr/>
                    <a:lstStyle/>
                    <a:p>
                      <a:pPr algn="l" fontAlgn="b"/>
                      <a:r>
                        <a:rPr lang="es-ES" sz="1200" u="none" strike="noStrike" dirty="0">
                          <a:effectLst/>
                        </a:rPr>
                        <a:t>Dirección de Desarrollo del Derecho y del Ordenamiento Jurídico</a:t>
                      </a:r>
                      <a:endParaRPr lang="es-ES" sz="12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1883">
                <a:tc>
                  <a:txBody>
                    <a:bodyPr/>
                    <a:lstStyle/>
                    <a:p>
                      <a:pPr algn="l" fontAlgn="b"/>
                      <a:r>
                        <a:rPr lang="es-CO" sz="1200" u="none" strike="noStrike" dirty="0">
                          <a:effectLst/>
                        </a:rPr>
                        <a:t>Dirección de Justicia Formal </a:t>
                      </a:r>
                      <a:endParaRPr lang="es-CO" sz="12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1883">
                <a:tc>
                  <a:txBody>
                    <a:bodyPr/>
                    <a:lstStyle/>
                    <a:p>
                      <a:pPr algn="l" fontAlgn="b"/>
                      <a:r>
                        <a:rPr lang="es-CO" sz="1200" u="none" strike="noStrike" dirty="0">
                          <a:effectLst/>
                        </a:rPr>
                        <a:t>Dirección Justicia Transicional</a:t>
                      </a:r>
                      <a:endParaRPr lang="es-CO" sz="12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5715">
                <a:tc>
                  <a:txBody>
                    <a:bodyPr/>
                    <a:lstStyle/>
                    <a:p>
                      <a:pPr algn="l" fontAlgn="b"/>
                      <a:r>
                        <a:rPr lang="es-ES" sz="1200" u="none" strike="noStrike" dirty="0">
                          <a:effectLst/>
                        </a:rPr>
                        <a:t>Dirección de Métodos Alternativos de Solución de Conflictos (DMASC)</a:t>
                      </a:r>
                      <a:endParaRPr lang="es-ES" sz="12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1883">
                <a:tc>
                  <a:txBody>
                    <a:bodyPr/>
                    <a:lstStyle/>
                    <a:p>
                      <a:pPr algn="l" fontAlgn="b"/>
                      <a:r>
                        <a:rPr lang="es-CO" sz="1200" u="none" strike="noStrike" dirty="0">
                          <a:effectLst/>
                        </a:rPr>
                        <a:t>Dirección </a:t>
                      </a:r>
                      <a:r>
                        <a:rPr lang="es-CO" sz="1200" u="none" strike="noStrike" dirty="0" smtClean="0">
                          <a:effectLst/>
                        </a:rPr>
                        <a:t>Política </a:t>
                      </a:r>
                      <a:r>
                        <a:rPr lang="es-CO" sz="1200" u="none" strike="noStrike" dirty="0">
                          <a:effectLst/>
                        </a:rPr>
                        <a:t>Criminal</a:t>
                      </a:r>
                      <a:endParaRPr lang="es-CO" sz="12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1883">
                <a:tc>
                  <a:txBody>
                    <a:bodyPr/>
                    <a:lstStyle/>
                    <a:p>
                      <a:pPr algn="l" fontAlgn="b"/>
                      <a:r>
                        <a:rPr lang="es-CO" sz="1200" u="none" strike="noStrike" dirty="0">
                          <a:effectLst/>
                        </a:rPr>
                        <a:t>Dirección Jurídica</a:t>
                      </a:r>
                      <a:endParaRPr lang="es-CO" sz="12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1883">
                <a:tc>
                  <a:txBody>
                    <a:bodyPr/>
                    <a:lstStyle/>
                    <a:p>
                      <a:pPr algn="l" fontAlgn="b"/>
                      <a:r>
                        <a:rPr lang="es-CO" sz="1200" u="none" strike="noStrike" dirty="0">
                          <a:effectLst/>
                        </a:rPr>
                        <a:t>Grupo de </a:t>
                      </a:r>
                      <a:r>
                        <a:rPr lang="es-CO" sz="1200" u="none" strike="noStrike" dirty="0" smtClean="0">
                          <a:effectLst/>
                        </a:rPr>
                        <a:t>Gestión </a:t>
                      </a:r>
                      <a:r>
                        <a:rPr lang="es-CO" sz="1200" u="none" strike="noStrike" dirty="0">
                          <a:effectLst/>
                        </a:rPr>
                        <a:t>Documental</a:t>
                      </a:r>
                      <a:endParaRPr lang="es-CO" sz="12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1883">
                <a:tc>
                  <a:txBody>
                    <a:bodyPr/>
                    <a:lstStyle/>
                    <a:p>
                      <a:pPr algn="l" fontAlgn="b"/>
                      <a:r>
                        <a:rPr lang="es-CO" sz="1200" u="none" strike="noStrike" dirty="0">
                          <a:effectLst/>
                        </a:rPr>
                        <a:t>Grupo de Gestión Humana</a:t>
                      </a:r>
                      <a:endParaRPr lang="es-CO" sz="12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1883">
                <a:tc>
                  <a:txBody>
                    <a:bodyPr/>
                    <a:lstStyle/>
                    <a:p>
                      <a:pPr algn="l" fontAlgn="b"/>
                      <a:r>
                        <a:rPr lang="es-CO" sz="1200" u="none" strike="noStrike" dirty="0">
                          <a:effectLst/>
                        </a:rPr>
                        <a:t>Oficina Asesora de Planeación </a:t>
                      </a:r>
                      <a:endParaRPr lang="es-CO" sz="12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1883">
                <a:tc>
                  <a:txBody>
                    <a:bodyPr/>
                    <a:lstStyle/>
                    <a:p>
                      <a:pPr algn="l" fontAlgn="b"/>
                      <a:r>
                        <a:rPr lang="es-CO" sz="1200" u="none" strike="noStrike" dirty="0">
                          <a:effectLst/>
                        </a:rPr>
                        <a:t>Oficina Control Disciplinario Interno</a:t>
                      </a:r>
                      <a:endParaRPr lang="es-CO" sz="12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1883">
                <a:tc>
                  <a:txBody>
                    <a:bodyPr/>
                    <a:lstStyle/>
                    <a:p>
                      <a:pPr algn="l" fontAlgn="b"/>
                      <a:r>
                        <a:rPr lang="es-CO" sz="1200" u="none" strike="noStrike" dirty="0">
                          <a:effectLst/>
                        </a:rPr>
                        <a:t>Oficina Prensa y comunicaciones</a:t>
                      </a:r>
                      <a:endParaRPr lang="es-CO" sz="12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5715">
                <a:tc>
                  <a:txBody>
                    <a:bodyPr/>
                    <a:lstStyle/>
                    <a:p>
                      <a:pPr algn="l" fontAlgn="b"/>
                      <a:r>
                        <a:rPr lang="es-ES" sz="1200" u="none" strike="noStrike" dirty="0" smtClean="0">
                          <a:effectLst/>
                        </a:rPr>
                        <a:t>Subdirección </a:t>
                      </a:r>
                      <a:r>
                        <a:rPr lang="es-ES" sz="1200" u="none" strike="noStrike" dirty="0">
                          <a:effectLst/>
                        </a:rPr>
                        <a:t>de control y </a:t>
                      </a:r>
                      <a:r>
                        <a:rPr lang="es-ES" sz="1200" u="none" strike="noStrike" dirty="0" smtClean="0">
                          <a:effectLst/>
                        </a:rPr>
                        <a:t>fiscalización </a:t>
                      </a:r>
                      <a:r>
                        <a:rPr lang="es-ES" sz="1200" u="none" strike="noStrike" dirty="0">
                          <a:effectLst/>
                        </a:rPr>
                        <a:t>de sustancias </a:t>
                      </a:r>
                      <a:r>
                        <a:rPr lang="es-ES" sz="1200" u="none" strike="noStrike" dirty="0" smtClean="0">
                          <a:effectLst/>
                        </a:rPr>
                        <a:t>químicas </a:t>
                      </a:r>
                      <a:r>
                        <a:rPr lang="es-ES" sz="1200" u="none" strike="noStrike" dirty="0">
                          <a:effectLst/>
                        </a:rPr>
                        <a:t>y estupefacientes</a:t>
                      </a:r>
                      <a:endParaRPr lang="es-ES" sz="12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75700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OBIERNO DEL CAMBIO">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41D9B3A7E810704192948A19B3CC5B80" ma:contentTypeVersion="1" ma:contentTypeDescription="Crear nuevo documento." ma:contentTypeScope="" ma:versionID="3f6fa390ab0ca861e1ca19160ebe8b05">
  <xsd:schema xmlns:xsd="http://www.w3.org/2001/XMLSchema" xmlns:xs="http://www.w3.org/2001/XMLSchema" xmlns:p="http://schemas.microsoft.com/office/2006/metadata/properties" xmlns:ns1="http://schemas.microsoft.com/sharepoint/v3" xmlns:ns2="81cc8fc0-8d1e-4295-8f37-5d076116407c" targetNamespace="http://schemas.microsoft.com/office/2006/metadata/properties" ma:root="true" ma:fieldsID="0ca9f3ac2d15db8bb029348aee8f1b74" ns1:_="" ns2:_="">
    <xsd:import namespace="http://schemas.microsoft.com/sharepoint/v3"/>
    <xsd:import namespace="81cc8fc0-8d1e-4295-8f37-5d076116407c"/>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1cc8fc0-8d1e-4295-8f37-5d076116407c" elementFormDefault="qualified">
    <xsd:import namespace="http://schemas.microsoft.com/office/2006/documentManagement/types"/>
    <xsd:import namespace="http://schemas.microsoft.com/office/infopath/2007/PartnerControls"/>
    <xsd:element name="_dlc_DocId" ma:index="10" nillable="true" ma:displayName="Valor de Id. de documento" ma:description="El valor del identificador de documento asignado a este elemento." ma:internalName="_dlc_DocId" ma:readOnly="true">
      <xsd:simpleType>
        <xsd:restriction base="dms:Text"/>
      </xsd:simpleType>
    </xsd:element>
    <xsd:element name="_dlc_DocIdUrl" ma:index="11"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81cc8fc0-8d1e-4295-8f37-5d076116407c">2TV4CCKVFCYA-327339268-560</_dlc_DocId>
    <_dlc_DocIdUrl xmlns="81cc8fc0-8d1e-4295-8f37-5d076116407c">
      <Url>https://www.minjusticia.gov.co/servicio-ciudadano/_layouts/15/DocIdRedir.aspx?ID=2TV4CCKVFCYA-327339268-560</Url>
      <Description>2TV4CCKVFCYA-327339268-560</Description>
    </_dlc_DocIdUrl>
  </documentManagement>
</p:properties>
</file>

<file path=customXml/itemProps1.xml><?xml version="1.0" encoding="utf-8"?>
<ds:datastoreItem xmlns:ds="http://schemas.openxmlformats.org/officeDocument/2006/customXml" ds:itemID="{4420F64C-4202-44C7-B5F0-B9B52C6E69F9}"/>
</file>

<file path=customXml/itemProps2.xml><?xml version="1.0" encoding="utf-8"?>
<ds:datastoreItem xmlns:ds="http://schemas.openxmlformats.org/officeDocument/2006/customXml" ds:itemID="{B6CA7C5D-5E37-4F4D-96D8-2E847D68E76E}">
  <ds:schemaRefs>
    <ds:schemaRef ds:uri="http://schemas.microsoft.com/sharepoint/events"/>
  </ds:schemaRefs>
</ds:datastoreItem>
</file>

<file path=customXml/itemProps3.xml><?xml version="1.0" encoding="utf-8"?>
<ds:datastoreItem xmlns:ds="http://schemas.openxmlformats.org/officeDocument/2006/customXml" ds:itemID="{A43B38D5-9797-4E5C-9244-2C77802A0F88}">
  <ds:schemaRefs>
    <ds:schemaRef ds:uri="http://schemas.microsoft.com/sharepoint/v3/contenttype/forms"/>
  </ds:schemaRefs>
</ds:datastoreItem>
</file>

<file path=customXml/itemProps4.xml><?xml version="1.0" encoding="utf-8"?>
<ds:datastoreItem xmlns:ds="http://schemas.openxmlformats.org/officeDocument/2006/customXml" ds:itemID="{2E954CF4-1793-4F76-B4A8-B8CF662795A6}">
  <ds:schemaRefs>
    <ds:schemaRef ds:uri="http://schemas.microsoft.com/office/2006/metadata/properties"/>
    <ds:schemaRef ds:uri="http://schemas.microsoft.com/sharepoint/v3"/>
    <ds:schemaRef ds:uri="http://purl.org/dc/dcmitype/"/>
    <ds:schemaRef ds:uri="http://purl.org/dc/elements/1.1/"/>
    <ds:schemaRef ds:uri="http://schemas.microsoft.com/office/2006/documentManagement/types"/>
    <ds:schemaRef ds:uri="http://www.w3.org/XML/1998/namespace"/>
    <ds:schemaRef ds:uri="http://purl.org/dc/terms/"/>
    <ds:schemaRef ds:uri="http://schemas.openxmlformats.org/package/2006/metadata/core-properties"/>
    <ds:schemaRef ds:uri="http://schemas.microsoft.com/office/infopath/2007/PartnerControls"/>
    <ds:schemaRef ds:uri="a7177abf-44f2-4092-b380-d71683ee2afc"/>
  </ds:schemaRefs>
</ds:datastoreItem>
</file>

<file path=docProps/app.xml><?xml version="1.0" encoding="utf-8"?>
<Properties xmlns="http://schemas.openxmlformats.org/officeDocument/2006/extended-properties" xmlns:vt="http://schemas.openxmlformats.org/officeDocument/2006/docPropsVTypes">
  <TotalTime>2181</TotalTime>
  <Words>670</Words>
  <Application>Microsoft Office PowerPoint</Application>
  <PresentationFormat>Panorámica</PresentationFormat>
  <Paragraphs>58</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Arial</vt:lpstr>
      <vt:lpstr>Calibri</vt:lpstr>
      <vt:lpstr>Gadugi</vt:lpstr>
      <vt:lpstr>Helvetica</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William Camilo  Baracaldo Godoy</dc:creator>
  <cp:lastModifiedBy>JAVIER ANDRES VIDAL MELO</cp:lastModifiedBy>
  <cp:revision>187</cp:revision>
  <dcterms:created xsi:type="dcterms:W3CDTF">2023-05-08T00:34:42Z</dcterms:created>
  <dcterms:modified xsi:type="dcterms:W3CDTF">2024-10-18T15:08:14Z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0x01010041D9B3A7E810704192948A19B3CC5B80</vt:lpwstr>
  </property>
  <property fmtid="{D5CDD505-2E9C-101B-9397-08002B2CF9AE}" pid="3" name="_dlc_DocIdItemGuid">
    <vt:lpwstr>847fa569-3aa3-481e-a4ae-c35ad07a5606</vt:lpwstr>
  </property>
</Properties>
</file>